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56" r:id="rId2"/>
    <p:sldId id="259"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64" r:id="rId22"/>
    <p:sldId id="285" r:id="rId23"/>
    <p:sldId id="286" r:id="rId24"/>
    <p:sldId id="287" r:id="rId25"/>
    <p:sldId id="288" r:id="rId26"/>
    <p:sldId id="289" r:id="rId27"/>
    <p:sldId id="290" r:id="rId28"/>
    <p:sldId id="291" r:id="rId29"/>
    <p:sldId id="292" r:id="rId30"/>
    <p:sldId id="293" r:id="rId31"/>
    <p:sldId id="294" r:id="rId32"/>
    <p:sldId id="26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A651"/>
    <a:srgbClr val="202452"/>
    <a:srgbClr val="E2C549"/>
    <a:srgbClr val="7B8898"/>
    <a:srgbClr val="9C9E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7224" autoAdjust="0"/>
  </p:normalViewPr>
  <p:slideViewPr>
    <p:cSldViewPr snapToGrid="0">
      <p:cViewPr varScale="1">
        <p:scale>
          <a:sx n="83" d="100"/>
          <a:sy n="83" d="100"/>
        </p:scale>
        <p:origin x="15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D13B6D-728D-490A-AC63-CD65EE5068DF}" type="datetimeFigureOut">
              <a:rPr lang="en-US" smtClean="0"/>
              <a:t>3/29/2024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4C95AC-A3AE-480C-9ADF-C7206673AE40}" type="slidenum">
              <a:rPr lang="en-US" smtClean="0"/>
              <a:t>‹#›</a:t>
            </a:fld>
            <a:endParaRPr lang="en-US"/>
          </a:p>
        </p:txBody>
      </p:sp>
    </p:spTree>
    <p:extLst>
      <p:ext uri="{BB962C8B-B14F-4D97-AF65-F5344CB8AC3E}">
        <p14:creationId xmlns:p14="http://schemas.microsoft.com/office/powerpoint/2010/main" val="1608202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Welcome to part two of Wagner </a:t>
            </a:r>
            <a:r>
              <a:rPr lang="en-US" altLang="en-US" dirty="0" err="1">
                <a:latin typeface="Arial" panose="020B0604020202020204" pitchFamily="34" charset="0"/>
              </a:rPr>
              <a:t>Peyser</a:t>
            </a:r>
            <a:r>
              <a:rPr lang="en-US" altLang="en-US" dirty="0">
                <a:latin typeface="Arial" panose="020B0604020202020204" pitchFamily="34" charset="0"/>
              </a:rPr>
              <a:t> services in the Employ Florida Marketplace. This presentation is intended to review Wagner-</a:t>
            </a:r>
            <a:r>
              <a:rPr lang="en-US" altLang="en-US" dirty="0" err="1">
                <a:latin typeface="Arial" panose="020B0604020202020204" pitchFamily="34" charset="0"/>
              </a:rPr>
              <a:t>Peyser</a:t>
            </a:r>
            <a:r>
              <a:rPr lang="en-US" altLang="en-US" dirty="0">
                <a:latin typeface="Arial" panose="020B0604020202020204" pitchFamily="34" charset="0"/>
              </a:rPr>
              <a:t> intensive and training service codes available in EFM to document labor exchange services provided to job seekers. If you need information about core service codes, please review part one of the presentation </a:t>
            </a:r>
            <a:r>
              <a:rPr lang="en-US" altLang="en-US" i="1" dirty="0">
                <a:latin typeface="Arial" panose="020B0604020202020204" pitchFamily="34" charset="0"/>
              </a:rPr>
              <a:t>Wagner </a:t>
            </a:r>
            <a:r>
              <a:rPr lang="en-US" altLang="en-US" i="1" dirty="0" err="1">
                <a:latin typeface="Arial" panose="020B0604020202020204" pitchFamily="34" charset="0"/>
              </a:rPr>
              <a:t>Peyser</a:t>
            </a:r>
            <a:r>
              <a:rPr lang="en-US" altLang="en-US" i="1" dirty="0">
                <a:latin typeface="Arial" panose="020B0604020202020204" pitchFamily="34" charset="0"/>
              </a:rPr>
              <a:t> Services in EFM</a:t>
            </a:r>
            <a:r>
              <a:rPr lang="en-US" altLang="en-US" dirty="0">
                <a:latin typeface="Arial" panose="020B0604020202020204" pitchFamily="34" charset="0"/>
              </a:rPr>
              <a:t>.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a:t>
            </a:fld>
            <a:endParaRPr lang="en-US"/>
          </a:p>
        </p:txBody>
      </p:sp>
    </p:spTree>
    <p:extLst>
      <p:ext uri="{BB962C8B-B14F-4D97-AF65-F5344CB8AC3E}">
        <p14:creationId xmlns:p14="http://schemas.microsoft.com/office/powerpoint/2010/main" val="2490076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Individuals who are administered standardized tests that measure their possession of, interest in and/or ability to acquire job skills and knowledge. This service should be documented by the person administering the test. Documentation of the name of the test and any pertinent information regarding the test results should be listed on the assessment tab or in a case note in EFM.</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10</a:t>
            </a:fld>
            <a:endParaRPr lang="en-US"/>
          </a:p>
        </p:txBody>
      </p:sp>
    </p:spTree>
    <p:extLst>
      <p:ext uri="{BB962C8B-B14F-4D97-AF65-F5344CB8AC3E}">
        <p14:creationId xmlns:p14="http://schemas.microsoft.com/office/powerpoint/2010/main" val="2256628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Service code 205, </a:t>
            </a:r>
            <a:r>
              <a:rPr lang="en-US" altLang="en-US" i="1" dirty="0">
                <a:latin typeface="Arial" panose="020B0604020202020204" pitchFamily="34" charset="0"/>
              </a:rPr>
              <a:t>develop service strategies</a:t>
            </a:r>
            <a:r>
              <a:rPr lang="en-US" altLang="en-US" dirty="0">
                <a:latin typeface="Arial" panose="020B0604020202020204" pitchFamily="34" charset="0"/>
              </a:rPr>
              <a:t>, is an activity that is used in several programs. This activity may also be called an individual employment plan (IEP), individual service strategy (ISS), or an employability development plan (EDP). WP uses the term EDP more commonly to represent a document prepared by a staff person for a job seeker that identifies their strengths and weaknesses. It also includes a planned series of actions leading to employment, and specifies the employment, training or social services to be provided. An EDP may be completed electronically in EFM or on a hard copy form. The plan must be on file at the One-Stop Career center for one year or, in the case of the electronic EDP, it must be available in the system. The job seeker must be provided with a copy.  </a:t>
            </a:r>
            <a:br>
              <a:rPr lang="en-US" altLang="en-US" dirty="0">
                <a:latin typeface="Arial" panose="020B0604020202020204" pitchFamily="34" charset="0"/>
              </a:rPr>
            </a:br>
            <a:endParaRPr lang="en-US" altLang="en-US" dirty="0">
              <a:latin typeface="Arial" panose="020B0604020202020204" pitchFamily="34" charset="0"/>
            </a:endParaRPr>
          </a:p>
          <a:p>
            <a:pPr eaLnBrk="1" hangingPunct="1"/>
            <a:r>
              <a:rPr lang="en-US" altLang="en-US" dirty="0">
                <a:latin typeface="Arial" panose="020B0604020202020204" pitchFamily="34" charset="0"/>
              </a:rPr>
              <a:t>NOTE: State law requires that the EDP be kept on file for five years in the One-Stop Career Center.</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11</a:t>
            </a:fld>
            <a:endParaRPr lang="en-US"/>
          </a:p>
        </p:txBody>
      </p:sp>
    </p:spTree>
    <p:extLst>
      <p:ext uri="{BB962C8B-B14F-4D97-AF65-F5344CB8AC3E}">
        <p14:creationId xmlns:p14="http://schemas.microsoft.com/office/powerpoint/2010/main" val="1117572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Codes falling between 206-211 and 214-222 represent referral to some type of training. The types of training inclusive in these codes are apprenticeships, job corps, federal non-WIA training, state and local training, educational services, WIA, adult literacy, basic skills or GED, short-term pre-vocational services and English as a second language.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12</a:t>
            </a:fld>
            <a:endParaRPr lang="en-US"/>
          </a:p>
        </p:txBody>
      </p:sp>
    </p:spTree>
    <p:extLst>
      <p:ext uri="{BB962C8B-B14F-4D97-AF65-F5344CB8AC3E}">
        <p14:creationId xmlns:p14="http://schemas.microsoft.com/office/powerpoint/2010/main" val="3789118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Service code 212, </a:t>
            </a:r>
            <a:r>
              <a:rPr lang="en-US" altLang="en-US" i="1" dirty="0">
                <a:latin typeface="Arial" panose="020B0604020202020204" pitchFamily="34" charset="0"/>
              </a:rPr>
              <a:t>other intensive services not otherwise classified</a:t>
            </a:r>
            <a:r>
              <a:rPr lang="en-US" altLang="en-US" dirty="0">
                <a:latin typeface="Arial" panose="020B0604020202020204" pitchFamily="34" charset="0"/>
              </a:rPr>
              <a:t>, can be used when WP staff time is used to provide an intensive service that cannot be captured using any other EFM service code. This service must be documented on the case notes screen with the specific type of service provided.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13</a:t>
            </a:fld>
            <a:endParaRPr lang="en-US"/>
          </a:p>
        </p:txBody>
      </p:sp>
    </p:spTree>
    <p:extLst>
      <p:ext uri="{BB962C8B-B14F-4D97-AF65-F5344CB8AC3E}">
        <p14:creationId xmlns:p14="http://schemas.microsoft.com/office/powerpoint/2010/main" val="2433552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Code 226, </a:t>
            </a:r>
            <a:r>
              <a:rPr lang="en-US" altLang="en-US" i="1" dirty="0">
                <a:latin typeface="Arial" panose="020B0604020202020204" pitchFamily="34" charset="0"/>
              </a:rPr>
              <a:t>reading or math testing</a:t>
            </a:r>
            <a:r>
              <a:rPr lang="en-US" altLang="en-US" dirty="0">
                <a:latin typeface="Arial" panose="020B0604020202020204" pitchFamily="34" charset="0"/>
              </a:rPr>
              <a:t>, can be used when staff time is used to administer a reading or math test. Documentation on the notes screen should include the name of the test and other pertinent information related to testing outcomes or results.</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14</a:t>
            </a:fld>
            <a:endParaRPr lang="en-US"/>
          </a:p>
        </p:txBody>
      </p:sp>
    </p:spTree>
    <p:extLst>
      <p:ext uri="{BB962C8B-B14F-4D97-AF65-F5344CB8AC3E}">
        <p14:creationId xmlns:p14="http://schemas.microsoft.com/office/powerpoint/2010/main" val="32998137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Codes falling between 300-324, </a:t>
            </a:r>
            <a:r>
              <a:rPr lang="en-US" altLang="en-US" i="1" dirty="0">
                <a:latin typeface="Arial" panose="020B0604020202020204" pitchFamily="34" charset="0"/>
              </a:rPr>
              <a:t>enrolled in training</a:t>
            </a:r>
            <a:r>
              <a:rPr lang="en-US" altLang="en-US" dirty="0">
                <a:latin typeface="Arial" panose="020B0604020202020204" pitchFamily="34" charset="0"/>
              </a:rPr>
              <a:t>, may be used to document when a Wagner </a:t>
            </a:r>
            <a:r>
              <a:rPr lang="en-US" altLang="en-US" dirty="0" err="1">
                <a:latin typeface="Arial" panose="020B0604020202020204" pitchFamily="34" charset="0"/>
              </a:rPr>
              <a:t>Peyser</a:t>
            </a:r>
            <a:r>
              <a:rPr lang="en-US" altLang="en-US" dirty="0">
                <a:latin typeface="Arial" panose="020B0604020202020204" pitchFamily="34" charset="0"/>
              </a:rPr>
              <a:t> participant has enrolled in a training program.</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15</a:t>
            </a:fld>
            <a:endParaRPr lang="en-US"/>
          </a:p>
        </p:txBody>
      </p:sp>
    </p:spTree>
    <p:extLst>
      <p:ext uri="{BB962C8B-B14F-4D97-AF65-F5344CB8AC3E}">
        <p14:creationId xmlns:p14="http://schemas.microsoft.com/office/powerpoint/2010/main" val="555718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Upon completion of the training, code 370, </a:t>
            </a:r>
            <a:r>
              <a:rPr lang="en-US" altLang="en-US" i="1" dirty="0">
                <a:latin typeface="Arial" panose="020B0604020202020204" pitchFamily="34" charset="0"/>
              </a:rPr>
              <a:t>completed training WP/Vets</a:t>
            </a:r>
            <a:r>
              <a:rPr lang="en-US" altLang="en-US" dirty="0">
                <a:latin typeface="Arial" panose="020B0604020202020204" pitchFamily="34" charset="0"/>
              </a:rPr>
              <a:t>, may be used to record the outcome. Staff must record one of the “enrolled in training” codes prior to recording the completed training. The name of the completed program and institution should be documented in a case note.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16</a:t>
            </a:fld>
            <a:endParaRPr lang="en-US"/>
          </a:p>
        </p:txBody>
      </p:sp>
    </p:spTree>
    <p:extLst>
      <p:ext uri="{BB962C8B-B14F-4D97-AF65-F5344CB8AC3E}">
        <p14:creationId xmlns:p14="http://schemas.microsoft.com/office/powerpoint/2010/main" val="1474172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Staff referrals to job orders are recorded with service codes that fall in the 500 range. Staff may click on “view” to see the referral information.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17</a:t>
            </a:fld>
            <a:endParaRPr lang="en-US"/>
          </a:p>
        </p:txBody>
      </p:sp>
    </p:spTree>
    <p:extLst>
      <p:ext uri="{BB962C8B-B14F-4D97-AF65-F5344CB8AC3E}">
        <p14:creationId xmlns:p14="http://schemas.microsoft.com/office/powerpoint/2010/main" val="33210589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Service code 750, </a:t>
            </a:r>
            <a:r>
              <a:rPr lang="en-US" altLang="en-US" i="1" dirty="0">
                <a:latin typeface="Arial" panose="020B0604020202020204" pitchFamily="34" charset="0"/>
              </a:rPr>
              <a:t>placement local individual over 150 days</a:t>
            </a:r>
            <a:r>
              <a:rPr lang="en-US" altLang="en-US" dirty="0">
                <a:latin typeface="Arial" panose="020B0604020202020204" pitchFamily="34" charset="0"/>
              </a:rPr>
              <a:t>, may be recorded when a job seeker has been hired and started a job that was listed in EFM as a preferred job order. Preferred job orders are those that are listed in EFM by One-Stop staff or employers, marked with a gold star and begin with a nine. Upon verifying a placement, the following verification information should be listed in a case note: the job seeker’s name, employer’s name, source of verification, start date and salary information if available. There are additional placement codes listed in EFM that may be used to document entered employment.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3D4C95AC-A3AE-480C-9ADF-C7206673AE40}" type="slidenum">
              <a:rPr lang="en-US" smtClean="0"/>
              <a:t>18</a:t>
            </a:fld>
            <a:endParaRPr lang="en-US"/>
          </a:p>
        </p:txBody>
      </p:sp>
    </p:spTree>
    <p:extLst>
      <p:ext uri="{BB962C8B-B14F-4D97-AF65-F5344CB8AC3E}">
        <p14:creationId xmlns:p14="http://schemas.microsoft.com/office/powerpoint/2010/main" val="12339188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Code 880, </a:t>
            </a:r>
            <a:r>
              <a:rPr lang="en-US" altLang="en-US" i="1" dirty="0">
                <a:latin typeface="Arial" panose="020B0604020202020204" pitchFamily="34" charset="0"/>
              </a:rPr>
              <a:t>obtained employment manual</a:t>
            </a:r>
            <a:r>
              <a:rPr lang="en-US" altLang="en-US" dirty="0">
                <a:latin typeface="Arial" panose="020B0604020202020204" pitchFamily="34" charset="0"/>
              </a:rPr>
              <a:t>, can be used to record a placement obtained by a job seeker who has received a reportable staff-assisted service from the One-Stop Career Center within 90 days of the date they obtained employment.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3D4C95AC-A3AE-480C-9ADF-C7206673AE40}" type="slidenum">
              <a:rPr lang="en-US" smtClean="0"/>
              <a:t>19</a:t>
            </a:fld>
            <a:endParaRPr lang="en-US"/>
          </a:p>
        </p:txBody>
      </p:sp>
    </p:spTree>
    <p:extLst>
      <p:ext uri="{BB962C8B-B14F-4D97-AF65-F5344CB8AC3E}">
        <p14:creationId xmlns:p14="http://schemas.microsoft.com/office/powerpoint/2010/main" val="4198926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The two-hundred series of service codes identify intensive services offered at the One-Stop Career Centers. These services are typically associated with the WIA program. However, Wagner-</a:t>
            </a:r>
            <a:r>
              <a:rPr lang="en-US" altLang="en-US" dirty="0" err="1">
                <a:latin typeface="Arial" panose="020B0604020202020204" pitchFamily="34" charset="0"/>
              </a:rPr>
              <a:t>Peyser</a:t>
            </a:r>
            <a:r>
              <a:rPr lang="en-US" altLang="en-US" dirty="0">
                <a:latin typeface="Arial" panose="020B0604020202020204" pitchFamily="34" charset="0"/>
              </a:rPr>
              <a:t>, Veterans and TAA staff also utilize these service codes to provide case management functions. In most circumstances, customers receiving an activity from the two-hundred series have been provided a core service, but may require more specialized assistance or referral to a training program.</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a:t>
            </a:fld>
            <a:endParaRPr lang="en-US"/>
          </a:p>
        </p:txBody>
      </p:sp>
    </p:spTree>
    <p:extLst>
      <p:ext uri="{BB962C8B-B14F-4D97-AF65-F5344CB8AC3E}">
        <p14:creationId xmlns:p14="http://schemas.microsoft.com/office/powerpoint/2010/main" val="33776284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Staff must verify the employment through a reliable source before taking credit for the obtained employment. In a case note, record the company’s name, source of verification and the date the job seeker started work. The start date will be used to determine if a reportable staff-assisted service was provided within 90 days of the job seeker obtaining employment.</a:t>
            </a:r>
          </a:p>
          <a:p>
            <a:endParaRPr lang="en-US" altLang="en-US" dirty="0">
              <a:latin typeface="Arial" panose="020B0604020202020204" pitchFamily="34" charset="0"/>
            </a:endParaRPr>
          </a:p>
          <a:p>
            <a:r>
              <a:rPr lang="en-US" altLang="en-US" dirty="0">
                <a:latin typeface="Arial" panose="020B0604020202020204" pitchFamily="34" charset="0"/>
              </a:rPr>
              <a:t>Staff may not record an obtained employment code for the same position if another placement code has been previously recorded. More than one obtained credit may be taken for the same job seeker in a program year as long as a reportable staff-assisted service has been provided within 90 days of the date of employment.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3D4C95AC-A3AE-480C-9ADF-C7206673AE40}" type="slidenum">
              <a:rPr lang="en-US" smtClean="0"/>
              <a:t>20</a:t>
            </a:fld>
            <a:endParaRPr lang="en-US"/>
          </a:p>
        </p:txBody>
      </p:sp>
    </p:spTree>
    <p:extLst>
      <p:ext uri="{BB962C8B-B14F-4D97-AF65-F5344CB8AC3E}">
        <p14:creationId xmlns:p14="http://schemas.microsoft.com/office/powerpoint/2010/main" val="34422274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You have completed part two of the Wagner </a:t>
            </a:r>
            <a:r>
              <a:rPr lang="en-US" altLang="en-US" dirty="0" err="1">
                <a:latin typeface="Arial" panose="020B0604020202020204" pitchFamily="34" charset="0"/>
              </a:rPr>
              <a:t>Peyser</a:t>
            </a:r>
            <a:r>
              <a:rPr lang="en-US" altLang="en-US" dirty="0">
                <a:latin typeface="Arial" panose="020B0604020202020204" pitchFamily="34" charset="0"/>
              </a:rPr>
              <a:t> services in EFM presentation. To ensure your understanding, please take a moment to complete the following quiz.</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21</a:t>
            </a:fld>
            <a:endParaRPr lang="en-US"/>
          </a:p>
        </p:txBody>
      </p:sp>
    </p:spTree>
    <p:extLst>
      <p:ext uri="{BB962C8B-B14F-4D97-AF65-F5344CB8AC3E}">
        <p14:creationId xmlns:p14="http://schemas.microsoft.com/office/powerpoint/2010/main" val="18297738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3D4C95AC-A3AE-480C-9ADF-C7206673AE40}" type="slidenum">
              <a:rPr lang="en-US" smtClean="0"/>
              <a:t>22</a:t>
            </a:fld>
            <a:endParaRPr lang="en-US"/>
          </a:p>
        </p:txBody>
      </p:sp>
    </p:spTree>
    <p:extLst>
      <p:ext uri="{BB962C8B-B14F-4D97-AF65-F5344CB8AC3E}">
        <p14:creationId xmlns:p14="http://schemas.microsoft.com/office/powerpoint/2010/main" val="26158256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3D4C95AC-A3AE-480C-9ADF-C7206673AE40}" type="slidenum">
              <a:rPr lang="en-US" smtClean="0"/>
              <a:t>23</a:t>
            </a:fld>
            <a:endParaRPr lang="en-US"/>
          </a:p>
        </p:txBody>
      </p:sp>
    </p:spTree>
    <p:extLst>
      <p:ext uri="{BB962C8B-B14F-4D97-AF65-F5344CB8AC3E}">
        <p14:creationId xmlns:p14="http://schemas.microsoft.com/office/powerpoint/2010/main" val="4192096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3D4C95AC-A3AE-480C-9ADF-C7206673AE40}" type="slidenum">
              <a:rPr lang="en-US" smtClean="0"/>
              <a:t>24</a:t>
            </a:fld>
            <a:endParaRPr lang="en-US"/>
          </a:p>
        </p:txBody>
      </p:sp>
    </p:spTree>
    <p:extLst>
      <p:ext uri="{BB962C8B-B14F-4D97-AF65-F5344CB8AC3E}">
        <p14:creationId xmlns:p14="http://schemas.microsoft.com/office/powerpoint/2010/main" val="31200633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3D4C95AC-A3AE-480C-9ADF-C7206673AE40}" type="slidenum">
              <a:rPr lang="en-US" smtClean="0"/>
              <a:t>25</a:t>
            </a:fld>
            <a:endParaRPr lang="en-US"/>
          </a:p>
        </p:txBody>
      </p:sp>
    </p:spTree>
    <p:extLst>
      <p:ext uri="{BB962C8B-B14F-4D97-AF65-F5344CB8AC3E}">
        <p14:creationId xmlns:p14="http://schemas.microsoft.com/office/powerpoint/2010/main" val="39871993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3D4C95AC-A3AE-480C-9ADF-C7206673AE40}" type="slidenum">
              <a:rPr lang="en-US" smtClean="0"/>
              <a:t>26</a:t>
            </a:fld>
            <a:endParaRPr lang="en-US"/>
          </a:p>
        </p:txBody>
      </p:sp>
    </p:spTree>
    <p:extLst>
      <p:ext uri="{BB962C8B-B14F-4D97-AF65-F5344CB8AC3E}">
        <p14:creationId xmlns:p14="http://schemas.microsoft.com/office/powerpoint/2010/main" val="1855467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3D4C95AC-A3AE-480C-9ADF-C7206673AE40}" type="slidenum">
              <a:rPr lang="en-US" smtClean="0"/>
              <a:t>27</a:t>
            </a:fld>
            <a:endParaRPr lang="en-US"/>
          </a:p>
        </p:txBody>
      </p:sp>
    </p:spTree>
    <p:extLst>
      <p:ext uri="{BB962C8B-B14F-4D97-AF65-F5344CB8AC3E}">
        <p14:creationId xmlns:p14="http://schemas.microsoft.com/office/powerpoint/2010/main" val="35108530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3D4C95AC-A3AE-480C-9ADF-C7206673AE40}" type="slidenum">
              <a:rPr lang="en-US" smtClean="0"/>
              <a:t>28</a:t>
            </a:fld>
            <a:endParaRPr lang="en-US"/>
          </a:p>
        </p:txBody>
      </p:sp>
    </p:spTree>
    <p:extLst>
      <p:ext uri="{BB962C8B-B14F-4D97-AF65-F5344CB8AC3E}">
        <p14:creationId xmlns:p14="http://schemas.microsoft.com/office/powerpoint/2010/main" val="17508607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3D4C95AC-A3AE-480C-9ADF-C7206673AE40}" type="slidenum">
              <a:rPr lang="en-US" smtClean="0"/>
              <a:t>29</a:t>
            </a:fld>
            <a:endParaRPr lang="en-US"/>
          </a:p>
        </p:txBody>
      </p:sp>
    </p:spTree>
    <p:extLst>
      <p:ext uri="{BB962C8B-B14F-4D97-AF65-F5344CB8AC3E}">
        <p14:creationId xmlns:p14="http://schemas.microsoft.com/office/powerpoint/2010/main" val="793831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The next set of service codes fall under the three-hundred series and signify activities involving training. Customers may currently be attending a training program or have completed training.  The types of training may include Job Corp,  or apprenticeships training funded at the federal, state or local level.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a:t>
            </a:fld>
            <a:endParaRPr lang="en-US"/>
          </a:p>
        </p:txBody>
      </p:sp>
    </p:spTree>
    <p:extLst>
      <p:ext uri="{BB962C8B-B14F-4D97-AF65-F5344CB8AC3E}">
        <p14:creationId xmlns:p14="http://schemas.microsoft.com/office/powerpoint/2010/main" val="14791413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3D4C95AC-A3AE-480C-9ADF-C7206673AE40}" type="slidenum">
              <a:rPr lang="en-US" smtClean="0"/>
              <a:t>30</a:t>
            </a:fld>
            <a:endParaRPr lang="en-US"/>
          </a:p>
        </p:txBody>
      </p:sp>
    </p:spTree>
    <p:extLst>
      <p:ext uri="{BB962C8B-B14F-4D97-AF65-F5344CB8AC3E}">
        <p14:creationId xmlns:p14="http://schemas.microsoft.com/office/powerpoint/2010/main" val="6601258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3D4C95AC-A3AE-480C-9ADF-C7206673AE40}" type="slidenum">
              <a:rPr lang="en-US" smtClean="0"/>
              <a:t>31</a:t>
            </a:fld>
            <a:endParaRPr lang="en-US"/>
          </a:p>
        </p:txBody>
      </p:sp>
    </p:spTree>
    <p:extLst>
      <p:ext uri="{BB962C8B-B14F-4D97-AF65-F5344CB8AC3E}">
        <p14:creationId xmlns:p14="http://schemas.microsoft.com/office/powerpoint/2010/main" val="33930740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Thank you for viewing part two of the Wagner </a:t>
            </a:r>
            <a:r>
              <a:rPr lang="en-US" altLang="en-US" dirty="0" err="1">
                <a:latin typeface="Arial" panose="020B0604020202020204" pitchFamily="34" charset="0"/>
              </a:rPr>
              <a:t>Peyser</a:t>
            </a:r>
            <a:r>
              <a:rPr lang="en-US" altLang="en-US" dirty="0">
                <a:latin typeface="Arial" panose="020B0604020202020204" pitchFamily="34" charset="0"/>
              </a:rPr>
              <a:t> services in EFM. If you have any questions or need additional information please contact the Wagner </a:t>
            </a:r>
            <a:r>
              <a:rPr lang="en-US" altLang="en-US" dirty="0" err="1">
                <a:latin typeface="Arial" panose="020B0604020202020204" pitchFamily="34" charset="0"/>
              </a:rPr>
              <a:t>Peyser</a:t>
            </a:r>
            <a:r>
              <a:rPr lang="en-US" altLang="en-US">
                <a:latin typeface="Arial" panose="020B0604020202020204" pitchFamily="34" charset="0"/>
              </a:rPr>
              <a:t> team at the information shown.</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32</a:t>
            </a:fld>
            <a:endParaRPr lang="en-US"/>
          </a:p>
        </p:txBody>
      </p:sp>
    </p:spTree>
    <p:extLst>
      <p:ext uri="{BB962C8B-B14F-4D97-AF65-F5344CB8AC3E}">
        <p14:creationId xmlns:p14="http://schemas.microsoft.com/office/powerpoint/2010/main" val="865177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Activities falling under the four-hundred series are for those services involving youth enrolled in the WIA program. WP staff do not have administrative rights to enter these services as they are WIA based. WP staff may have assisted a youth participant with a referral to the WIA program before they became eligible as a youth participant. The five-hundred service codes reflect system generated referral information from job orders. Six-hundred codes are also system generated, but signify when a status change has occurred with a case in the system. (For example, when an individual goes from a claimant to a non-claimant). Codes falling under the seven and eight-hundred series reflect placements that have occurred as a result of a job referral from the One-Stop Career Center or from a customer who obtained employment on their own. Lastly, EFM contains e-codes that are used to document activities and services provided to employers.</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a:t>
            </a:fld>
            <a:endParaRPr lang="en-US"/>
          </a:p>
        </p:txBody>
      </p:sp>
    </p:spTree>
    <p:extLst>
      <p:ext uri="{BB962C8B-B14F-4D97-AF65-F5344CB8AC3E}">
        <p14:creationId xmlns:p14="http://schemas.microsoft.com/office/powerpoint/2010/main" val="2975437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Individual employment counseling is a private, face-to-face session whereby a One-Stop associate and a job seeker work together. The objective is to provide the job seeker with a better understanding of self, and the world of work. The counseling session should discuss the customers present situation in relation to realistically choosing, changing or adapting to a vocation.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5</a:t>
            </a:fld>
            <a:endParaRPr lang="en-US"/>
          </a:p>
        </p:txBody>
      </p:sp>
    </p:spTree>
    <p:extLst>
      <p:ext uri="{BB962C8B-B14F-4D97-AF65-F5344CB8AC3E}">
        <p14:creationId xmlns:p14="http://schemas.microsoft.com/office/powerpoint/2010/main" val="1924060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Group counseling is the process whereby a One-Stop center associate and job seekers work together in group activities to facilitate discussion on work related topics so that the job seekers may gain a better understanding of the world of work. Topics may include the customers difficulty obtaining or keeping a job due to work related attitudes, behaviors, or habits; as well as to more realistically choosing, changing or adapting to a vocation.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6</a:t>
            </a:fld>
            <a:endParaRPr lang="en-US"/>
          </a:p>
        </p:txBody>
      </p:sp>
    </p:spTree>
    <p:extLst>
      <p:ext uri="{BB962C8B-B14F-4D97-AF65-F5344CB8AC3E}">
        <p14:creationId xmlns:p14="http://schemas.microsoft.com/office/powerpoint/2010/main" val="931129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All counseling services must be documented in a hard copy format or electronically on the notes screen in EFM. Case notes should include the vocational challenge and plan of each counseled customer. The plan should also list the employment and training goals and the steps that will be taken to achieve those goals. An optional counseling record card is available on-line and may be utilized for more detailed and confidential record keeping.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7</a:t>
            </a:fld>
            <a:endParaRPr lang="en-US"/>
          </a:p>
        </p:txBody>
      </p:sp>
    </p:spTree>
    <p:extLst>
      <p:ext uri="{BB962C8B-B14F-4D97-AF65-F5344CB8AC3E}">
        <p14:creationId xmlns:p14="http://schemas.microsoft.com/office/powerpoint/2010/main" val="137982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a:latin typeface="Arial" panose="020B0604020202020204" pitchFamily="34" charset="0"/>
              </a:rPr>
              <a:t>Career guidance/planning</a:t>
            </a:r>
            <a:r>
              <a:rPr lang="en-US" altLang="en-US" dirty="0">
                <a:latin typeface="Arial" panose="020B0604020202020204" pitchFamily="34" charset="0"/>
              </a:rPr>
              <a:t>, service code 202, is an activity that provides information regarding career opportunities which may include occupational information, training providers, financial information and steps to achieve an occupational goal.  Documentation should be recorded on the case notes screen, noting the specific guidance or plan developed.</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8</a:t>
            </a:fld>
            <a:endParaRPr lang="en-US"/>
          </a:p>
        </p:txBody>
      </p:sp>
    </p:spTree>
    <p:extLst>
      <p:ext uri="{BB962C8B-B14F-4D97-AF65-F5344CB8AC3E}">
        <p14:creationId xmlns:p14="http://schemas.microsoft.com/office/powerpoint/2010/main" val="3520311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Service code 203, </a:t>
            </a:r>
            <a:r>
              <a:rPr lang="en-US" altLang="en-US" i="1" dirty="0">
                <a:latin typeface="Arial" panose="020B0604020202020204" pitchFamily="34" charset="0"/>
              </a:rPr>
              <a:t>objective assessment</a:t>
            </a:r>
            <a:r>
              <a:rPr lang="en-US" altLang="en-US" dirty="0">
                <a:latin typeface="Arial" panose="020B0604020202020204" pitchFamily="34" charset="0"/>
              </a:rPr>
              <a:t>, is a process that identifies service needs, goals, interests, academic levels, abilities, aptitudes, supportive service needs, and measures barriers and strengths. It also includes a review of basic and occupational skills, prior work experience, the potential for employment, and developmental needs. Although this is code can be used with the W.I.A. program, it is a WP service and should be documented on the notes screen. EFM also maintains a copy of the objective assessment on the case management module.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9</a:t>
            </a:fld>
            <a:endParaRPr lang="en-US"/>
          </a:p>
        </p:txBody>
      </p:sp>
    </p:spTree>
    <p:extLst>
      <p:ext uri="{BB962C8B-B14F-4D97-AF65-F5344CB8AC3E}">
        <p14:creationId xmlns:p14="http://schemas.microsoft.com/office/powerpoint/2010/main" val="3263181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64E23-4CB6-7816-6FCE-840FB38064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71AC1E-BE95-3C84-4DEF-AE6AA1712C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61A67E-67A8-5633-0ED4-ADE890CDF14C}"/>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6D443BB4-6240-4C3F-66F3-4AE76BB8C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1E7D70-A769-EA5C-9D62-6DFF750A3A0E}"/>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421499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A5ADE-5CBA-1B75-10F2-56349574CB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5AD0CF-9733-32D0-A0C7-4CEA06D5CA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CB038F-8FCA-810B-997D-1BE77F00FEAB}"/>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ED3948AE-97C2-B22A-E50D-CC8273193C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053857-459B-74F5-A271-986BDD999EA8}"/>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4183020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AD3C82-87D4-E3ED-8D3D-B1A71E8EB7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967294-982D-33C9-D3DB-9E47A7372D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3CCD54-AF99-1832-279F-CFCC9615840C}"/>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A61F6406-DEB6-DBA9-CD11-03A8117951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081E25-EDD2-358B-78B0-4B98E24F2F97}"/>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859937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EDEFD-E517-5A37-7163-486E378C2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96CE0A-0772-A7F1-F0E1-EAB02AA5FB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4DC1C6-3DEE-E715-C4F1-A9386D5C78F3}"/>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AB6353E6-B0F9-EB8D-14B4-A7BB23D9E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6F3823-A859-018F-8D57-E42659128B75}"/>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717301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113BA-42E2-5A91-59E3-404447C758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375562-75A9-64DB-255A-8613A27C7A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BF896E-EFB0-10F0-5528-E4AF844C4F4D}"/>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90DF74AB-42E2-0828-AA1B-D9E8323042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9BD4D7-DD1F-4334-DD93-C7603863A1B4}"/>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336579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3BAA4-F598-89F4-6FDF-D53EA22486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90E0A5-D63D-BF48-CB71-2F74C4D49B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38AE4C-B218-D6F6-157A-F03D1E8E96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8EDDA2-BAE3-45A6-1100-41021149AEE4}"/>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6" name="Footer Placeholder 5">
            <a:extLst>
              <a:ext uri="{FF2B5EF4-FFF2-40B4-BE49-F238E27FC236}">
                <a16:creationId xmlns:a16="http://schemas.microsoft.com/office/drawing/2014/main" id="{BE7D220D-3D2A-5815-83AE-DC197F48CE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1D11C0-CD3B-5E8B-5FA7-4168BE12E1F4}"/>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309638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9CE2E-9DC0-8550-0367-13EDC29193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ECBD52-C12D-4BFE-875F-8712EB350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4C1880-CA19-4910-069A-5F60651747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A33C3F-F294-FCA8-5496-BC301A36EF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64D20D-00B3-1D2A-51E8-3650DEBE9A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CB2B1A-A62D-2892-C02B-A38C02EF8976}"/>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8" name="Footer Placeholder 7">
            <a:extLst>
              <a:ext uri="{FF2B5EF4-FFF2-40B4-BE49-F238E27FC236}">
                <a16:creationId xmlns:a16="http://schemas.microsoft.com/office/drawing/2014/main" id="{A0B3613A-6BB4-9EBA-0CC5-69D11FD941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14FBDF-028E-689B-5052-21430E30BA4E}"/>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103959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AA4E-02CD-427A-7DA6-24DA810CBA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E8AC2D-5F8E-96A0-1193-EBCD8EC03D07}"/>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4" name="Footer Placeholder 3">
            <a:extLst>
              <a:ext uri="{FF2B5EF4-FFF2-40B4-BE49-F238E27FC236}">
                <a16:creationId xmlns:a16="http://schemas.microsoft.com/office/drawing/2014/main" id="{15F57071-A154-1A0C-CF7D-D1F8C1D536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FC7762-398B-0006-2BDD-7B351CFB6C50}"/>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64819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CC7581-1C8A-3F14-0422-EB98E189E780}"/>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3" name="Footer Placeholder 2">
            <a:extLst>
              <a:ext uri="{FF2B5EF4-FFF2-40B4-BE49-F238E27FC236}">
                <a16:creationId xmlns:a16="http://schemas.microsoft.com/office/drawing/2014/main" id="{63CAF1F3-1716-63A2-D84D-6068A9AEBF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1D3E25-2583-AD9D-C298-D3A188A06A83}"/>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28876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4CCE1-8B5E-A0BF-4567-296E5798A6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B7E449-FFEB-71CB-DB43-48389A4AD6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99111E-5B2D-C507-DE8B-410045C213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37488A-AA58-CACE-6E39-EA322B0D8AD9}"/>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6" name="Footer Placeholder 5">
            <a:extLst>
              <a:ext uri="{FF2B5EF4-FFF2-40B4-BE49-F238E27FC236}">
                <a16:creationId xmlns:a16="http://schemas.microsoft.com/office/drawing/2014/main" id="{ED261C95-0773-7D76-3D6D-31004F5EDC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EACCD0-B23C-2520-E16C-1CC3E70D2BCF}"/>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14095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5A1D9-04C8-91DC-253F-49492AD612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316650-830B-C798-C6F8-2E467FC018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048306-9358-0053-658E-765D6130E2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858AA9-D262-CB4A-8B47-8690769945DF}"/>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6" name="Footer Placeholder 5">
            <a:extLst>
              <a:ext uri="{FF2B5EF4-FFF2-40B4-BE49-F238E27FC236}">
                <a16:creationId xmlns:a16="http://schemas.microsoft.com/office/drawing/2014/main" id="{1EBD7FF3-2EEC-07EB-B86A-AD79104022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C80B6C-6BFC-24AF-B040-659B1E4E22FE}"/>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3917809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237BDE-F9E0-C596-0B2E-C3A4DCE585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EE1D13-FA3C-B3A3-BD00-2D41DCDFB4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21D1B4-6476-F9CE-28F5-E91F5DC7B8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BFBEADFB-E14D-8D7A-3AF6-ADD1B5EAA7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0F25EB-9929-E691-BB58-8523545100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2D185-12EC-1345-84C6-F37B919F986D}" type="slidenum">
              <a:rPr lang="en-US" smtClean="0"/>
              <a:t>‹#›</a:t>
            </a:fld>
            <a:endParaRPr lang="en-US"/>
          </a:p>
        </p:txBody>
      </p:sp>
    </p:spTree>
    <p:extLst>
      <p:ext uri="{BB962C8B-B14F-4D97-AF65-F5344CB8AC3E}">
        <p14:creationId xmlns:p14="http://schemas.microsoft.com/office/powerpoint/2010/main" val="3300015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floridajobs.org/pdg/guidancepapers/Counseling.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EFM.JPG">
            <a:extLst>
              <a:ext uri="{FF2B5EF4-FFF2-40B4-BE49-F238E27FC236}">
                <a16:creationId xmlns:a16="http://schemas.microsoft.com/office/drawing/2014/main" id="{251EBD01-6995-53FE-A17A-A3E27AC4125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81018" y="0"/>
            <a:ext cx="9608614" cy="6005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descr="A blue background with white text&#10;&#10;Description automatically generated with low confidence">
            <a:extLst>
              <a:ext uri="{FF2B5EF4-FFF2-40B4-BE49-F238E27FC236}">
                <a16:creationId xmlns:a16="http://schemas.microsoft.com/office/drawing/2014/main" id="{505F8949-43C7-2543-8351-42CA7A9F6097}"/>
              </a:ext>
            </a:extLst>
          </p:cNvPr>
          <p:cNvPicPr>
            <a:picLocks noChangeAspect="1"/>
          </p:cNvPicPr>
          <p:nvPr/>
        </p:nvPicPr>
        <p:blipFill>
          <a:blip r:embed="rId4"/>
          <a:stretch>
            <a:fillRect/>
          </a:stretch>
        </p:blipFill>
        <p:spPr>
          <a:xfrm>
            <a:off x="0" y="0"/>
            <a:ext cx="12198750" cy="6860968"/>
          </a:xfrm>
          <a:prstGeom prst="rect">
            <a:avLst/>
          </a:prstGeom>
        </p:spPr>
      </p:pic>
      <p:sp>
        <p:nvSpPr>
          <p:cNvPr id="2" name="Title 1">
            <a:extLst>
              <a:ext uri="{FF2B5EF4-FFF2-40B4-BE49-F238E27FC236}">
                <a16:creationId xmlns:a16="http://schemas.microsoft.com/office/drawing/2014/main" id="{E50AE79A-EAF8-CF98-D417-A2366B97A5B0}"/>
              </a:ext>
            </a:extLst>
          </p:cNvPr>
          <p:cNvSpPr>
            <a:spLocks noGrp="1"/>
          </p:cNvSpPr>
          <p:nvPr>
            <p:ph type="ctrTitle"/>
          </p:nvPr>
        </p:nvSpPr>
        <p:spPr>
          <a:xfrm>
            <a:off x="951469" y="3794620"/>
            <a:ext cx="6977189" cy="1174535"/>
          </a:xfrm>
        </p:spPr>
        <p:txBody>
          <a:bodyPr>
            <a:normAutofit fontScale="90000"/>
          </a:bodyPr>
          <a:lstStyle/>
          <a:p>
            <a:pPr algn="l"/>
            <a:r>
              <a:rPr lang="en-US" sz="4000" b="1" dirty="0">
                <a:solidFill>
                  <a:srgbClr val="04A651"/>
                </a:solidFill>
                <a:latin typeface="Arial" panose="020B0604020202020204" pitchFamily="34" charset="0"/>
                <a:cs typeface="Arial" panose="020B0604020202020204" pitchFamily="34" charset="0"/>
              </a:rPr>
              <a:t>Wagner-</a:t>
            </a:r>
            <a:r>
              <a:rPr lang="en-US" sz="4000" b="1" dirty="0" err="1">
                <a:solidFill>
                  <a:srgbClr val="04A651"/>
                </a:solidFill>
                <a:latin typeface="Arial" panose="020B0604020202020204" pitchFamily="34" charset="0"/>
                <a:cs typeface="Arial" panose="020B0604020202020204" pitchFamily="34" charset="0"/>
              </a:rPr>
              <a:t>Peyser</a:t>
            </a:r>
            <a:r>
              <a:rPr lang="en-US" sz="4000" b="1" dirty="0">
                <a:solidFill>
                  <a:srgbClr val="04A651"/>
                </a:solidFill>
                <a:latin typeface="Arial" panose="020B0604020202020204" pitchFamily="34" charset="0"/>
                <a:cs typeface="Arial" panose="020B0604020202020204" pitchFamily="34" charset="0"/>
              </a:rPr>
              <a:t> Services in the Employ Florida Marketplace</a:t>
            </a:r>
          </a:p>
        </p:txBody>
      </p:sp>
      <p:sp>
        <p:nvSpPr>
          <p:cNvPr id="3" name="Subtitle 2">
            <a:extLst>
              <a:ext uri="{FF2B5EF4-FFF2-40B4-BE49-F238E27FC236}">
                <a16:creationId xmlns:a16="http://schemas.microsoft.com/office/drawing/2014/main" id="{8E5B2544-7953-1A54-7120-C6B5D7FF6359}"/>
              </a:ext>
            </a:extLst>
          </p:cNvPr>
          <p:cNvSpPr>
            <a:spLocks noGrp="1"/>
          </p:cNvSpPr>
          <p:nvPr>
            <p:ph type="subTitle" idx="1"/>
          </p:nvPr>
        </p:nvSpPr>
        <p:spPr>
          <a:xfrm>
            <a:off x="951470" y="4969153"/>
            <a:ext cx="6120662" cy="538933"/>
          </a:xfrm>
        </p:spPr>
        <p:txBody>
          <a:bodyPr>
            <a:normAutofit fontScale="92500"/>
          </a:bodyPr>
          <a:lstStyle/>
          <a:p>
            <a:pPr algn="l"/>
            <a:r>
              <a:rPr lang="en-US" dirty="0">
                <a:solidFill>
                  <a:schemeClr val="bg1"/>
                </a:solidFill>
                <a:latin typeface="Arial" panose="020B0604020202020204" pitchFamily="34" charset="0"/>
                <a:cs typeface="Arial" panose="020B0604020202020204" pitchFamily="34" charset="0"/>
              </a:rPr>
              <a:t>Part Two: Intensive, Training and Other Codes</a:t>
            </a:r>
          </a:p>
        </p:txBody>
      </p:sp>
    </p:spTree>
    <p:extLst>
      <p:ext uri="{BB962C8B-B14F-4D97-AF65-F5344CB8AC3E}">
        <p14:creationId xmlns:p14="http://schemas.microsoft.com/office/powerpoint/2010/main" val="2281195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204***Interest and Aptitude Testing</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3">
            <a:extLst>
              <a:ext uri="{FF2B5EF4-FFF2-40B4-BE49-F238E27FC236}">
                <a16:creationId xmlns:a16="http://schemas.microsoft.com/office/drawing/2014/main" id="{5893A914-76F8-26CF-8431-C18BD93BD8DC}"/>
              </a:ext>
            </a:extLst>
          </p:cNvPr>
          <p:cNvSpPr txBox="1">
            <a:spLocks noChangeArrowheads="1"/>
          </p:cNvSpPr>
          <p:nvPr/>
        </p:nvSpPr>
        <p:spPr>
          <a:xfrm>
            <a:off x="838200" y="1690688"/>
            <a:ext cx="10515600" cy="4572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3600">
                <a:solidFill>
                  <a:srgbClr val="202452"/>
                </a:solidFill>
              </a:rPr>
              <a:t>Administration of standardized tests</a:t>
            </a:r>
          </a:p>
          <a:p>
            <a:r>
              <a:rPr lang="en-US" altLang="en-US" sz="3600">
                <a:solidFill>
                  <a:srgbClr val="202452"/>
                </a:solidFill>
              </a:rPr>
              <a:t>Measure job skills and knowledge</a:t>
            </a:r>
          </a:p>
          <a:p>
            <a:r>
              <a:rPr lang="en-US" altLang="en-US" sz="3600">
                <a:solidFill>
                  <a:srgbClr val="202452"/>
                </a:solidFill>
              </a:rPr>
              <a:t>Service should be entered by staff administering the test</a:t>
            </a:r>
          </a:p>
          <a:p>
            <a:r>
              <a:rPr lang="en-US" altLang="en-US" sz="3600">
                <a:solidFill>
                  <a:srgbClr val="202452"/>
                </a:solidFill>
              </a:rPr>
              <a:t>Document name of the test and results on the EFM assessment tab or in a case note</a:t>
            </a:r>
            <a:endParaRPr lang="en-US" altLang="en-US" sz="3600" dirty="0">
              <a:solidFill>
                <a:srgbClr val="202452"/>
              </a:solidFill>
            </a:endParaRPr>
          </a:p>
        </p:txBody>
      </p:sp>
    </p:spTree>
    <p:extLst>
      <p:ext uri="{BB962C8B-B14F-4D97-AF65-F5344CB8AC3E}">
        <p14:creationId xmlns:p14="http://schemas.microsoft.com/office/powerpoint/2010/main" val="1121877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205***Develop Service Strategies (IEP/ESS/EDP)</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Rectangle 3">
            <a:extLst>
              <a:ext uri="{FF2B5EF4-FFF2-40B4-BE49-F238E27FC236}">
                <a16:creationId xmlns:a16="http://schemas.microsoft.com/office/drawing/2014/main" id="{65145C93-1412-22BE-A095-F64AF0256ECA}"/>
              </a:ext>
            </a:extLst>
          </p:cNvPr>
          <p:cNvSpPr txBox="1">
            <a:spLocks noChangeArrowheads="1"/>
          </p:cNvSpPr>
          <p:nvPr/>
        </p:nvSpPr>
        <p:spPr>
          <a:xfrm>
            <a:off x="838200" y="2149475"/>
            <a:ext cx="10515600" cy="4343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r>
              <a:rPr lang="en-US" altLang="en-US" sz="3200" dirty="0">
                <a:solidFill>
                  <a:srgbClr val="202452"/>
                </a:solidFill>
              </a:rPr>
              <a:t>A document that identifies the strengths and weaknesses of the job seeker</a:t>
            </a:r>
            <a:endParaRPr lang="en-US" altLang="en-US" sz="800" dirty="0">
              <a:solidFill>
                <a:srgbClr val="202452"/>
              </a:solidFill>
            </a:endParaRPr>
          </a:p>
          <a:p>
            <a:pPr>
              <a:lnSpc>
                <a:spcPct val="80000"/>
              </a:lnSpc>
            </a:pPr>
            <a:r>
              <a:rPr lang="en-US" altLang="en-US" sz="3200" dirty="0">
                <a:solidFill>
                  <a:srgbClr val="202452"/>
                </a:solidFill>
              </a:rPr>
              <a:t>Includes series of actions leading to employment </a:t>
            </a:r>
            <a:endParaRPr lang="en-US" altLang="en-US" sz="800" dirty="0">
              <a:solidFill>
                <a:srgbClr val="202452"/>
              </a:solidFill>
            </a:endParaRPr>
          </a:p>
          <a:p>
            <a:pPr>
              <a:lnSpc>
                <a:spcPct val="80000"/>
              </a:lnSpc>
            </a:pPr>
            <a:r>
              <a:rPr lang="en-US" altLang="en-US" sz="3200" dirty="0">
                <a:solidFill>
                  <a:srgbClr val="202452"/>
                </a:solidFill>
              </a:rPr>
              <a:t>Specify the employment, training or services to be provided</a:t>
            </a:r>
            <a:endParaRPr lang="en-US" altLang="en-US" sz="800" dirty="0">
              <a:solidFill>
                <a:srgbClr val="202452"/>
              </a:solidFill>
            </a:endParaRPr>
          </a:p>
          <a:p>
            <a:pPr>
              <a:lnSpc>
                <a:spcPct val="80000"/>
              </a:lnSpc>
            </a:pPr>
            <a:r>
              <a:rPr lang="en-US" altLang="en-US" sz="3200" dirty="0">
                <a:solidFill>
                  <a:srgbClr val="202452"/>
                </a:solidFill>
              </a:rPr>
              <a:t>May be completed electronically in EFM, or hard copy</a:t>
            </a:r>
          </a:p>
          <a:p>
            <a:pPr>
              <a:lnSpc>
                <a:spcPct val="80000"/>
              </a:lnSpc>
            </a:pPr>
            <a:r>
              <a:rPr lang="en-US" altLang="en-US" sz="3400" dirty="0">
                <a:solidFill>
                  <a:srgbClr val="202452"/>
                </a:solidFill>
              </a:rPr>
              <a:t>Maintain on file for five years</a:t>
            </a:r>
            <a:br>
              <a:rPr lang="en-US" altLang="en-US" sz="3400" dirty="0">
                <a:solidFill>
                  <a:srgbClr val="202452"/>
                </a:solidFill>
              </a:rPr>
            </a:br>
            <a:br>
              <a:rPr lang="en-US" altLang="en-US" sz="3400" dirty="0">
                <a:solidFill>
                  <a:srgbClr val="202452"/>
                </a:solidFill>
              </a:rPr>
            </a:br>
            <a:endParaRPr lang="en-US" altLang="en-US" sz="3400" dirty="0">
              <a:solidFill>
                <a:srgbClr val="202452"/>
              </a:solidFill>
            </a:endParaRPr>
          </a:p>
        </p:txBody>
      </p:sp>
    </p:spTree>
    <p:extLst>
      <p:ext uri="{BB962C8B-B14F-4D97-AF65-F5344CB8AC3E}">
        <p14:creationId xmlns:p14="http://schemas.microsoft.com/office/powerpoint/2010/main" val="2116743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206-211 and 214-222***Referral to Training</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TextBox 4">
            <a:extLst>
              <a:ext uri="{FF2B5EF4-FFF2-40B4-BE49-F238E27FC236}">
                <a16:creationId xmlns:a16="http://schemas.microsoft.com/office/drawing/2014/main" id="{4DE936CA-431D-51BD-4148-0D3E1465F543}"/>
              </a:ext>
            </a:extLst>
          </p:cNvPr>
          <p:cNvSpPr txBox="1">
            <a:spLocks noChangeArrowheads="1"/>
          </p:cNvSpPr>
          <p:nvPr/>
        </p:nvSpPr>
        <p:spPr bwMode="auto">
          <a:xfrm>
            <a:off x="2819400" y="1940148"/>
            <a:ext cx="6553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dirty="0">
                <a:solidFill>
                  <a:srgbClr val="202452"/>
                </a:solidFill>
              </a:rPr>
              <a:t>Referral to training includes:</a:t>
            </a:r>
          </a:p>
        </p:txBody>
      </p:sp>
      <p:sp>
        <p:nvSpPr>
          <p:cNvPr id="6" name="Rectangle 3">
            <a:extLst>
              <a:ext uri="{FF2B5EF4-FFF2-40B4-BE49-F238E27FC236}">
                <a16:creationId xmlns:a16="http://schemas.microsoft.com/office/drawing/2014/main" id="{13797E9B-300E-2CBE-FCAA-DE7D452747BB}"/>
              </a:ext>
            </a:extLst>
          </p:cNvPr>
          <p:cNvSpPr>
            <a:spLocks noGrp="1" noChangeArrowheads="1"/>
          </p:cNvSpPr>
          <p:nvPr>
            <p:ph sz="half" idx="1"/>
          </p:nvPr>
        </p:nvSpPr>
        <p:spPr>
          <a:xfrm>
            <a:off x="2171700" y="2835939"/>
            <a:ext cx="3924300" cy="3276600"/>
          </a:xfrm>
        </p:spPr>
        <p:txBody>
          <a:bodyPr>
            <a:normAutofit/>
          </a:bodyPr>
          <a:lstStyle/>
          <a:p>
            <a:pPr lvl="1" eaLnBrk="1" hangingPunct="1">
              <a:buFont typeface="Wingdings" panose="05000000000000000000" pitchFamily="2" charset="2"/>
              <a:buChar char="Ø"/>
            </a:pPr>
            <a:r>
              <a:rPr lang="en-US" altLang="en-US" sz="2800" dirty="0">
                <a:solidFill>
                  <a:srgbClr val="202452"/>
                </a:solidFill>
              </a:rPr>
              <a:t>Apprenticeships</a:t>
            </a:r>
          </a:p>
          <a:p>
            <a:pPr lvl="1" eaLnBrk="1" hangingPunct="1">
              <a:buFont typeface="Wingdings" panose="05000000000000000000" pitchFamily="2" charset="2"/>
              <a:buChar char="Ø"/>
            </a:pPr>
            <a:r>
              <a:rPr lang="en-US" altLang="en-US" sz="2800" dirty="0">
                <a:solidFill>
                  <a:srgbClr val="202452"/>
                </a:solidFill>
              </a:rPr>
              <a:t>Job Corps</a:t>
            </a:r>
          </a:p>
          <a:p>
            <a:pPr lvl="1" eaLnBrk="1" hangingPunct="1">
              <a:buFont typeface="Wingdings" panose="05000000000000000000" pitchFamily="2" charset="2"/>
              <a:buChar char="Ø"/>
            </a:pPr>
            <a:r>
              <a:rPr lang="en-US" altLang="en-US" sz="2800" dirty="0">
                <a:solidFill>
                  <a:srgbClr val="202452"/>
                </a:solidFill>
              </a:rPr>
              <a:t>Federal (non-WIA) Training</a:t>
            </a:r>
          </a:p>
          <a:p>
            <a:pPr lvl="1" eaLnBrk="1" hangingPunct="1">
              <a:buFont typeface="Wingdings" panose="05000000000000000000" pitchFamily="2" charset="2"/>
              <a:buChar char="Ø"/>
            </a:pPr>
            <a:r>
              <a:rPr lang="en-US" altLang="en-US" sz="2800" dirty="0">
                <a:solidFill>
                  <a:srgbClr val="202452"/>
                </a:solidFill>
              </a:rPr>
              <a:t>State and Local Training</a:t>
            </a:r>
          </a:p>
        </p:txBody>
      </p:sp>
      <p:sp>
        <p:nvSpPr>
          <p:cNvPr id="7" name="Content Placeholder 3">
            <a:extLst>
              <a:ext uri="{FF2B5EF4-FFF2-40B4-BE49-F238E27FC236}">
                <a16:creationId xmlns:a16="http://schemas.microsoft.com/office/drawing/2014/main" id="{F24BBE79-44C4-284D-2132-DB5306AB7EFE}"/>
              </a:ext>
            </a:extLst>
          </p:cNvPr>
          <p:cNvSpPr txBox="1">
            <a:spLocks/>
          </p:cNvSpPr>
          <p:nvPr/>
        </p:nvSpPr>
        <p:spPr>
          <a:xfrm>
            <a:off x="6096000" y="2835939"/>
            <a:ext cx="4038600" cy="3352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Ø"/>
            </a:pPr>
            <a:r>
              <a:rPr lang="en-US" altLang="en-US" sz="2800" dirty="0">
                <a:solidFill>
                  <a:srgbClr val="202452"/>
                </a:solidFill>
              </a:rPr>
              <a:t>Educational Services</a:t>
            </a:r>
          </a:p>
          <a:p>
            <a:pPr lvl="1">
              <a:buFont typeface="Wingdings" panose="05000000000000000000" pitchFamily="2" charset="2"/>
              <a:buChar char="Ø"/>
            </a:pPr>
            <a:r>
              <a:rPr lang="en-US" altLang="en-US" sz="2800" dirty="0">
                <a:solidFill>
                  <a:srgbClr val="202452"/>
                </a:solidFill>
              </a:rPr>
              <a:t>WIA</a:t>
            </a:r>
          </a:p>
          <a:p>
            <a:pPr lvl="1">
              <a:buFont typeface="Wingdings" panose="05000000000000000000" pitchFamily="2" charset="2"/>
              <a:buChar char="Ø"/>
            </a:pPr>
            <a:r>
              <a:rPr lang="en-US" altLang="en-US" sz="2800" dirty="0">
                <a:solidFill>
                  <a:srgbClr val="202452"/>
                </a:solidFill>
              </a:rPr>
              <a:t>Adult Literacy, Basic Skills or GED</a:t>
            </a:r>
          </a:p>
          <a:p>
            <a:pPr lvl="1">
              <a:buFont typeface="Wingdings" panose="05000000000000000000" pitchFamily="2" charset="2"/>
              <a:buChar char="Ø"/>
            </a:pPr>
            <a:r>
              <a:rPr lang="en-US" altLang="en-US" sz="2800" dirty="0">
                <a:solidFill>
                  <a:srgbClr val="202452"/>
                </a:solidFill>
              </a:rPr>
              <a:t>Short Term Pre-Vocational Services</a:t>
            </a:r>
          </a:p>
          <a:p>
            <a:pPr lvl="1">
              <a:buFont typeface="Wingdings" panose="05000000000000000000" pitchFamily="2" charset="2"/>
              <a:buChar char="Ø"/>
            </a:pPr>
            <a:r>
              <a:rPr lang="en-US" altLang="en-US" sz="2800" dirty="0">
                <a:solidFill>
                  <a:srgbClr val="202452"/>
                </a:solidFill>
              </a:rPr>
              <a:t>English as a Second Language</a:t>
            </a:r>
          </a:p>
          <a:p>
            <a:endParaRPr lang="en-US" altLang="en-US" dirty="0">
              <a:solidFill>
                <a:srgbClr val="202452"/>
              </a:solidFill>
            </a:endParaRPr>
          </a:p>
        </p:txBody>
      </p:sp>
    </p:spTree>
    <p:extLst>
      <p:ext uri="{BB962C8B-B14F-4D97-AF65-F5344CB8AC3E}">
        <p14:creationId xmlns:p14="http://schemas.microsoft.com/office/powerpoint/2010/main" val="4252002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212***Other Intensive Services </a:t>
            </a:r>
            <a:r>
              <a:rPr lang="en-US" b="1" u="sng" dirty="0">
                <a:solidFill>
                  <a:srgbClr val="04A651"/>
                </a:solidFill>
                <a:latin typeface="Franklin Gothic Book" panose="020B0503020102020204" pitchFamily="34" charset="0"/>
              </a:rPr>
              <a:t>NOT </a:t>
            </a:r>
            <a:r>
              <a:rPr lang="en-US" b="1" dirty="0">
                <a:solidFill>
                  <a:srgbClr val="04A651"/>
                </a:solidFill>
                <a:latin typeface="Franklin Gothic Book" panose="020B0503020102020204" pitchFamily="34" charset="0"/>
              </a:rPr>
              <a:t>Otherwise Classified</a:t>
            </a:r>
            <a:endParaRPr lang="en-US" b="1" u="sng"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9" name="Rectangle 3">
            <a:extLst>
              <a:ext uri="{FF2B5EF4-FFF2-40B4-BE49-F238E27FC236}">
                <a16:creationId xmlns:a16="http://schemas.microsoft.com/office/drawing/2014/main" id="{27B7AEC6-7368-B5C8-A4F5-EE77F9E2AA19}"/>
              </a:ext>
            </a:extLst>
          </p:cNvPr>
          <p:cNvSpPr txBox="1">
            <a:spLocks noChangeArrowheads="1"/>
          </p:cNvSpPr>
          <p:nvPr/>
        </p:nvSpPr>
        <p:spPr>
          <a:xfrm>
            <a:off x="838200" y="2110451"/>
            <a:ext cx="10515600" cy="3962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3600">
                <a:solidFill>
                  <a:srgbClr val="202452"/>
                </a:solidFill>
              </a:rPr>
              <a:t>WP staff time is expended to provide an intensive service</a:t>
            </a:r>
            <a:endParaRPr lang="en-US" altLang="en-US" sz="1100">
              <a:solidFill>
                <a:srgbClr val="202452"/>
              </a:solidFill>
            </a:endParaRPr>
          </a:p>
          <a:p>
            <a:r>
              <a:rPr lang="en-US" altLang="en-US" sz="3600">
                <a:solidFill>
                  <a:srgbClr val="202452"/>
                </a:solidFill>
              </a:rPr>
              <a:t>Type of service cannot be captured using any other code</a:t>
            </a:r>
            <a:endParaRPr lang="en-US" altLang="en-US" sz="1100">
              <a:solidFill>
                <a:srgbClr val="202452"/>
              </a:solidFill>
            </a:endParaRPr>
          </a:p>
          <a:p>
            <a:r>
              <a:rPr lang="en-US" altLang="en-US" sz="3600">
                <a:solidFill>
                  <a:srgbClr val="202452"/>
                </a:solidFill>
              </a:rPr>
              <a:t>Document the specific type of service on the case notes screen</a:t>
            </a:r>
            <a:endParaRPr lang="en-US" altLang="en-US" sz="3600" dirty="0">
              <a:solidFill>
                <a:srgbClr val="202452"/>
              </a:solidFill>
            </a:endParaRPr>
          </a:p>
        </p:txBody>
      </p:sp>
    </p:spTree>
    <p:extLst>
      <p:ext uri="{BB962C8B-B14F-4D97-AF65-F5344CB8AC3E}">
        <p14:creationId xmlns:p14="http://schemas.microsoft.com/office/powerpoint/2010/main" val="1185121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226***Reading or Math Testing</a:t>
            </a:r>
            <a:endParaRPr lang="en-US" b="1" u="sng"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3">
            <a:extLst>
              <a:ext uri="{FF2B5EF4-FFF2-40B4-BE49-F238E27FC236}">
                <a16:creationId xmlns:a16="http://schemas.microsoft.com/office/drawing/2014/main" id="{BF553370-3C90-64ED-AAF3-8964E4E616C5}"/>
              </a:ext>
            </a:extLst>
          </p:cNvPr>
          <p:cNvSpPr txBox="1">
            <a:spLocks noChangeArrowheads="1"/>
          </p:cNvSpPr>
          <p:nvPr/>
        </p:nvSpPr>
        <p:spPr>
          <a:xfrm>
            <a:off x="838200" y="1690688"/>
            <a:ext cx="10515600" cy="3962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3600">
                <a:solidFill>
                  <a:srgbClr val="202452"/>
                </a:solidFill>
              </a:rPr>
              <a:t>Staff time is used to administer a reading or math test, such as the TABE</a:t>
            </a:r>
          </a:p>
          <a:p>
            <a:endParaRPr lang="en-US" altLang="en-US" sz="1000">
              <a:solidFill>
                <a:srgbClr val="202452"/>
              </a:solidFill>
            </a:endParaRPr>
          </a:p>
          <a:p>
            <a:r>
              <a:rPr lang="en-US" altLang="en-US" sz="3600">
                <a:solidFill>
                  <a:srgbClr val="202452"/>
                </a:solidFill>
              </a:rPr>
              <a:t>Documentation should be recorded on the Notes’ screen</a:t>
            </a:r>
          </a:p>
          <a:p>
            <a:pPr marL="914400" lvl="1" indent="-457200">
              <a:buFont typeface="Wingdings" panose="05000000000000000000" pitchFamily="2" charset="2"/>
              <a:buChar char="Ø"/>
            </a:pPr>
            <a:r>
              <a:rPr lang="en-US" altLang="en-US" sz="3600">
                <a:solidFill>
                  <a:srgbClr val="202452"/>
                </a:solidFill>
              </a:rPr>
              <a:t>Include the name of the test and other information related to testing results</a:t>
            </a:r>
            <a:endParaRPr lang="en-US" altLang="en-US" sz="3600" dirty="0">
              <a:solidFill>
                <a:srgbClr val="202452"/>
              </a:solidFill>
            </a:endParaRPr>
          </a:p>
        </p:txBody>
      </p:sp>
    </p:spTree>
    <p:extLst>
      <p:ext uri="{BB962C8B-B14F-4D97-AF65-F5344CB8AC3E}">
        <p14:creationId xmlns:p14="http://schemas.microsoft.com/office/powerpoint/2010/main" val="3783642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300-324***Enrolled in Training</a:t>
            </a:r>
            <a:endParaRPr lang="en-US" b="1" u="sng"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Content Placeholder 2">
            <a:extLst>
              <a:ext uri="{FF2B5EF4-FFF2-40B4-BE49-F238E27FC236}">
                <a16:creationId xmlns:a16="http://schemas.microsoft.com/office/drawing/2014/main" id="{7A7D7049-445C-3D33-6775-6490CADA4142}"/>
              </a:ext>
            </a:extLst>
          </p:cNvPr>
          <p:cNvSpPr>
            <a:spLocks noGrp="1"/>
          </p:cNvSpPr>
          <p:nvPr>
            <p:ph sz="quarter" idx="1"/>
          </p:nvPr>
        </p:nvSpPr>
        <p:spPr>
          <a:xfrm>
            <a:off x="838200" y="1690688"/>
            <a:ext cx="10515600" cy="3886200"/>
          </a:xfrm>
        </p:spPr>
        <p:txBody>
          <a:bodyPr/>
          <a:lstStyle/>
          <a:p>
            <a:r>
              <a:rPr lang="en-US" altLang="en-US" sz="3600" dirty="0">
                <a:solidFill>
                  <a:srgbClr val="202452"/>
                </a:solidFill>
              </a:rPr>
              <a:t>Training includes:</a:t>
            </a:r>
          </a:p>
          <a:p>
            <a:pPr marL="914400" lvl="1" indent="-409575">
              <a:buFont typeface="Wingdings" panose="05000000000000000000" pitchFamily="2" charset="2"/>
              <a:buChar char="Ø"/>
            </a:pPr>
            <a:r>
              <a:rPr lang="en-US" altLang="en-US" sz="3600" dirty="0">
                <a:solidFill>
                  <a:srgbClr val="202452"/>
                </a:solidFill>
              </a:rPr>
              <a:t>Job Corps</a:t>
            </a:r>
          </a:p>
          <a:p>
            <a:pPr marL="914400" lvl="1" indent="-409575">
              <a:buFont typeface="Wingdings" panose="05000000000000000000" pitchFamily="2" charset="2"/>
              <a:buChar char="Ø"/>
            </a:pPr>
            <a:r>
              <a:rPr lang="en-US" altLang="en-US" sz="3600" dirty="0">
                <a:solidFill>
                  <a:srgbClr val="202452"/>
                </a:solidFill>
              </a:rPr>
              <a:t>Federal, State or local training</a:t>
            </a:r>
          </a:p>
          <a:p>
            <a:pPr marL="914400" lvl="1" indent="-409575">
              <a:buFont typeface="Wingdings" panose="05000000000000000000" pitchFamily="2" charset="2"/>
              <a:buChar char="Ø"/>
            </a:pPr>
            <a:r>
              <a:rPr lang="en-US" altLang="en-US" sz="3600" dirty="0">
                <a:solidFill>
                  <a:srgbClr val="202452"/>
                </a:solidFill>
              </a:rPr>
              <a:t>Apprenticeships</a:t>
            </a:r>
          </a:p>
          <a:p>
            <a:pPr marL="914400" lvl="1" indent="-409575">
              <a:buFont typeface="Wingdings" panose="05000000000000000000" pitchFamily="2" charset="2"/>
              <a:buChar char="Ø"/>
            </a:pPr>
            <a:r>
              <a:rPr lang="en-US" altLang="en-US" sz="3600" dirty="0">
                <a:solidFill>
                  <a:srgbClr val="202452"/>
                </a:solidFill>
              </a:rPr>
              <a:t>On the Job training</a:t>
            </a:r>
          </a:p>
          <a:p>
            <a:pPr marL="914400" lvl="1" indent="-409575">
              <a:buFont typeface="Wingdings" panose="05000000000000000000" pitchFamily="2" charset="2"/>
              <a:buChar char="Ø"/>
            </a:pPr>
            <a:r>
              <a:rPr lang="en-US" altLang="en-US" sz="3600" dirty="0">
                <a:solidFill>
                  <a:srgbClr val="202452"/>
                </a:solidFill>
              </a:rPr>
              <a:t>Customized training</a:t>
            </a:r>
          </a:p>
        </p:txBody>
      </p:sp>
    </p:spTree>
    <p:extLst>
      <p:ext uri="{BB962C8B-B14F-4D97-AF65-F5344CB8AC3E}">
        <p14:creationId xmlns:p14="http://schemas.microsoft.com/office/powerpoint/2010/main" val="1449453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370***Completed Training WP/VETS</a:t>
            </a:r>
            <a:endParaRPr lang="en-US" b="1" u="sng"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6FB66476-EE30-6054-DBB5-26AAFE131BD7}"/>
              </a:ext>
            </a:extLst>
          </p:cNvPr>
          <p:cNvSpPr>
            <a:spLocks noGrp="1"/>
          </p:cNvSpPr>
          <p:nvPr>
            <p:ph sz="quarter" idx="1"/>
          </p:nvPr>
        </p:nvSpPr>
        <p:spPr>
          <a:xfrm>
            <a:off x="838200" y="1690688"/>
            <a:ext cx="10515600" cy="4572000"/>
          </a:xfrm>
        </p:spPr>
        <p:txBody>
          <a:bodyPr>
            <a:normAutofit/>
          </a:bodyPr>
          <a:lstStyle/>
          <a:p>
            <a:r>
              <a:rPr lang="en-US" altLang="en-US" sz="3600" dirty="0">
                <a:solidFill>
                  <a:srgbClr val="202452"/>
                </a:solidFill>
              </a:rPr>
              <a:t>Referred to training service codes must be provided before this service can be taken</a:t>
            </a:r>
          </a:p>
          <a:p>
            <a:endParaRPr lang="en-US" altLang="en-US" sz="1100" dirty="0">
              <a:solidFill>
                <a:srgbClr val="202452"/>
              </a:solidFill>
            </a:endParaRPr>
          </a:p>
          <a:p>
            <a:r>
              <a:rPr lang="en-US" altLang="en-US" sz="3600" dirty="0">
                <a:solidFill>
                  <a:srgbClr val="202452"/>
                </a:solidFill>
              </a:rPr>
              <a:t>Document in a case note the name of the completed program and institution</a:t>
            </a:r>
          </a:p>
          <a:p>
            <a:endParaRPr lang="en-US" altLang="en-US" sz="1100" dirty="0">
              <a:solidFill>
                <a:srgbClr val="202452"/>
              </a:solidFill>
            </a:endParaRPr>
          </a:p>
          <a:p>
            <a:r>
              <a:rPr lang="en-US" altLang="en-US" sz="3600" dirty="0">
                <a:solidFill>
                  <a:srgbClr val="202452"/>
                </a:solidFill>
              </a:rPr>
              <a:t>Code will not be available for selection unless there has been a prior “referred to training” recorded</a:t>
            </a:r>
          </a:p>
        </p:txBody>
      </p:sp>
    </p:spTree>
    <p:extLst>
      <p:ext uri="{BB962C8B-B14F-4D97-AF65-F5344CB8AC3E}">
        <p14:creationId xmlns:p14="http://schemas.microsoft.com/office/powerpoint/2010/main" val="4247899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500***Referral Codes</a:t>
            </a:r>
            <a:endParaRPr lang="en-US" b="1" u="sng"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3">
            <a:extLst>
              <a:ext uri="{FF2B5EF4-FFF2-40B4-BE49-F238E27FC236}">
                <a16:creationId xmlns:a16="http://schemas.microsoft.com/office/drawing/2014/main" id="{8FBC1E44-B33B-5CFF-B590-562B355F410F}"/>
              </a:ext>
            </a:extLst>
          </p:cNvPr>
          <p:cNvSpPr>
            <a:spLocks noGrp="1"/>
          </p:cNvSpPr>
          <p:nvPr>
            <p:ph idx="1"/>
          </p:nvPr>
        </p:nvSpPr>
        <p:spPr>
          <a:xfrm>
            <a:off x="838200" y="1690688"/>
            <a:ext cx="10515600" cy="4876800"/>
          </a:xfrm>
        </p:spPr>
        <p:txBody>
          <a:bodyPr/>
          <a:lstStyle/>
          <a:p>
            <a:r>
              <a:rPr lang="en-US" altLang="en-US" sz="3600" dirty="0">
                <a:solidFill>
                  <a:srgbClr val="202452"/>
                </a:solidFill>
              </a:rPr>
              <a:t>System-generated, staff referrals</a:t>
            </a:r>
          </a:p>
          <a:p>
            <a:r>
              <a:rPr lang="en-US" altLang="en-US" sz="3600" dirty="0">
                <a:solidFill>
                  <a:srgbClr val="202452"/>
                </a:solidFill>
              </a:rPr>
              <a:t>Referral information can be shown by clicking view</a:t>
            </a:r>
          </a:p>
          <a:p>
            <a:endParaRPr lang="en-US" altLang="en-US" dirty="0">
              <a:solidFill>
                <a:srgbClr val="202452"/>
              </a:solidFill>
            </a:endParaRPr>
          </a:p>
          <a:p>
            <a:pPr>
              <a:buFont typeface="Wingdings" panose="05000000000000000000" pitchFamily="2" charset="2"/>
              <a:buNone/>
            </a:pPr>
            <a:endParaRPr lang="en-US" altLang="en-US" dirty="0">
              <a:solidFill>
                <a:srgbClr val="202452"/>
              </a:solidFill>
            </a:endParaRPr>
          </a:p>
          <a:p>
            <a:endParaRPr lang="en-US" altLang="en-US" dirty="0">
              <a:solidFill>
                <a:srgbClr val="202452"/>
              </a:solidFill>
            </a:endParaRPr>
          </a:p>
          <a:p>
            <a:pPr>
              <a:buFont typeface="Wingdings 2" panose="05020102010507070707" pitchFamily="18" charset="2"/>
              <a:buNone/>
            </a:pPr>
            <a:endParaRPr lang="en-US" altLang="en-US" dirty="0">
              <a:solidFill>
                <a:srgbClr val="202452"/>
              </a:solidFill>
            </a:endParaRPr>
          </a:p>
        </p:txBody>
      </p:sp>
      <p:pic>
        <p:nvPicPr>
          <p:cNvPr id="8" name="Picture 10">
            <a:extLst>
              <a:ext uri="{FF2B5EF4-FFF2-40B4-BE49-F238E27FC236}">
                <a16:creationId xmlns:a16="http://schemas.microsoft.com/office/drawing/2014/main" id="{FC81919E-0471-19B9-1EB2-0D83E74DCC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3906" y="3429000"/>
            <a:ext cx="10204188" cy="142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Oval 4">
            <a:extLst>
              <a:ext uri="{FF2B5EF4-FFF2-40B4-BE49-F238E27FC236}">
                <a16:creationId xmlns:a16="http://schemas.microsoft.com/office/drawing/2014/main" id="{B5CBB82D-F176-4B26-2C3D-CD3F3CAEFBC0}"/>
              </a:ext>
            </a:extLst>
          </p:cNvPr>
          <p:cNvSpPr>
            <a:spLocks noChangeArrowheads="1"/>
          </p:cNvSpPr>
          <p:nvPr/>
        </p:nvSpPr>
        <p:spPr bwMode="auto">
          <a:xfrm>
            <a:off x="10163261" y="4129088"/>
            <a:ext cx="1268392" cy="484208"/>
          </a:xfrm>
          <a:prstGeom prst="ellipse">
            <a:avLst/>
          </a:prstGeom>
          <a:noFill/>
          <a:ln w="38100" algn="ctr">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Tree>
    <p:extLst>
      <p:ext uri="{BB962C8B-B14F-4D97-AF65-F5344CB8AC3E}">
        <p14:creationId xmlns:p14="http://schemas.microsoft.com/office/powerpoint/2010/main" val="3409847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750 Placement Local Individual Over 150 Days</a:t>
            </a:r>
            <a:endParaRPr lang="en-US" b="1" u="sng"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B0F05701-9411-3B0C-92CE-07F7C836BF0F}"/>
              </a:ext>
            </a:extLst>
          </p:cNvPr>
          <p:cNvSpPr>
            <a:spLocks noGrp="1"/>
          </p:cNvSpPr>
          <p:nvPr>
            <p:ph sz="quarter" idx="1"/>
          </p:nvPr>
        </p:nvSpPr>
        <p:spPr>
          <a:xfrm>
            <a:off x="838199" y="1829764"/>
            <a:ext cx="10515599" cy="4572000"/>
          </a:xfrm>
        </p:spPr>
        <p:txBody>
          <a:bodyPr/>
          <a:lstStyle/>
          <a:p>
            <a:r>
              <a:rPr lang="en-US" altLang="en-US" sz="2800" dirty="0">
                <a:solidFill>
                  <a:srgbClr val="202452"/>
                </a:solidFill>
              </a:rPr>
              <a:t>Documents employment that has been obtained by a job seeker on a preferred job</a:t>
            </a:r>
          </a:p>
          <a:p>
            <a:pPr lvl="1"/>
            <a:r>
              <a:rPr lang="en-US" altLang="en-US" sz="2800" dirty="0">
                <a:solidFill>
                  <a:srgbClr val="202452"/>
                </a:solidFill>
              </a:rPr>
              <a:t>Preferred jobs are marked with a gold star and begin with a ‘9’</a:t>
            </a:r>
          </a:p>
          <a:p>
            <a:r>
              <a:rPr lang="en-US" altLang="en-US" sz="2800" dirty="0">
                <a:solidFill>
                  <a:srgbClr val="202452"/>
                </a:solidFill>
              </a:rPr>
              <a:t>Placement Verification:</a:t>
            </a:r>
          </a:p>
          <a:p>
            <a:pPr lvl="1"/>
            <a:r>
              <a:rPr lang="en-US" altLang="en-US" sz="2800" dirty="0">
                <a:solidFill>
                  <a:srgbClr val="202452"/>
                </a:solidFill>
              </a:rPr>
              <a:t>Record service code</a:t>
            </a:r>
          </a:p>
          <a:p>
            <a:pPr lvl="1"/>
            <a:r>
              <a:rPr lang="en-US" altLang="en-US" sz="2800" dirty="0">
                <a:solidFill>
                  <a:srgbClr val="202452"/>
                </a:solidFill>
              </a:rPr>
              <a:t>Case note the hired job seeker, the employer’s name, the source of verification, the start date and salary information, if available</a:t>
            </a:r>
          </a:p>
          <a:p>
            <a:r>
              <a:rPr lang="en-US" altLang="en-US" sz="2800" dirty="0">
                <a:solidFill>
                  <a:srgbClr val="202452"/>
                </a:solidFill>
              </a:rPr>
              <a:t>Other placement codes are available</a:t>
            </a:r>
          </a:p>
        </p:txBody>
      </p:sp>
      <p:sp>
        <p:nvSpPr>
          <p:cNvPr id="10" name="5-Point Star 3">
            <a:extLst>
              <a:ext uri="{FF2B5EF4-FFF2-40B4-BE49-F238E27FC236}">
                <a16:creationId xmlns:a16="http://schemas.microsoft.com/office/drawing/2014/main" id="{8C7C3A90-31B0-808A-DA32-59859ADC6B89}"/>
              </a:ext>
            </a:extLst>
          </p:cNvPr>
          <p:cNvSpPr/>
          <p:nvPr/>
        </p:nvSpPr>
        <p:spPr>
          <a:xfrm>
            <a:off x="6750934" y="3092369"/>
            <a:ext cx="1143000" cy="912471"/>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3693577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880 Obtained Employment Manual</a:t>
            </a:r>
            <a:endParaRPr lang="en-US" b="1" u="sng"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8E7562AB-739A-841F-91A3-4F7F9C51E916}"/>
              </a:ext>
            </a:extLst>
          </p:cNvPr>
          <p:cNvSpPr>
            <a:spLocks noGrp="1"/>
          </p:cNvSpPr>
          <p:nvPr>
            <p:ph sz="quarter" idx="1"/>
          </p:nvPr>
        </p:nvSpPr>
        <p:spPr>
          <a:xfrm>
            <a:off x="838200" y="1690688"/>
            <a:ext cx="10515600" cy="4572000"/>
          </a:xfrm>
        </p:spPr>
        <p:txBody>
          <a:bodyPr/>
          <a:lstStyle/>
          <a:p>
            <a:r>
              <a:rPr lang="en-US" altLang="en-US" sz="3600" dirty="0">
                <a:solidFill>
                  <a:srgbClr val="202452"/>
                </a:solidFill>
              </a:rPr>
              <a:t>A job seeker who has secured employment within 90 calendar days of receiving a staff-assisted reportable service which is wholly or partially funded by the state employment service agency</a:t>
            </a:r>
            <a:endParaRPr lang="en-US" altLang="en-US" sz="1000" dirty="0">
              <a:solidFill>
                <a:srgbClr val="202452"/>
              </a:solidFill>
            </a:endParaRPr>
          </a:p>
        </p:txBody>
      </p:sp>
    </p:spTree>
    <p:extLst>
      <p:ext uri="{BB962C8B-B14F-4D97-AF65-F5344CB8AC3E}">
        <p14:creationId xmlns:p14="http://schemas.microsoft.com/office/powerpoint/2010/main" val="1278523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200 – Intensive Services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9D730A75-5F8B-2917-2BE0-4E8384621910}"/>
              </a:ext>
            </a:extLst>
          </p:cNvPr>
          <p:cNvSpPr>
            <a:spLocks noGrp="1"/>
          </p:cNvSpPr>
          <p:nvPr>
            <p:ph idx="1"/>
          </p:nvPr>
        </p:nvSpPr>
        <p:spPr>
          <a:xfrm>
            <a:off x="838200" y="1690688"/>
            <a:ext cx="10515600" cy="4572000"/>
          </a:xfrm>
        </p:spPr>
        <p:txBody>
          <a:bodyPr/>
          <a:lstStyle/>
          <a:p>
            <a:pPr eaLnBrk="1" hangingPunct="1">
              <a:lnSpc>
                <a:spcPct val="80000"/>
              </a:lnSpc>
            </a:pPr>
            <a:r>
              <a:rPr lang="en-US" altLang="en-US" sz="3600" dirty="0">
                <a:solidFill>
                  <a:srgbClr val="202452"/>
                </a:solidFill>
              </a:rPr>
              <a:t>Activities offered on-site</a:t>
            </a:r>
          </a:p>
          <a:p>
            <a:pPr eaLnBrk="1" hangingPunct="1">
              <a:lnSpc>
                <a:spcPct val="80000"/>
              </a:lnSpc>
            </a:pPr>
            <a:r>
              <a:rPr lang="en-US" altLang="en-US" sz="3600" dirty="0">
                <a:solidFill>
                  <a:srgbClr val="202452"/>
                </a:solidFill>
              </a:rPr>
              <a:t>Associated with multiple programs</a:t>
            </a:r>
          </a:p>
          <a:p>
            <a:pPr eaLnBrk="1" hangingPunct="1">
              <a:lnSpc>
                <a:spcPct val="80000"/>
              </a:lnSpc>
            </a:pPr>
            <a:r>
              <a:rPr lang="en-US" altLang="en-US" sz="3600" dirty="0">
                <a:solidFill>
                  <a:srgbClr val="202452"/>
                </a:solidFill>
              </a:rPr>
              <a:t>Provide intensive or case management services</a:t>
            </a:r>
          </a:p>
          <a:p>
            <a:pPr eaLnBrk="1" hangingPunct="1">
              <a:lnSpc>
                <a:spcPct val="80000"/>
              </a:lnSpc>
            </a:pPr>
            <a:r>
              <a:rPr lang="en-US" altLang="en-US" sz="3600" dirty="0">
                <a:solidFill>
                  <a:srgbClr val="202452"/>
                </a:solidFill>
              </a:rPr>
              <a:t>Customer usually has received a core service</a:t>
            </a:r>
          </a:p>
          <a:p>
            <a:pPr eaLnBrk="1" hangingPunct="1">
              <a:lnSpc>
                <a:spcPct val="80000"/>
              </a:lnSpc>
            </a:pPr>
            <a:endParaRPr lang="en-US" altLang="en-US" sz="3600" dirty="0">
              <a:solidFill>
                <a:srgbClr val="202452"/>
              </a:solidFill>
            </a:endParaRPr>
          </a:p>
        </p:txBody>
      </p:sp>
    </p:spTree>
    <p:extLst>
      <p:ext uri="{BB962C8B-B14F-4D97-AF65-F5344CB8AC3E}">
        <p14:creationId xmlns:p14="http://schemas.microsoft.com/office/powerpoint/2010/main" val="1696029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880 Obtained Employment Manual</a:t>
            </a:r>
            <a:endParaRPr lang="en-US" b="1" u="sng"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5">
            <a:extLst>
              <a:ext uri="{FF2B5EF4-FFF2-40B4-BE49-F238E27FC236}">
                <a16:creationId xmlns:a16="http://schemas.microsoft.com/office/drawing/2014/main" id="{8139C263-8C4A-3504-E32B-5E857618CB09}"/>
              </a:ext>
            </a:extLst>
          </p:cNvPr>
          <p:cNvSpPr>
            <a:spLocks noGrp="1"/>
          </p:cNvSpPr>
          <p:nvPr>
            <p:ph sz="quarter" idx="1"/>
          </p:nvPr>
        </p:nvSpPr>
        <p:spPr>
          <a:xfrm>
            <a:off x="838200" y="1690688"/>
            <a:ext cx="10515600" cy="4724400"/>
          </a:xfrm>
        </p:spPr>
        <p:txBody>
          <a:bodyPr>
            <a:normAutofit/>
          </a:bodyPr>
          <a:lstStyle/>
          <a:p>
            <a:r>
              <a:rPr lang="en-US" altLang="en-US" sz="2800" dirty="0">
                <a:solidFill>
                  <a:srgbClr val="202452"/>
                </a:solidFill>
              </a:rPr>
              <a:t>Verification of the placement must be recorded in a case note</a:t>
            </a:r>
          </a:p>
          <a:p>
            <a:r>
              <a:rPr lang="en-US" altLang="en-US" sz="2800" dirty="0">
                <a:solidFill>
                  <a:srgbClr val="202452"/>
                </a:solidFill>
              </a:rPr>
              <a:t>Include the employer’s name, source of verification and the date the job seeker started work</a:t>
            </a:r>
          </a:p>
          <a:p>
            <a:pPr lvl="1"/>
            <a:r>
              <a:rPr lang="en-US" altLang="en-US" sz="2800" dirty="0">
                <a:solidFill>
                  <a:srgbClr val="202452"/>
                </a:solidFill>
              </a:rPr>
              <a:t>The start date will be used in determining whether a reportable staff-assisted service has been provided within 90 days</a:t>
            </a:r>
          </a:p>
          <a:p>
            <a:r>
              <a:rPr lang="en-US" altLang="en-US" sz="2800" dirty="0">
                <a:solidFill>
                  <a:srgbClr val="202452"/>
                </a:solidFill>
              </a:rPr>
              <a:t>Other placement codes may not be recorded if staff are taking an obtained credit</a:t>
            </a:r>
          </a:p>
          <a:p>
            <a:r>
              <a:rPr lang="en-US" altLang="en-US" sz="2800" dirty="0">
                <a:solidFill>
                  <a:srgbClr val="202452"/>
                </a:solidFill>
              </a:rPr>
              <a:t>More than one obtained may be taken in a program year as long as a reportable staff-assisted service has been provided</a:t>
            </a:r>
          </a:p>
          <a:p>
            <a:pPr lvl="1"/>
            <a:endParaRPr lang="en-US" altLang="en-US" sz="2800" dirty="0">
              <a:solidFill>
                <a:srgbClr val="202452"/>
              </a:solidFill>
            </a:endParaRPr>
          </a:p>
        </p:txBody>
      </p:sp>
    </p:spTree>
    <p:extLst>
      <p:ext uri="{BB962C8B-B14F-4D97-AF65-F5344CB8AC3E}">
        <p14:creationId xmlns:p14="http://schemas.microsoft.com/office/powerpoint/2010/main" val="2309529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C4B73-80C3-3ED4-CC82-56C50ACCE364}"/>
              </a:ext>
            </a:extLst>
          </p:cNvPr>
          <p:cNvSpPr>
            <a:spLocks noGrp="1"/>
          </p:cNvSpPr>
          <p:nvPr>
            <p:ph type="title"/>
          </p:nvPr>
        </p:nvSpPr>
        <p:spPr>
          <a:xfrm>
            <a:off x="838200" y="2766218"/>
            <a:ext cx="10515600" cy="1325563"/>
          </a:xfrm>
        </p:spPr>
        <p:txBody>
          <a:bodyPr/>
          <a:lstStyle/>
          <a:p>
            <a:r>
              <a:rPr lang="en-US" b="1" dirty="0">
                <a:solidFill>
                  <a:srgbClr val="04A651"/>
                </a:solidFill>
                <a:latin typeface="Franklin Gothic Book" panose="020B0503020102020204" pitchFamily="34" charset="0"/>
              </a:rPr>
              <a:t>Quiz</a:t>
            </a:r>
            <a:br>
              <a:rPr lang="en-US" b="1" dirty="0">
                <a:solidFill>
                  <a:srgbClr val="04A651"/>
                </a:solidFill>
                <a:latin typeface="Franklin Gothic Book" panose="020B0503020102020204" pitchFamily="34" charset="0"/>
              </a:rPr>
            </a:br>
            <a:r>
              <a:rPr lang="en-US" sz="3600" b="1" dirty="0">
                <a:solidFill>
                  <a:srgbClr val="202452"/>
                </a:solidFill>
                <a:latin typeface="Franklin Gothic Book" panose="020B0503020102020204" pitchFamily="34" charset="0"/>
              </a:rPr>
              <a:t>Test your knowledge.</a:t>
            </a:r>
            <a:endParaRPr lang="en-US" b="1" dirty="0">
              <a:solidFill>
                <a:srgbClr val="202452"/>
              </a:solidFill>
              <a:latin typeface="Franklin Gothic Book" panose="020B0503020102020204" pitchFamily="34" charset="0"/>
            </a:endParaRPr>
          </a:p>
        </p:txBody>
      </p:sp>
      <p:pic>
        <p:nvPicPr>
          <p:cNvPr id="6" name="Content Placeholder 4">
            <a:extLst>
              <a:ext uri="{FF2B5EF4-FFF2-40B4-BE49-F238E27FC236}">
                <a16:creationId xmlns:a16="http://schemas.microsoft.com/office/drawing/2014/main" id="{EE5A0F19-EBDC-82AF-3EA8-E9EF5FA73E1A}"/>
              </a:ext>
            </a:extLst>
          </p:cNvPr>
          <p:cNvPicPr>
            <a:picLocks noChangeAspect="1"/>
          </p:cNvPicPr>
          <p:nvPr/>
        </p:nvPicPr>
        <p:blipFill>
          <a:blip r:embed="rId3"/>
          <a:srcRect/>
          <a:stretch/>
        </p:blipFill>
        <p:spPr>
          <a:xfrm>
            <a:off x="11182350" y="5859901"/>
            <a:ext cx="882130" cy="899379"/>
          </a:xfrm>
          <a:prstGeom prst="rect">
            <a:avLst/>
          </a:prstGeom>
        </p:spPr>
      </p:pic>
    </p:spTree>
    <p:extLst>
      <p:ext uri="{BB962C8B-B14F-4D97-AF65-F5344CB8AC3E}">
        <p14:creationId xmlns:p14="http://schemas.microsoft.com/office/powerpoint/2010/main" val="487000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Individual and group counseling codes require what type of documentation?</a:t>
            </a:r>
            <a:endParaRPr lang="en-US" b="1" u="sng"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2DA88C0A-A5BE-DE43-B687-2C7A9D0F320D}"/>
              </a:ext>
            </a:extLst>
          </p:cNvPr>
          <p:cNvSpPr>
            <a:spLocks noGrp="1"/>
          </p:cNvSpPr>
          <p:nvPr>
            <p:ph sz="quarter" idx="1"/>
          </p:nvPr>
        </p:nvSpPr>
        <p:spPr>
          <a:xfrm>
            <a:off x="838200" y="2077655"/>
            <a:ext cx="10515600" cy="3165676"/>
          </a:xfrm>
        </p:spPr>
        <p:txBody>
          <a:bodyPr>
            <a:normAutofit/>
          </a:bodyPr>
          <a:lstStyle/>
          <a:p>
            <a:pPr marL="787400" indent="-514350">
              <a:buFont typeface="+mj-lt"/>
              <a:buAutoNum type="alphaUcPeriod"/>
              <a:defRPr/>
            </a:pPr>
            <a:r>
              <a:rPr lang="en-US" sz="3600" dirty="0">
                <a:solidFill>
                  <a:srgbClr val="04A651"/>
                </a:solidFill>
              </a:rPr>
              <a:t>A written plan</a:t>
            </a:r>
          </a:p>
          <a:p>
            <a:pPr marL="787400" indent="-514350">
              <a:buFont typeface="+mj-lt"/>
              <a:buAutoNum type="alphaUcPeriod"/>
              <a:defRPr/>
            </a:pPr>
            <a:r>
              <a:rPr lang="en-US" sz="3600" dirty="0">
                <a:solidFill>
                  <a:srgbClr val="202452"/>
                </a:solidFill>
              </a:rPr>
              <a:t>A verbal statement</a:t>
            </a:r>
          </a:p>
          <a:p>
            <a:pPr marL="787400" indent="-514350">
              <a:buFont typeface="+mj-lt"/>
              <a:buAutoNum type="alphaUcPeriod"/>
              <a:defRPr/>
            </a:pPr>
            <a:r>
              <a:rPr lang="en-US" sz="3600" dirty="0">
                <a:solidFill>
                  <a:srgbClr val="202452"/>
                </a:solidFill>
              </a:rPr>
              <a:t>No documentation is required</a:t>
            </a:r>
          </a:p>
          <a:p>
            <a:pPr marL="787400" indent="-514350">
              <a:buFont typeface="+mj-lt"/>
              <a:buAutoNum type="alphaUcPeriod"/>
              <a:defRPr/>
            </a:pPr>
            <a:r>
              <a:rPr lang="en-US" sz="3600" dirty="0">
                <a:solidFill>
                  <a:srgbClr val="202452"/>
                </a:solidFill>
              </a:rPr>
              <a:t>None of the above</a:t>
            </a:r>
          </a:p>
          <a:p>
            <a:pPr>
              <a:buFont typeface="Wingdings 2" panose="05020102010507070707" pitchFamily="18" charset="2"/>
              <a:buNone/>
              <a:defRPr/>
            </a:pPr>
            <a:r>
              <a:rPr lang="en-US" sz="3600" dirty="0"/>
              <a:t>		</a:t>
            </a:r>
          </a:p>
        </p:txBody>
      </p:sp>
    </p:spTree>
    <p:extLst>
      <p:ext uri="{BB962C8B-B14F-4D97-AF65-F5344CB8AC3E}">
        <p14:creationId xmlns:p14="http://schemas.microsoft.com/office/powerpoint/2010/main" val="3617228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Counseling services may be maintained in which of the following ways?</a:t>
            </a:r>
            <a:endParaRPr lang="en-US" b="1" u="sng"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72715BA3-B721-082C-2091-85AA5AE0BCC4}"/>
              </a:ext>
            </a:extLst>
          </p:cNvPr>
          <p:cNvSpPr>
            <a:spLocks noGrp="1"/>
          </p:cNvSpPr>
          <p:nvPr>
            <p:ph sz="quarter" idx="1"/>
          </p:nvPr>
        </p:nvSpPr>
        <p:spPr>
          <a:xfrm>
            <a:off x="838200" y="2001474"/>
            <a:ext cx="10515600" cy="3107803"/>
          </a:xfrm>
        </p:spPr>
        <p:txBody>
          <a:bodyPr>
            <a:normAutofit/>
          </a:bodyPr>
          <a:lstStyle/>
          <a:p>
            <a:pPr marL="514350" indent="-514350">
              <a:buFont typeface="+mj-lt"/>
              <a:buAutoNum type="alphaUcPeriod"/>
              <a:defRPr/>
            </a:pPr>
            <a:r>
              <a:rPr lang="en-US" sz="3600" dirty="0">
                <a:solidFill>
                  <a:srgbClr val="202452"/>
                </a:solidFill>
              </a:rPr>
              <a:t>Electronically in EFM</a:t>
            </a:r>
          </a:p>
          <a:p>
            <a:pPr marL="514350" indent="-514350">
              <a:buFont typeface="+mj-lt"/>
              <a:buAutoNum type="alphaUcPeriod"/>
              <a:defRPr/>
            </a:pPr>
            <a:r>
              <a:rPr lang="en-US" sz="3600" dirty="0">
                <a:solidFill>
                  <a:srgbClr val="202452"/>
                </a:solidFill>
              </a:rPr>
              <a:t>Hard Copy</a:t>
            </a:r>
          </a:p>
          <a:p>
            <a:pPr marL="514350" indent="-514350">
              <a:buFont typeface="+mj-lt"/>
              <a:buAutoNum type="alphaUcPeriod"/>
              <a:defRPr/>
            </a:pPr>
            <a:r>
              <a:rPr lang="en-US" sz="3600" dirty="0">
                <a:solidFill>
                  <a:srgbClr val="202452"/>
                </a:solidFill>
              </a:rPr>
              <a:t>Counseling Record Card</a:t>
            </a:r>
          </a:p>
          <a:p>
            <a:pPr marL="514350" indent="-514350">
              <a:buFont typeface="+mj-lt"/>
              <a:buAutoNum type="alphaUcPeriod"/>
              <a:defRPr/>
            </a:pPr>
            <a:r>
              <a:rPr lang="en-US" sz="3600" dirty="0">
                <a:solidFill>
                  <a:srgbClr val="04A651"/>
                </a:solidFill>
              </a:rPr>
              <a:t>All of the above</a:t>
            </a:r>
          </a:p>
        </p:txBody>
      </p:sp>
    </p:spTree>
    <p:extLst>
      <p:ext uri="{BB962C8B-B14F-4D97-AF65-F5344CB8AC3E}">
        <p14:creationId xmlns:p14="http://schemas.microsoft.com/office/powerpoint/2010/main" val="563964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Training services may be identified by which service code series?</a:t>
            </a:r>
            <a:endParaRPr lang="en-US" b="1" u="sng"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F1F7B59E-415A-7CB2-7A58-C714830B1A70}"/>
              </a:ext>
            </a:extLst>
          </p:cNvPr>
          <p:cNvSpPr>
            <a:spLocks noGrp="1"/>
          </p:cNvSpPr>
          <p:nvPr>
            <p:ph sz="quarter" idx="1"/>
          </p:nvPr>
        </p:nvSpPr>
        <p:spPr>
          <a:xfrm>
            <a:off x="838200" y="2031357"/>
            <a:ext cx="10515600" cy="2971800"/>
          </a:xfrm>
        </p:spPr>
        <p:txBody>
          <a:bodyPr>
            <a:normAutofit/>
          </a:bodyPr>
          <a:lstStyle/>
          <a:p>
            <a:pPr marL="514350" indent="-514350">
              <a:buFont typeface="+mj-lt"/>
              <a:buAutoNum type="alphaUcPeriod"/>
              <a:defRPr/>
            </a:pPr>
            <a:r>
              <a:rPr lang="en-US" sz="3600" dirty="0">
                <a:solidFill>
                  <a:srgbClr val="202452"/>
                </a:solidFill>
              </a:rPr>
              <a:t>100s</a:t>
            </a:r>
          </a:p>
          <a:p>
            <a:pPr marL="514350" indent="-514350">
              <a:buFont typeface="+mj-lt"/>
              <a:buAutoNum type="alphaUcPeriod"/>
              <a:defRPr/>
            </a:pPr>
            <a:r>
              <a:rPr lang="en-US" sz="3600" dirty="0">
                <a:solidFill>
                  <a:srgbClr val="202452"/>
                </a:solidFill>
              </a:rPr>
              <a:t>200s</a:t>
            </a:r>
          </a:p>
          <a:p>
            <a:pPr marL="514350" indent="-514350">
              <a:buFont typeface="+mj-lt"/>
              <a:buAutoNum type="alphaUcPeriod"/>
              <a:defRPr/>
            </a:pPr>
            <a:r>
              <a:rPr lang="en-US" sz="3600" dirty="0">
                <a:solidFill>
                  <a:srgbClr val="04A651"/>
                </a:solidFill>
              </a:rPr>
              <a:t>300s</a:t>
            </a:r>
          </a:p>
          <a:p>
            <a:pPr marL="514350" indent="-514350">
              <a:buFont typeface="+mj-lt"/>
              <a:buAutoNum type="alphaUcPeriod"/>
              <a:defRPr/>
            </a:pPr>
            <a:r>
              <a:rPr lang="en-US" sz="3600" dirty="0">
                <a:solidFill>
                  <a:srgbClr val="202452"/>
                </a:solidFill>
              </a:rPr>
              <a:t>400s</a:t>
            </a:r>
          </a:p>
        </p:txBody>
      </p:sp>
    </p:spTree>
    <p:extLst>
      <p:ext uri="{BB962C8B-B14F-4D97-AF65-F5344CB8AC3E}">
        <p14:creationId xmlns:p14="http://schemas.microsoft.com/office/powerpoint/2010/main" val="3516619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True or False</a:t>
            </a:r>
            <a:endParaRPr lang="en-US" b="1" u="sng"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606F47CD-CF13-0907-AEB2-3533C00D9EBB}"/>
              </a:ext>
            </a:extLst>
          </p:cNvPr>
          <p:cNvSpPr>
            <a:spLocks noGrp="1"/>
          </p:cNvSpPr>
          <p:nvPr>
            <p:ph sz="quarter" idx="1"/>
          </p:nvPr>
        </p:nvSpPr>
        <p:spPr>
          <a:xfrm>
            <a:off x="838200" y="1690688"/>
            <a:ext cx="10515600" cy="3455043"/>
          </a:xfrm>
        </p:spPr>
        <p:txBody>
          <a:bodyPr>
            <a:normAutofit/>
          </a:bodyPr>
          <a:lstStyle/>
          <a:p>
            <a:pPr indent="0">
              <a:buFont typeface="Wingdings 2" panose="05020102010507070707" pitchFamily="18" charset="2"/>
              <a:buNone/>
              <a:defRPr/>
            </a:pPr>
            <a:r>
              <a:rPr lang="en-US" sz="3600" dirty="0">
                <a:solidFill>
                  <a:srgbClr val="202452"/>
                </a:solidFill>
              </a:rPr>
              <a:t>Group counseling utilizes individual dynamics to assist with discussing work and training related issues.</a:t>
            </a:r>
          </a:p>
          <a:p>
            <a:pPr marL="787400" indent="-514350">
              <a:buFont typeface="+mj-lt"/>
              <a:buAutoNum type="alphaUcPeriod"/>
              <a:defRPr/>
            </a:pPr>
            <a:r>
              <a:rPr lang="en-US" sz="3600" dirty="0">
                <a:solidFill>
                  <a:srgbClr val="202452"/>
                </a:solidFill>
              </a:rPr>
              <a:t>True</a:t>
            </a:r>
          </a:p>
          <a:p>
            <a:pPr marL="787400" indent="-514350">
              <a:buFont typeface="+mj-lt"/>
              <a:buAutoNum type="alphaUcPeriod"/>
              <a:defRPr/>
            </a:pPr>
            <a:r>
              <a:rPr lang="en-US" sz="3600" dirty="0">
                <a:solidFill>
                  <a:srgbClr val="04A651"/>
                </a:solidFill>
              </a:rPr>
              <a:t>False</a:t>
            </a:r>
          </a:p>
          <a:p>
            <a:pPr>
              <a:buFont typeface="Wingdings 2" panose="05020102010507070707" pitchFamily="18" charset="2"/>
              <a:buNone/>
              <a:defRPr/>
            </a:pPr>
            <a:endParaRPr lang="en-US" sz="3600" dirty="0"/>
          </a:p>
          <a:p>
            <a:pPr>
              <a:buFont typeface="Wingdings 2" panose="05020102010507070707" pitchFamily="18" charset="2"/>
              <a:buNone/>
              <a:defRPr/>
            </a:pPr>
            <a:endParaRPr lang="en-US" sz="3600" dirty="0"/>
          </a:p>
          <a:p>
            <a:pPr>
              <a:buFont typeface="Wingdings 2" panose="05020102010507070707" pitchFamily="18" charset="2"/>
              <a:buNone/>
              <a:defRPr/>
            </a:pPr>
            <a:endParaRPr lang="en-US" sz="3600" dirty="0"/>
          </a:p>
        </p:txBody>
      </p:sp>
    </p:spTree>
    <p:extLst>
      <p:ext uri="{BB962C8B-B14F-4D97-AF65-F5344CB8AC3E}">
        <p14:creationId xmlns:p14="http://schemas.microsoft.com/office/powerpoint/2010/main" val="3402247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normAutofit fontScale="90000"/>
          </a:bodyPr>
          <a:lstStyle/>
          <a:p>
            <a:r>
              <a:rPr lang="en-US" b="1" dirty="0">
                <a:solidFill>
                  <a:srgbClr val="04A651"/>
                </a:solidFill>
                <a:latin typeface="Franklin Gothic Book" panose="020B0503020102020204" pitchFamily="34" charset="0"/>
              </a:rPr>
              <a:t>Counseling services helps customers realistically choose, change and ___ to an occupation.</a:t>
            </a:r>
            <a:endParaRPr lang="en-US" b="1" u="sng"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91D0AEE3-C9F0-2D51-9A74-FA7CD7393BAE}"/>
              </a:ext>
            </a:extLst>
          </p:cNvPr>
          <p:cNvSpPr>
            <a:spLocks noGrp="1"/>
          </p:cNvSpPr>
          <p:nvPr>
            <p:ph sz="quarter" idx="1"/>
          </p:nvPr>
        </p:nvSpPr>
        <p:spPr>
          <a:xfrm>
            <a:off x="838200" y="2256117"/>
            <a:ext cx="10515600" cy="3246699"/>
          </a:xfrm>
        </p:spPr>
        <p:txBody>
          <a:bodyPr>
            <a:normAutofit/>
          </a:bodyPr>
          <a:lstStyle/>
          <a:p>
            <a:pPr marL="514350" indent="-514350">
              <a:buFont typeface="+mj-lt"/>
              <a:buAutoNum type="alphaUcPeriod"/>
              <a:defRPr/>
            </a:pPr>
            <a:r>
              <a:rPr lang="en-US" sz="3600" dirty="0">
                <a:solidFill>
                  <a:srgbClr val="202452"/>
                </a:solidFill>
              </a:rPr>
              <a:t>Relate</a:t>
            </a:r>
          </a:p>
          <a:p>
            <a:pPr marL="514350" indent="-514350">
              <a:buFont typeface="+mj-lt"/>
              <a:buAutoNum type="alphaUcPeriod"/>
              <a:defRPr/>
            </a:pPr>
            <a:r>
              <a:rPr lang="en-US" sz="3600" dirty="0">
                <a:solidFill>
                  <a:srgbClr val="202452"/>
                </a:solidFill>
              </a:rPr>
              <a:t>Avoid</a:t>
            </a:r>
          </a:p>
          <a:p>
            <a:pPr marL="514350" indent="-514350">
              <a:buFont typeface="+mj-lt"/>
              <a:buAutoNum type="alphaUcPeriod"/>
              <a:defRPr/>
            </a:pPr>
            <a:r>
              <a:rPr lang="en-US" sz="3600" dirty="0">
                <a:solidFill>
                  <a:srgbClr val="04A651"/>
                </a:solidFill>
              </a:rPr>
              <a:t>Adapt</a:t>
            </a:r>
          </a:p>
          <a:p>
            <a:pPr marL="514350" indent="-514350">
              <a:buFont typeface="+mj-lt"/>
              <a:buAutoNum type="alphaUcPeriod"/>
              <a:defRPr/>
            </a:pPr>
            <a:r>
              <a:rPr lang="en-US" sz="3600" dirty="0">
                <a:solidFill>
                  <a:srgbClr val="202452"/>
                </a:solidFill>
              </a:rPr>
              <a:t>Bridge</a:t>
            </a:r>
            <a:r>
              <a:rPr lang="en-US" sz="3600" dirty="0"/>
              <a:t> </a:t>
            </a:r>
          </a:p>
        </p:txBody>
      </p:sp>
    </p:spTree>
    <p:extLst>
      <p:ext uri="{BB962C8B-B14F-4D97-AF65-F5344CB8AC3E}">
        <p14:creationId xmlns:p14="http://schemas.microsoft.com/office/powerpoint/2010/main" val="9469755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normAutofit/>
          </a:bodyPr>
          <a:lstStyle/>
          <a:p>
            <a:r>
              <a:rPr lang="en-US" b="1" dirty="0">
                <a:solidFill>
                  <a:srgbClr val="04A651"/>
                </a:solidFill>
                <a:latin typeface="Franklin Gothic Book" panose="020B0503020102020204" pitchFamily="34" charset="0"/>
              </a:rPr>
              <a:t>Testing codes typically require documentation of which of the following?</a:t>
            </a:r>
            <a:endParaRPr lang="en-US" b="1" u="sng"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8DEB60F5-CDA0-D5BF-84E9-B69E422D54CF}"/>
              </a:ext>
            </a:extLst>
          </p:cNvPr>
          <p:cNvSpPr>
            <a:spLocks noGrp="1"/>
          </p:cNvSpPr>
          <p:nvPr>
            <p:ph sz="quarter" idx="1"/>
          </p:nvPr>
        </p:nvSpPr>
        <p:spPr>
          <a:xfrm>
            <a:off x="838200" y="2013030"/>
            <a:ext cx="10515600" cy="3048000"/>
          </a:xfrm>
        </p:spPr>
        <p:txBody>
          <a:bodyPr>
            <a:normAutofit/>
          </a:bodyPr>
          <a:lstStyle/>
          <a:p>
            <a:pPr marL="514350" indent="-514350">
              <a:buFont typeface="+mj-lt"/>
              <a:buAutoNum type="alphaUcPeriod"/>
              <a:defRPr/>
            </a:pPr>
            <a:r>
              <a:rPr lang="en-US" sz="3600" dirty="0">
                <a:solidFill>
                  <a:srgbClr val="202452"/>
                </a:solidFill>
              </a:rPr>
              <a:t>The type of test</a:t>
            </a:r>
          </a:p>
          <a:p>
            <a:pPr marL="514350" indent="-514350">
              <a:buFont typeface="+mj-lt"/>
              <a:buAutoNum type="alphaUcPeriod"/>
              <a:defRPr/>
            </a:pPr>
            <a:r>
              <a:rPr lang="en-US" sz="3600" dirty="0">
                <a:solidFill>
                  <a:srgbClr val="202452"/>
                </a:solidFill>
              </a:rPr>
              <a:t>The results or outcome</a:t>
            </a:r>
          </a:p>
          <a:p>
            <a:pPr marL="514350" indent="-514350">
              <a:buFont typeface="+mj-lt"/>
              <a:buAutoNum type="alphaUcPeriod"/>
              <a:defRPr/>
            </a:pPr>
            <a:r>
              <a:rPr lang="en-US" sz="3600" dirty="0">
                <a:solidFill>
                  <a:srgbClr val="202452"/>
                </a:solidFill>
              </a:rPr>
              <a:t>Testing codes don’t require documentation</a:t>
            </a:r>
          </a:p>
          <a:p>
            <a:pPr marL="514350" indent="-514350">
              <a:buFont typeface="+mj-lt"/>
              <a:buAutoNum type="alphaUcPeriod"/>
              <a:defRPr/>
            </a:pPr>
            <a:r>
              <a:rPr lang="en-US" sz="3600" dirty="0">
                <a:solidFill>
                  <a:srgbClr val="04A651"/>
                </a:solidFill>
              </a:rPr>
              <a:t>A and B</a:t>
            </a:r>
          </a:p>
        </p:txBody>
      </p:sp>
    </p:spTree>
    <p:extLst>
      <p:ext uri="{BB962C8B-B14F-4D97-AF65-F5344CB8AC3E}">
        <p14:creationId xmlns:p14="http://schemas.microsoft.com/office/powerpoint/2010/main" val="2854348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normAutofit fontScale="90000"/>
          </a:bodyPr>
          <a:lstStyle/>
          <a:p>
            <a:r>
              <a:rPr lang="en-US" b="1" dirty="0">
                <a:solidFill>
                  <a:srgbClr val="04A651"/>
                </a:solidFill>
                <a:latin typeface="Franklin Gothic Book" panose="020B0503020102020204" pitchFamily="34" charset="0"/>
              </a:rPr>
              <a:t>Which of the following assessments can be found in EFM under the Case Management Module?</a:t>
            </a:r>
            <a:endParaRPr lang="en-US" b="1" u="sng"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D5BB9B46-6DBC-95E9-D920-0420BD44F216}"/>
              </a:ext>
            </a:extLst>
          </p:cNvPr>
          <p:cNvSpPr>
            <a:spLocks noGrp="1"/>
          </p:cNvSpPr>
          <p:nvPr>
            <p:ph sz="quarter" idx="1"/>
          </p:nvPr>
        </p:nvSpPr>
        <p:spPr>
          <a:xfrm>
            <a:off x="838199" y="2213194"/>
            <a:ext cx="10515599" cy="3124200"/>
          </a:xfrm>
        </p:spPr>
        <p:txBody>
          <a:bodyPr>
            <a:normAutofit/>
          </a:bodyPr>
          <a:lstStyle/>
          <a:p>
            <a:pPr marL="514350" indent="-514350">
              <a:buFont typeface="+mj-lt"/>
              <a:buAutoNum type="alphaUcPeriod"/>
              <a:defRPr/>
            </a:pPr>
            <a:r>
              <a:rPr lang="en-US" sz="3600" dirty="0">
                <a:solidFill>
                  <a:srgbClr val="202452"/>
                </a:solidFill>
              </a:rPr>
              <a:t>102 Initial Assessment</a:t>
            </a:r>
          </a:p>
          <a:p>
            <a:pPr marL="514350" indent="-514350">
              <a:buFont typeface="+mj-lt"/>
              <a:buAutoNum type="alphaUcPeriod"/>
              <a:defRPr/>
            </a:pPr>
            <a:r>
              <a:rPr lang="en-US" sz="3600" dirty="0">
                <a:solidFill>
                  <a:srgbClr val="202452"/>
                </a:solidFill>
              </a:rPr>
              <a:t>202 Career Guidance/Planning</a:t>
            </a:r>
          </a:p>
          <a:p>
            <a:pPr marL="514350" indent="-514350">
              <a:buFont typeface="+mj-lt"/>
              <a:buAutoNum type="alphaUcPeriod"/>
              <a:defRPr/>
            </a:pPr>
            <a:r>
              <a:rPr lang="en-US" sz="3600" dirty="0">
                <a:solidFill>
                  <a:srgbClr val="04A651"/>
                </a:solidFill>
              </a:rPr>
              <a:t>203 Objective Assessment Summary</a:t>
            </a:r>
          </a:p>
          <a:p>
            <a:pPr marL="514350" indent="-514350">
              <a:buFont typeface="+mj-lt"/>
              <a:buAutoNum type="alphaUcPeriod"/>
              <a:defRPr/>
            </a:pPr>
            <a:r>
              <a:rPr lang="en-US" sz="3600" dirty="0">
                <a:solidFill>
                  <a:srgbClr val="202452"/>
                </a:solidFill>
              </a:rPr>
              <a:t>212 Other Intensive Services</a:t>
            </a:r>
          </a:p>
        </p:txBody>
      </p:sp>
    </p:spTree>
    <p:extLst>
      <p:ext uri="{BB962C8B-B14F-4D97-AF65-F5344CB8AC3E}">
        <p14:creationId xmlns:p14="http://schemas.microsoft.com/office/powerpoint/2010/main" val="28613900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normAutofit/>
          </a:bodyPr>
          <a:lstStyle/>
          <a:p>
            <a:r>
              <a:rPr lang="en-US" b="1" dirty="0">
                <a:solidFill>
                  <a:srgbClr val="04A651"/>
                </a:solidFill>
                <a:latin typeface="Franklin Gothic Book" panose="020B0503020102020204" pitchFamily="34" charset="0"/>
              </a:rPr>
              <a:t>True or False</a:t>
            </a:r>
            <a:endParaRPr lang="en-US" b="1" u="sng"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D036E9CA-EB32-2F2D-A4FB-E59318BA5ADD}"/>
              </a:ext>
            </a:extLst>
          </p:cNvPr>
          <p:cNvSpPr>
            <a:spLocks noGrp="1"/>
          </p:cNvSpPr>
          <p:nvPr>
            <p:ph sz="quarter" idx="1"/>
          </p:nvPr>
        </p:nvSpPr>
        <p:spPr>
          <a:xfrm>
            <a:off x="838200" y="1690688"/>
            <a:ext cx="10515600" cy="2952509"/>
          </a:xfrm>
        </p:spPr>
        <p:txBody>
          <a:bodyPr>
            <a:normAutofit/>
          </a:bodyPr>
          <a:lstStyle/>
          <a:p>
            <a:pPr>
              <a:buFont typeface="Wingdings 2" panose="05020102010507070707" pitchFamily="18" charset="2"/>
              <a:buNone/>
              <a:defRPr/>
            </a:pPr>
            <a:r>
              <a:rPr lang="en-US" sz="3600" dirty="0"/>
              <a:t>	</a:t>
            </a:r>
            <a:r>
              <a:rPr lang="en-US" sz="3600" dirty="0">
                <a:solidFill>
                  <a:srgbClr val="202452"/>
                </a:solidFill>
              </a:rPr>
              <a:t>Referral codes are always self services that have been manually added to the activity service plan.</a:t>
            </a:r>
          </a:p>
          <a:p>
            <a:pPr marL="514350" indent="-514350">
              <a:buFont typeface="+mj-lt"/>
              <a:buAutoNum type="alphaUcPeriod"/>
              <a:defRPr/>
            </a:pPr>
            <a:r>
              <a:rPr lang="en-US" sz="3600" dirty="0">
                <a:solidFill>
                  <a:srgbClr val="202452"/>
                </a:solidFill>
              </a:rPr>
              <a:t>True</a:t>
            </a:r>
          </a:p>
          <a:p>
            <a:pPr marL="514350" indent="-514350">
              <a:buFont typeface="+mj-lt"/>
              <a:buAutoNum type="alphaUcPeriod"/>
              <a:defRPr/>
            </a:pPr>
            <a:r>
              <a:rPr lang="en-US" sz="3600" dirty="0">
                <a:solidFill>
                  <a:srgbClr val="04A651"/>
                </a:solidFill>
              </a:rPr>
              <a:t>False</a:t>
            </a:r>
          </a:p>
        </p:txBody>
      </p:sp>
    </p:spTree>
    <p:extLst>
      <p:ext uri="{BB962C8B-B14F-4D97-AF65-F5344CB8AC3E}">
        <p14:creationId xmlns:p14="http://schemas.microsoft.com/office/powerpoint/2010/main" val="28377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300 – Training Services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5">
            <a:extLst>
              <a:ext uri="{FF2B5EF4-FFF2-40B4-BE49-F238E27FC236}">
                <a16:creationId xmlns:a16="http://schemas.microsoft.com/office/drawing/2014/main" id="{E40A4EA3-F415-C117-91EE-C19D6F31B870}"/>
              </a:ext>
            </a:extLst>
          </p:cNvPr>
          <p:cNvSpPr>
            <a:spLocks noGrp="1"/>
          </p:cNvSpPr>
          <p:nvPr>
            <p:ph sz="half" idx="1"/>
          </p:nvPr>
        </p:nvSpPr>
        <p:spPr>
          <a:xfrm>
            <a:off x="838200" y="1690688"/>
            <a:ext cx="5257800" cy="4572000"/>
          </a:xfrm>
        </p:spPr>
        <p:txBody>
          <a:bodyPr>
            <a:normAutofit/>
          </a:bodyPr>
          <a:lstStyle/>
          <a:p>
            <a:r>
              <a:rPr lang="en-US" altLang="en-US" sz="3600" dirty="0">
                <a:solidFill>
                  <a:srgbClr val="202452"/>
                </a:solidFill>
              </a:rPr>
              <a:t>Customers enrolled in training programs:</a:t>
            </a:r>
          </a:p>
          <a:p>
            <a:pPr lvl="1"/>
            <a:r>
              <a:rPr lang="en-US" altLang="en-US" sz="3600" dirty="0">
                <a:solidFill>
                  <a:srgbClr val="202452"/>
                </a:solidFill>
              </a:rPr>
              <a:t>Federal</a:t>
            </a:r>
          </a:p>
          <a:p>
            <a:pPr lvl="1"/>
            <a:r>
              <a:rPr lang="en-US" altLang="en-US" sz="3600" dirty="0">
                <a:solidFill>
                  <a:srgbClr val="202452"/>
                </a:solidFill>
              </a:rPr>
              <a:t>State</a:t>
            </a:r>
          </a:p>
          <a:p>
            <a:pPr lvl="1"/>
            <a:r>
              <a:rPr lang="en-US" altLang="en-US" sz="3600" dirty="0">
                <a:solidFill>
                  <a:srgbClr val="202452"/>
                </a:solidFill>
              </a:rPr>
              <a:t>Local</a:t>
            </a:r>
          </a:p>
          <a:p>
            <a:pPr lvl="1"/>
            <a:r>
              <a:rPr lang="en-US" altLang="en-US" sz="3600" dirty="0">
                <a:solidFill>
                  <a:srgbClr val="202452"/>
                </a:solidFill>
              </a:rPr>
              <a:t>Job Corp</a:t>
            </a:r>
          </a:p>
          <a:p>
            <a:pPr lvl="1"/>
            <a:r>
              <a:rPr lang="en-US" altLang="en-US" sz="3600" dirty="0">
                <a:solidFill>
                  <a:srgbClr val="202452"/>
                </a:solidFill>
              </a:rPr>
              <a:t>Apprenticeship</a:t>
            </a:r>
          </a:p>
        </p:txBody>
      </p:sp>
      <p:pic>
        <p:nvPicPr>
          <p:cNvPr id="8" name="Picture 4" descr="C:\Documents and Settings\mcneild\Local Settings\Temporary Internet Files\Content.IE5\3RA5JP01\MP900446999[1].jpg">
            <a:extLst>
              <a:ext uri="{FF2B5EF4-FFF2-40B4-BE49-F238E27FC236}">
                <a16:creationId xmlns:a16="http://schemas.microsoft.com/office/drawing/2014/main" id="{F39C6C0A-59D6-4605-42D6-0DBE1E156B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6096000" y="1690688"/>
            <a:ext cx="4075004" cy="4572000"/>
          </a:xfrm>
          <a:prstGeom prst="rect">
            <a:avLst/>
          </a:prstGeom>
          <a:noFill/>
        </p:spPr>
      </p:pic>
    </p:spTree>
    <p:extLst>
      <p:ext uri="{BB962C8B-B14F-4D97-AF65-F5344CB8AC3E}">
        <p14:creationId xmlns:p14="http://schemas.microsoft.com/office/powerpoint/2010/main" val="10862236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a:xfrm>
            <a:off x="838200" y="1198503"/>
            <a:ext cx="10515600" cy="1325563"/>
          </a:xfrm>
        </p:spPr>
        <p:txBody>
          <a:bodyPr>
            <a:normAutofit fontScale="90000"/>
          </a:bodyPr>
          <a:lstStyle/>
          <a:p>
            <a:r>
              <a:rPr lang="en-US" b="1" dirty="0">
                <a:solidFill>
                  <a:srgbClr val="04A651"/>
                </a:solidFill>
                <a:latin typeface="Franklin Gothic Book" panose="020B0503020102020204" pitchFamily="34" charset="0"/>
              </a:rPr>
              <a:t>A job seeker has received services from the One-Stop Career Center but ends up finding employment on his or her own. Which service code should be used to document this obtained employment?</a:t>
            </a:r>
            <a:endParaRPr lang="en-US" b="1" u="sng"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FDDB9056-3934-9965-D1B3-CE842CF50AC5}"/>
              </a:ext>
            </a:extLst>
          </p:cNvPr>
          <p:cNvSpPr>
            <a:spLocks noGrp="1"/>
          </p:cNvSpPr>
          <p:nvPr>
            <p:ph sz="quarter" idx="1"/>
          </p:nvPr>
        </p:nvSpPr>
        <p:spPr>
          <a:xfrm>
            <a:off x="838200" y="3505598"/>
            <a:ext cx="10515600" cy="2354303"/>
          </a:xfrm>
        </p:spPr>
        <p:txBody>
          <a:bodyPr>
            <a:normAutofit lnSpcReduction="10000"/>
          </a:bodyPr>
          <a:lstStyle/>
          <a:p>
            <a:pPr marL="787400" indent="-514350">
              <a:buFont typeface="+mj-lt"/>
              <a:buAutoNum type="alphaUcPeriod"/>
              <a:defRPr/>
            </a:pPr>
            <a:r>
              <a:rPr lang="en-US" sz="3600" dirty="0">
                <a:solidFill>
                  <a:srgbClr val="202452"/>
                </a:solidFill>
              </a:rPr>
              <a:t>750 </a:t>
            </a:r>
          </a:p>
          <a:p>
            <a:pPr marL="787400" indent="-514350">
              <a:buFont typeface="+mj-lt"/>
              <a:buAutoNum type="alphaUcPeriod"/>
              <a:defRPr/>
            </a:pPr>
            <a:r>
              <a:rPr lang="en-US" sz="3600" dirty="0">
                <a:solidFill>
                  <a:srgbClr val="04A651"/>
                </a:solidFill>
              </a:rPr>
              <a:t>880</a:t>
            </a:r>
          </a:p>
          <a:p>
            <a:pPr marL="787400" indent="-514350">
              <a:buFont typeface="+mj-lt"/>
              <a:buAutoNum type="alphaUcPeriod"/>
              <a:defRPr/>
            </a:pPr>
            <a:r>
              <a:rPr lang="en-US" sz="3600" dirty="0">
                <a:solidFill>
                  <a:srgbClr val="202452"/>
                </a:solidFill>
              </a:rPr>
              <a:t>123</a:t>
            </a:r>
          </a:p>
          <a:p>
            <a:pPr marL="787400" indent="-514350">
              <a:buFont typeface="+mj-lt"/>
              <a:buAutoNum type="alphaUcPeriod"/>
              <a:defRPr/>
            </a:pPr>
            <a:r>
              <a:rPr lang="en-US" sz="3600" dirty="0">
                <a:solidFill>
                  <a:srgbClr val="202452"/>
                </a:solidFill>
              </a:rPr>
              <a:t>None of the above</a:t>
            </a:r>
          </a:p>
        </p:txBody>
      </p:sp>
    </p:spTree>
    <p:extLst>
      <p:ext uri="{BB962C8B-B14F-4D97-AF65-F5344CB8AC3E}">
        <p14:creationId xmlns:p14="http://schemas.microsoft.com/office/powerpoint/2010/main" val="1023755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normAutofit fontScale="90000"/>
          </a:bodyPr>
          <a:lstStyle/>
          <a:p>
            <a:r>
              <a:rPr lang="en-US" b="1" dirty="0">
                <a:solidFill>
                  <a:srgbClr val="04A651"/>
                </a:solidFill>
                <a:latin typeface="Franklin Gothic Book" panose="020B0503020102020204" pitchFamily="34" charset="0"/>
              </a:rPr>
              <a:t>Which of the following series of codes should be used to document intensive services?</a:t>
            </a:r>
            <a:endParaRPr lang="en-US" b="1" u="sng"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Content Placeholder 2">
            <a:extLst>
              <a:ext uri="{FF2B5EF4-FFF2-40B4-BE49-F238E27FC236}">
                <a16:creationId xmlns:a16="http://schemas.microsoft.com/office/drawing/2014/main" id="{6DE0A7E0-0AA1-7464-495B-CC83F8B4A7BE}"/>
              </a:ext>
            </a:extLst>
          </p:cNvPr>
          <p:cNvSpPr>
            <a:spLocks noGrp="1"/>
          </p:cNvSpPr>
          <p:nvPr>
            <p:ph sz="quarter" idx="1"/>
          </p:nvPr>
        </p:nvSpPr>
        <p:spPr>
          <a:xfrm>
            <a:off x="838200" y="1999044"/>
            <a:ext cx="10515600" cy="2859911"/>
          </a:xfrm>
        </p:spPr>
        <p:txBody>
          <a:bodyPr>
            <a:normAutofit/>
          </a:bodyPr>
          <a:lstStyle/>
          <a:p>
            <a:pPr marL="514350" indent="-514350">
              <a:buFont typeface="+mj-lt"/>
              <a:buAutoNum type="alphaUcPeriod"/>
              <a:defRPr/>
            </a:pPr>
            <a:r>
              <a:rPr lang="en-US" sz="3600" dirty="0">
                <a:solidFill>
                  <a:srgbClr val="202452"/>
                </a:solidFill>
              </a:rPr>
              <a:t>100s</a:t>
            </a:r>
          </a:p>
          <a:p>
            <a:pPr marL="514350" indent="-514350">
              <a:buFont typeface="+mj-lt"/>
              <a:buAutoNum type="alphaUcPeriod"/>
              <a:defRPr/>
            </a:pPr>
            <a:r>
              <a:rPr lang="en-US" sz="3600" dirty="0">
                <a:solidFill>
                  <a:srgbClr val="04A651"/>
                </a:solidFill>
              </a:rPr>
              <a:t>200s</a:t>
            </a:r>
          </a:p>
          <a:p>
            <a:pPr marL="514350" indent="-514350">
              <a:buFont typeface="+mj-lt"/>
              <a:buAutoNum type="alphaUcPeriod"/>
              <a:defRPr/>
            </a:pPr>
            <a:r>
              <a:rPr lang="en-US" sz="3600" dirty="0">
                <a:solidFill>
                  <a:srgbClr val="202452"/>
                </a:solidFill>
              </a:rPr>
              <a:t>300s</a:t>
            </a:r>
          </a:p>
          <a:p>
            <a:pPr marL="514350" indent="-514350">
              <a:buFont typeface="+mj-lt"/>
              <a:buAutoNum type="alphaUcPeriod"/>
              <a:defRPr/>
            </a:pPr>
            <a:r>
              <a:rPr lang="en-US" sz="3600" dirty="0">
                <a:solidFill>
                  <a:srgbClr val="202452"/>
                </a:solidFill>
              </a:rPr>
              <a:t>400s</a:t>
            </a:r>
          </a:p>
        </p:txBody>
      </p:sp>
    </p:spTree>
    <p:extLst>
      <p:ext uri="{BB962C8B-B14F-4D97-AF65-F5344CB8AC3E}">
        <p14:creationId xmlns:p14="http://schemas.microsoft.com/office/powerpoint/2010/main" val="343688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C4B73-80C3-3ED4-CC82-56C50ACCE364}"/>
              </a:ext>
            </a:extLst>
          </p:cNvPr>
          <p:cNvSpPr>
            <a:spLocks noGrp="1"/>
          </p:cNvSpPr>
          <p:nvPr>
            <p:ph type="title"/>
          </p:nvPr>
        </p:nvSpPr>
        <p:spPr>
          <a:xfrm>
            <a:off x="838200" y="500062"/>
            <a:ext cx="10515600" cy="1325563"/>
          </a:xfrm>
        </p:spPr>
        <p:txBody>
          <a:bodyPr/>
          <a:lstStyle/>
          <a:p>
            <a:r>
              <a:rPr lang="en-US" b="1" dirty="0">
                <a:solidFill>
                  <a:srgbClr val="04A651"/>
                </a:solidFill>
                <a:latin typeface="Franklin Gothic Book" panose="020B0503020102020204" pitchFamily="34" charset="0"/>
              </a:rPr>
              <a:t>Contact Us</a:t>
            </a:r>
          </a:p>
        </p:txBody>
      </p:sp>
      <p:pic>
        <p:nvPicPr>
          <p:cNvPr id="6" name="Content Placeholder 4">
            <a:extLst>
              <a:ext uri="{FF2B5EF4-FFF2-40B4-BE49-F238E27FC236}">
                <a16:creationId xmlns:a16="http://schemas.microsoft.com/office/drawing/2014/main" id="{EE5A0F19-EBDC-82AF-3EA8-E9EF5FA73E1A}"/>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2">
            <a:extLst>
              <a:ext uri="{FF2B5EF4-FFF2-40B4-BE49-F238E27FC236}">
                <a16:creationId xmlns:a16="http://schemas.microsoft.com/office/drawing/2014/main" id="{1FAE4F3C-51C3-289E-D484-FA26A8B74053}"/>
              </a:ext>
            </a:extLst>
          </p:cNvPr>
          <p:cNvSpPr/>
          <p:nvPr/>
        </p:nvSpPr>
        <p:spPr>
          <a:xfrm>
            <a:off x="1254673" y="1725499"/>
            <a:ext cx="6259920" cy="523220"/>
          </a:xfrm>
          <a:prstGeom prst="rect">
            <a:avLst/>
          </a:prstGeom>
        </p:spPr>
        <p:txBody>
          <a:bodyPr wrap="square">
            <a:spAutoFit/>
          </a:bodyPr>
          <a:lstStyle/>
          <a:p>
            <a:r>
              <a:rPr lang="en-US" sz="2800" b="1" dirty="0">
                <a:solidFill>
                  <a:srgbClr val="04A651"/>
                </a:solidFill>
                <a:latin typeface="Century Gothic" panose="020B0502020202020204" pitchFamily="34" charset="0"/>
                <a:cs typeface="Arial" panose="020B0604020202020204" pitchFamily="34" charset="0"/>
              </a:rPr>
              <a:t>Thank You.</a:t>
            </a:r>
          </a:p>
        </p:txBody>
      </p:sp>
      <p:sp>
        <p:nvSpPr>
          <p:cNvPr id="4" name="Rectangle 3">
            <a:extLst>
              <a:ext uri="{FF2B5EF4-FFF2-40B4-BE49-F238E27FC236}">
                <a16:creationId xmlns:a16="http://schemas.microsoft.com/office/drawing/2014/main" id="{57FDA2A8-A302-DCD2-6829-5F5E1050D92F}"/>
              </a:ext>
            </a:extLst>
          </p:cNvPr>
          <p:cNvSpPr/>
          <p:nvPr/>
        </p:nvSpPr>
        <p:spPr>
          <a:xfrm>
            <a:off x="1254673" y="2130000"/>
            <a:ext cx="6104157" cy="707886"/>
          </a:xfrm>
          <a:prstGeom prst="rect">
            <a:avLst/>
          </a:prstGeom>
        </p:spPr>
        <p:txBody>
          <a:bodyPr wrap="square">
            <a:spAutoFit/>
          </a:bodyPr>
          <a:lstStyle/>
          <a:p>
            <a:r>
              <a:rPr lang="en-US" sz="2000" dirty="0">
                <a:solidFill>
                  <a:srgbClr val="7B8898"/>
                </a:solidFill>
                <a:ea typeface="Open Sans" panose="020B0606030504020204" pitchFamily="34" charset="0"/>
                <a:cs typeface="Open Sans" panose="020B0606030504020204" pitchFamily="34" charset="0"/>
              </a:rPr>
              <a:t>If you have questions or comments about this presentation, please contact us.</a:t>
            </a:r>
          </a:p>
        </p:txBody>
      </p:sp>
      <p:pic>
        <p:nvPicPr>
          <p:cNvPr id="9" name="Graphic 8" descr="Envelope with solid fill">
            <a:extLst>
              <a:ext uri="{FF2B5EF4-FFF2-40B4-BE49-F238E27FC236}">
                <a16:creationId xmlns:a16="http://schemas.microsoft.com/office/drawing/2014/main" id="{3C7D7659-2219-5290-C1AA-AC7E35120063}"/>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254673" y="3539454"/>
            <a:ext cx="1097280" cy="1097280"/>
          </a:xfrm>
          <a:prstGeom prst="rect">
            <a:avLst/>
          </a:prstGeom>
        </p:spPr>
      </p:pic>
      <p:sp>
        <p:nvSpPr>
          <p:cNvPr id="12" name="Rectangle 11">
            <a:extLst>
              <a:ext uri="{FF2B5EF4-FFF2-40B4-BE49-F238E27FC236}">
                <a16:creationId xmlns:a16="http://schemas.microsoft.com/office/drawing/2014/main" id="{BE962916-DE28-E340-2D00-AAA055148AEB}"/>
              </a:ext>
            </a:extLst>
          </p:cNvPr>
          <p:cNvSpPr/>
          <p:nvPr/>
        </p:nvSpPr>
        <p:spPr>
          <a:xfrm>
            <a:off x="2415745" y="3559516"/>
            <a:ext cx="6217312" cy="1077218"/>
          </a:xfrm>
          <a:prstGeom prst="rect">
            <a:avLst/>
          </a:prstGeom>
        </p:spPr>
        <p:txBody>
          <a:bodyPr wrap="square">
            <a:spAutoFit/>
          </a:bodyPr>
          <a:lstStyle/>
          <a:p>
            <a:r>
              <a:rPr lang="en-US" sz="2400" b="1" dirty="0">
                <a:solidFill>
                  <a:srgbClr val="04A651"/>
                </a:solidFill>
                <a:ea typeface="Open Sans" panose="020B0606030504020204" pitchFamily="34" charset="0"/>
                <a:cs typeface="Arial" panose="020B0604020202020204" pitchFamily="34" charset="0"/>
              </a:rPr>
              <a:t>Danielle McNeil</a:t>
            </a:r>
          </a:p>
          <a:p>
            <a:r>
              <a:rPr lang="en-US" sz="2000" b="1" dirty="0">
                <a:solidFill>
                  <a:srgbClr val="7B8898"/>
                </a:solidFill>
                <a:ea typeface="Open Sans" panose="020B0606030504020204" pitchFamily="34" charset="0"/>
                <a:cs typeface="Arial" panose="020B0604020202020204" pitchFamily="34" charset="0"/>
              </a:rPr>
              <a:t>Email:  </a:t>
            </a:r>
            <a:r>
              <a:rPr lang="en-US" sz="2000" dirty="0">
                <a:solidFill>
                  <a:srgbClr val="7B8898"/>
                </a:solidFill>
                <a:ea typeface="Open Sans" panose="020B0606030504020204" pitchFamily="34" charset="0"/>
                <a:cs typeface="Open Sans" panose="020B0606030504020204" pitchFamily="34" charset="0"/>
              </a:rPr>
              <a:t>Danielle.McNeil@commerce.fl.gov</a:t>
            </a:r>
          </a:p>
          <a:p>
            <a:r>
              <a:rPr lang="en-US" sz="2000" b="1" dirty="0">
                <a:solidFill>
                  <a:srgbClr val="7B8898"/>
                </a:solidFill>
                <a:ea typeface="Open Sans" panose="020B0606030504020204" pitchFamily="34" charset="0"/>
                <a:cs typeface="Open Sans" panose="020B0606030504020204" pitchFamily="34" charset="0"/>
              </a:rPr>
              <a:t>Phone: </a:t>
            </a:r>
            <a:r>
              <a:rPr lang="en-US" sz="2000" dirty="0">
                <a:solidFill>
                  <a:srgbClr val="7B8898"/>
                </a:solidFill>
                <a:ea typeface="Open Sans" panose="020B0606030504020204" pitchFamily="34" charset="0"/>
                <a:cs typeface="Open Sans" panose="020B0606030504020204" pitchFamily="34" charset="0"/>
              </a:rPr>
              <a:t>850-245-7498</a:t>
            </a:r>
          </a:p>
        </p:txBody>
      </p:sp>
      <p:sp>
        <p:nvSpPr>
          <p:cNvPr id="5" name="Rectangle 4">
            <a:extLst>
              <a:ext uri="{FF2B5EF4-FFF2-40B4-BE49-F238E27FC236}">
                <a16:creationId xmlns:a16="http://schemas.microsoft.com/office/drawing/2014/main" id="{9F932359-0A65-539E-15F6-C750EBB73FEE}"/>
              </a:ext>
            </a:extLst>
          </p:cNvPr>
          <p:cNvSpPr/>
          <p:nvPr/>
        </p:nvSpPr>
        <p:spPr>
          <a:xfrm>
            <a:off x="2415745" y="4636734"/>
            <a:ext cx="6217312" cy="1077218"/>
          </a:xfrm>
          <a:prstGeom prst="rect">
            <a:avLst/>
          </a:prstGeom>
        </p:spPr>
        <p:txBody>
          <a:bodyPr wrap="square">
            <a:spAutoFit/>
          </a:bodyPr>
          <a:lstStyle/>
          <a:p>
            <a:r>
              <a:rPr lang="en-US" sz="2400" b="1" dirty="0" err="1">
                <a:solidFill>
                  <a:srgbClr val="04A651"/>
                </a:solidFill>
                <a:ea typeface="Open Sans" panose="020B0606030504020204" pitchFamily="34" charset="0"/>
                <a:cs typeface="Arial" panose="020B0604020202020204" pitchFamily="34" charset="0"/>
              </a:rPr>
              <a:t>Tammellia</a:t>
            </a:r>
            <a:r>
              <a:rPr lang="en-US" sz="2400" b="1" dirty="0">
                <a:solidFill>
                  <a:srgbClr val="04A651"/>
                </a:solidFill>
                <a:ea typeface="Open Sans" panose="020B0606030504020204" pitchFamily="34" charset="0"/>
                <a:cs typeface="Arial" panose="020B0604020202020204" pitchFamily="34" charset="0"/>
              </a:rPr>
              <a:t> Bacon</a:t>
            </a:r>
          </a:p>
          <a:p>
            <a:r>
              <a:rPr lang="en-US" sz="2000" b="1" dirty="0">
                <a:solidFill>
                  <a:srgbClr val="7B8898"/>
                </a:solidFill>
                <a:ea typeface="Open Sans" panose="020B0606030504020204" pitchFamily="34" charset="0"/>
                <a:cs typeface="Arial" panose="020B0604020202020204" pitchFamily="34" charset="0"/>
              </a:rPr>
              <a:t>Email:  </a:t>
            </a:r>
            <a:r>
              <a:rPr lang="en-US" sz="2000" dirty="0">
                <a:solidFill>
                  <a:srgbClr val="7B8898"/>
                </a:solidFill>
                <a:ea typeface="Open Sans" panose="020B0606030504020204" pitchFamily="34" charset="0"/>
                <a:cs typeface="Open Sans" panose="020B0606030504020204" pitchFamily="34" charset="0"/>
              </a:rPr>
              <a:t>Tammellia.Bacon@commerce.fl.gov</a:t>
            </a:r>
          </a:p>
          <a:p>
            <a:r>
              <a:rPr lang="en-US" sz="2000" b="1" dirty="0">
                <a:solidFill>
                  <a:srgbClr val="7B8898"/>
                </a:solidFill>
                <a:ea typeface="Open Sans" panose="020B0606030504020204" pitchFamily="34" charset="0"/>
                <a:cs typeface="Open Sans" panose="020B0606030504020204" pitchFamily="34" charset="0"/>
              </a:rPr>
              <a:t>Phone: </a:t>
            </a:r>
            <a:r>
              <a:rPr lang="en-US" sz="2000" dirty="0">
                <a:solidFill>
                  <a:srgbClr val="7B8898"/>
                </a:solidFill>
                <a:ea typeface="Open Sans" panose="020B0606030504020204" pitchFamily="34" charset="0"/>
                <a:cs typeface="Open Sans" panose="020B0606030504020204" pitchFamily="34" charset="0"/>
              </a:rPr>
              <a:t>850-921-3868</a:t>
            </a:r>
          </a:p>
        </p:txBody>
      </p:sp>
      <p:pic>
        <p:nvPicPr>
          <p:cNvPr id="7" name="Graphic 6" descr="Envelope with solid fill">
            <a:extLst>
              <a:ext uri="{FF2B5EF4-FFF2-40B4-BE49-F238E27FC236}">
                <a16:creationId xmlns:a16="http://schemas.microsoft.com/office/drawing/2014/main" id="{3F70BF4F-F788-1A2E-496C-D53C1B75FFE8}"/>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286569" y="4636734"/>
            <a:ext cx="1097280" cy="1097280"/>
          </a:xfrm>
          <a:prstGeom prst="rect">
            <a:avLst/>
          </a:prstGeom>
        </p:spPr>
      </p:pic>
    </p:spTree>
    <p:extLst>
      <p:ext uri="{BB962C8B-B14F-4D97-AF65-F5344CB8AC3E}">
        <p14:creationId xmlns:p14="http://schemas.microsoft.com/office/powerpoint/2010/main" val="54347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Other Service Coding</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2">
            <a:extLst>
              <a:ext uri="{FF2B5EF4-FFF2-40B4-BE49-F238E27FC236}">
                <a16:creationId xmlns:a16="http://schemas.microsoft.com/office/drawing/2014/main" id="{D3AA3CF9-59CF-16D9-3829-4EE1A9611DCD}"/>
              </a:ext>
            </a:extLst>
          </p:cNvPr>
          <p:cNvSpPr>
            <a:spLocks noGrp="1"/>
          </p:cNvSpPr>
          <p:nvPr>
            <p:ph idx="1"/>
          </p:nvPr>
        </p:nvSpPr>
        <p:spPr>
          <a:xfrm>
            <a:off x="838200" y="1690688"/>
            <a:ext cx="10515600" cy="4572000"/>
          </a:xfrm>
        </p:spPr>
        <p:txBody>
          <a:bodyPr/>
          <a:lstStyle/>
          <a:p>
            <a:r>
              <a:rPr lang="en-US" altLang="en-US" sz="3600" dirty="0">
                <a:solidFill>
                  <a:srgbClr val="202452"/>
                </a:solidFill>
              </a:rPr>
              <a:t>400 – Youth Services</a:t>
            </a:r>
          </a:p>
          <a:p>
            <a:r>
              <a:rPr lang="en-US" altLang="en-US" sz="3600" dirty="0">
                <a:solidFill>
                  <a:srgbClr val="202452"/>
                </a:solidFill>
              </a:rPr>
              <a:t>500 – Referral Information</a:t>
            </a:r>
          </a:p>
          <a:p>
            <a:r>
              <a:rPr lang="en-US" altLang="en-US" sz="3600" dirty="0">
                <a:solidFill>
                  <a:srgbClr val="202452"/>
                </a:solidFill>
              </a:rPr>
              <a:t>600 – System Generated Status Changes</a:t>
            </a:r>
          </a:p>
          <a:p>
            <a:r>
              <a:rPr lang="en-US" altLang="en-US" sz="3600" dirty="0">
                <a:solidFill>
                  <a:srgbClr val="202452"/>
                </a:solidFill>
              </a:rPr>
              <a:t>700 – 800 Placement Services</a:t>
            </a:r>
          </a:p>
          <a:p>
            <a:r>
              <a:rPr lang="en-US" altLang="en-US" sz="3600" dirty="0">
                <a:solidFill>
                  <a:srgbClr val="202452"/>
                </a:solidFill>
              </a:rPr>
              <a:t>E – Employer Services</a:t>
            </a:r>
          </a:p>
          <a:p>
            <a:pPr>
              <a:buFont typeface="Wingdings 2" panose="05020102010507070707" pitchFamily="18" charset="2"/>
              <a:buNone/>
            </a:pPr>
            <a:endParaRPr lang="en-US" altLang="en-US" sz="3600" dirty="0">
              <a:solidFill>
                <a:srgbClr val="202452"/>
              </a:solidFill>
            </a:endParaRPr>
          </a:p>
        </p:txBody>
      </p:sp>
    </p:spTree>
    <p:extLst>
      <p:ext uri="{BB962C8B-B14F-4D97-AF65-F5344CB8AC3E}">
        <p14:creationId xmlns:p14="http://schemas.microsoft.com/office/powerpoint/2010/main" val="3990974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200***Individual Counseling</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6" name="Rectangle 3">
            <a:extLst>
              <a:ext uri="{FF2B5EF4-FFF2-40B4-BE49-F238E27FC236}">
                <a16:creationId xmlns:a16="http://schemas.microsoft.com/office/drawing/2014/main" id="{38052A92-E933-73A7-B97A-8EFB48A6C6DE}"/>
              </a:ext>
            </a:extLst>
          </p:cNvPr>
          <p:cNvSpPr txBox="1">
            <a:spLocks noChangeArrowheads="1"/>
          </p:cNvSpPr>
          <p:nvPr/>
        </p:nvSpPr>
        <p:spPr>
          <a:xfrm>
            <a:off x="838200" y="1690688"/>
            <a:ext cx="10515600" cy="43434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3600">
                <a:solidFill>
                  <a:srgbClr val="202452"/>
                </a:solidFill>
              </a:rPr>
              <a:t>Private one-on-one session </a:t>
            </a:r>
          </a:p>
          <a:p>
            <a:r>
              <a:rPr lang="en-US" altLang="en-US" sz="3600">
                <a:solidFill>
                  <a:srgbClr val="202452"/>
                </a:solidFill>
              </a:rPr>
              <a:t>Assists job seeker to gain a better understanding of self and the work world</a:t>
            </a:r>
          </a:p>
          <a:p>
            <a:r>
              <a:rPr lang="en-US" altLang="en-US" sz="3600">
                <a:solidFill>
                  <a:srgbClr val="202452"/>
                </a:solidFill>
              </a:rPr>
              <a:t>Job seeker realistically decides to choose, change or adapt to a vocation</a:t>
            </a:r>
          </a:p>
          <a:p>
            <a:r>
              <a:rPr lang="en-US" altLang="en-US" sz="3600">
                <a:solidFill>
                  <a:srgbClr val="202452"/>
                </a:solidFill>
              </a:rPr>
              <a:t>Develop a written plan</a:t>
            </a:r>
          </a:p>
          <a:p>
            <a:pPr lvl="1"/>
            <a:r>
              <a:rPr lang="en-US" altLang="en-US" sz="3400">
                <a:solidFill>
                  <a:srgbClr val="202452"/>
                </a:solidFill>
              </a:rPr>
              <a:t>List the employment or training goals</a:t>
            </a:r>
          </a:p>
          <a:p>
            <a:pPr lvl="1"/>
            <a:r>
              <a:rPr lang="en-US" altLang="en-US" sz="3400">
                <a:solidFill>
                  <a:srgbClr val="202452"/>
                </a:solidFill>
              </a:rPr>
              <a:t>List the steps to achieve the goals</a:t>
            </a:r>
            <a:endParaRPr lang="en-US" altLang="en-US" sz="3400" dirty="0">
              <a:solidFill>
                <a:srgbClr val="202452"/>
              </a:solidFill>
            </a:endParaRPr>
          </a:p>
        </p:txBody>
      </p:sp>
    </p:spTree>
    <p:extLst>
      <p:ext uri="{BB962C8B-B14F-4D97-AF65-F5344CB8AC3E}">
        <p14:creationId xmlns:p14="http://schemas.microsoft.com/office/powerpoint/2010/main" val="2387897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201***Group Counseling</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3">
            <a:extLst>
              <a:ext uri="{FF2B5EF4-FFF2-40B4-BE49-F238E27FC236}">
                <a16:creationId xmlns:a16="http://schemas.microsoft.com/office/drawing/2014/main" id="{CF25A50F-54A5-2682-D72B-CEF35D901967}"/>
              </a:ext>
            </a:extLst>
          </p:cNvPr>
          <p:cNvSpPr txBox="1">
            <a:spLocks noChangeArrowheads="1"/>
          </p:cNvSpPr>
          <p:nvPr/>
        </p:nvSpPr>
        <p:spPr>
          <a:xfrm>
            <a:off x="838200" y="1690688"/>
            <a:ext cx="10515600" cy="4800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3600">
                <a:solidFill>
                  <a:srgbClr val="202452"/>
                </a:solidFill>
              </a:rPr>
              <a:t>Group session with One-Stop staff and job seekers</a:t>
            </a:r>
            <a:endParaRPr lang="en-US" altLang="en-US" sz="800">
              <a:solidFill>
                <a:srgbClr val="202452"/>
              </a:solidFill>
            </a:endParaRPr>
          </a:p>
          <a:p>
            <a:r>
              <a:rPr lang="en-US" altLang="en-US" sz="3600">
                <a:solidFill>
                  <a:srgbClr val="202452"/>
                </a:solidFill>
              </a:rPr>
              <a:t>Use group activities to facilitate discussions</a:t>
            </a:r>
            <a:endParaRPr lang="en-US" altLang="en-US" sz="800">
              <a:solidFill>
                <a:srgbClr val="202452"/>
              </a:solidFill>
            </a:endParaRPr>
          </a:p>
          <a:p>
            <a:r>
              <a:rPr lang="en-US" altLang="en-US" sz="3600">
                <a:solidFill>
                  <a:srgbClr val="202452"/>
                </a:solidFill>
              </a:rPr>
              <a:t>Topics may include difficulty obtaining or keeping a job due to work related attitudes, behaviors, or habits; choice, change, or adaptation</a:t>
            </a:r>
            <a:endParaRPr lang="en-US" altLang="en-US" sz="800">
              <a:solidFill>
                <a:srgbClr val="202452"/>
              </a:solidFill>
            </a:endParaRPr>
          </a:p>
          <a:p>
            <a:r>
              <a:rPr lang="en-US" altLang="en-US" sz="3600">
                <a:solidFill>
                  <a:srgbClr val="202452"/>
                </a:solidFill>
              </a:rPr>
              <a:t>Develop a plan</a:t>
            </a:r>
          </a:p>
          <a:p>
            <a:pPr lvl="1"/>
            <a:r>
              <a:rPr lang="en-US" altLang="en-US" sz="3400">
                <a:solidFill>
                  <a:srgbClr val="202452"/>
                </a:solidFill>
              </a:rPr>
              <a:t>List goals and steps to achieve the goals</a:t>
            </a:r>
            <a:endParaRPr lang="en-US" altLang="en-US" sz="3400" dirty="0">
              <a:solidFill>
                <a:srgbClr val="202452"/>
              </a:solidFill>
            </a:endParaRPr>
          </a:p>
        </p:txBody>
      </p:sp>
    </p:spTree>
    <p:extLst>
      <p:ext uri="{BB962C8B-B14F-4D97-AF65-F5344CB8AC3E}">
        <p14:creationId xmlns:p14="http://schemas.microsoft.com/office/powerpoint/2010/main" val="2297849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Counseling Documentation</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Rectangle 3">
            <a:extLst>
              <a:ext uri="{FF2B5EF4-FFF2-40B4-BE49-F238E27FC236}">
                <a16:creationId xmlns:a16="http://schemas.microsoft.com/office/drawing/2014/main" id="{8C2E42B0-B76E-8368-430B-0F975D138BFB}"/>
              </a:ext>
            </a:extLst>
          </p:cNvPr>
          <p:cNvSpPr txBox="1">
            <a:spLocks noChangeArrowheads="1"/>
          </p:cNvSpPr>
          <p:nvPr/>
        </p:nvSpPr>
        <p:spPr>
          <a:xfrm>
            <a:off x="838200" y="1690769"/>
            <a:ext cx="10515600" cy="4572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3600" dirty="0">
                <a:solidFill>
                  <a:srgbClr val="202452"/>
                </a:solidFill>
              </a:rPr>
              <a:t>All counseling services must be documented</a:t>
            </a:r>
          </a:p>
          <a:p>
            <a:r>
              <a:rPr lang="en-US" altLang="en-US" sz="3600" dirty="0">
                <a:solidFill>
                  <a:srgbClr val="202452"/>
                </a:solidFill>
              </a:rPr>
              <a:t>May be in hard copy format or recorded electronically on the  case notes screen</a:t>
            </a:r>
          </a:p>
          <a:p>
            <a:r>
              <a:rPr lang="en-US" altLang="en-US" sz="3600" dirty="0">
                <a:solidFill>
                  <a:srgbClr val="202452"/>
                </a:solidFill>
              </a:rPr>
              <a:t>Documentation must include the vocational challenge and a plan</a:t>
            </a:r>
          </a:p>
          <a:p>
            <a:r>
              <a:rPr lang="en-US" altLang="en-US" sz="3600" dirty="0">
                <a:solidFill>
                  <a:srgbClr val="000000"/>
                </a:solidFill>
                <a:hlinkClick r:id="rId4"/>
              </a:rPr>
              <a:t>Counseling Record Card</a:t>
            </a:r>
            <a:endParaRPr lang="en-US" altLang="en-US" sz="3600" dirty="0">
              <a:solidFill>
                <a:srgbClr val="000000"/>
              </a:solidFill>
            </a:endParaRPr>
          </a:p>
        </p:txBody>
      </p:sp>
    </p:spTree>
    <p:extLst>
      <p:ext uri="{BB962C8B-B14F-4D97-AF65-F5344CB8AC3E}">
        <p14:creationId xmlns:p14="http://schemas.microsoft.com/office/powerpoint/2010/main" val="2120332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202***Career Guidance/Planning</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3">
            <a:extLst>
              <a:ext uri="{FF2B5EF4-FFF2-40B4-BE49-F238E27FC236}">
                <a16:creationId xmlns:a16="http://schemas.microsoft.com/office/drawing/2014/main" id="{BF7B58E4-4D5F-53C8-BD93-18BBD29097B2}"/>
              </a:ext>
            </a:extLst>
          </p:cNvPr>
          <p:cNvSpPr txBox="1">
            <a:spLocks noChangeArrowheads="1"/>
          </p:cNvSpPr>
          <p:nvPr/>
        </p:nvSpPr>
        <p:spPr>
          <a:xfrm>
            <a:off x="838200" y="1690688"/>
            <a:ext cx="10515600" cy="4800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3600">
                <a:solidFill>
                  <a:srgbClr val="202452"/>
                </a:solidFill>
              </a:rPr>
              <a:t>Providing information regarding career opportunities which may include:</a:t>
            </a:r>
          </a:p>
          <a:p>
            <a:pPr marL="866775" lvl="1" indent="-361950">
              <a:buFont typeface="Wingdings" pitchFamily="2" charset="2"/>
              <a:buChar char="Ø"/>
              <a:defRPr/>
            </a:pPr>
            <a:r>
              <a:rPr lang="en-US" sz="3600">
                <a:solidFill>
                  <a:srgbClr val="202452"/>
                </a:solidFill>
              </a:rPr>
              <a:t>Occupational information</a:t>
            </a:r>
          </a:p>
          <a:p>
            <a:pPr marL="866775" lvl="1" indent="-361950">
              <a:buFont typeface="Wingdings" pitchFamily="2" charset="2"/>
              <a:buChar char="Ø"/>
              <a:defRPr/>
            </a:pPr>
            <a:r>
              <a:rPr lang="en-US" sz="3600">
                <a:solidFill>
                  <a:srgbClr val="202452"/>
                </a:solidFill>
              </a:rPr>
              <a:t>Training provider information</a:t>
            </a:r>
          </a:p>
          <a:p>
            <a:pPr marL="866775" lvl="1" indent="-361950">
              <a:buFont typeface="Wingdings" pitchFamily="2" charset="2"/>
              <a:buChar char="Ø"/>
              <a:defRPr/>
            </a:pPr>
            <a:r>
              <a:rPr lang="en-US" sz="3600">
                <a:solidFill>
                  <a:srgbClr val="202452"/>
                </a:solidFill>
              </a:rPr>
              <a:t>Financial information</a:t>
            </a:r>
          </a:p>
          <a:p>
            <a:pPr marL="866775" lvl="1" indent="-361950">
              <a:buFont typeface="Wingdings" pitchFamily="2" charset="2"/>
              <a:buChar char="Ø"/>
              <a:defRPr/>
            </a:pPr>
            <a:r>
              <a:rPr lang="en-US" sz="3600">
                <a:solidFill>
                  <a:srgbClr val="202452"/>
                </a:solidFill>
              </a:rPr>
              <a:t>Steps to achieve the occupational goal</a:t>
            </a:r>
          </a:p>
          <a:p>
            <a:pPr>
              <a:defRPr/>
            </a:pPr>
            <a:r>
              <a:rPr lang="en-US" sz="3600">
                <a:solidFill>
                  <a:srgbClr val="202452"/>
                </a:solidFill>
              </a:rPr>
              <a:t>Documenting the specific guidance on the case notes screen</a:t>
            </a:r>
          </a:p>
          <a:p>
            <a:pPr lvl="1">
              <a:defRPr/>
            </a:pPr>
            <a:endParaRPr lang="en-US" sz="3600" dirty="0">
              <a:solidFill>
                <a:srgbClr val="202452"/>
              </a:solidFill>
            </a:endParaRPr>
          </a:p>
        </p:txBody>
      </p:sp>
    </p:spTree>
    <p:extLst>
      <p:ext uri="{BB962C8B-B14F-4D97-AF65-F5344CB8AC3E}">
        <p14:creationId xmlns:p14="http://schemas.microsoft.com/office/powerpoint/2010/main" val="3966529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203***Objective Assessment</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Rectangle 3">
            <a:extLst>
              <a:ext uri="{FF2B5EF4-FFF2-40B4-BE49-F238E27FC236}">
                <a16:creationId xmlns:a16="http://schemas.microsoft.com/office/drawing/2014/main" id="{3BF79124-EF71-18F5-85FF-323E42D6F37E}"/>
              </a:ext>
            </a:extLst>
          </p:cNvPr>
          <p:cNvSpPr txBox="1">
            <a:spLocks noChangeArrowheads="1"/>
          </p:cNvSpPr>
          <p:nvPr/>
        </p:nvSpPr>
        <p:spPr>
          <a:xfrm>
            <a:off x="838200" y="1690688"/>
            <a:ext cx="10515600" cy="4191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3600">
                <a:solidFill>
                  <a:srgbClr val="202452"/>
                </a:solidFill>
              </a:rPr>
              <a:t>Identifies service needs, goals, interests,  and measures barriers and strengths, etc.</a:t>
            </a:r>
          </a:p>
          <a:p>
            <a:r>
              <a:rPr lang="en-US" altLang="en-US" sz="3600">
                <a:solidFill>
                  <a:srgbClr val="202452"/>
                </a:solidFill>
              </a:rPr>
              <a:t>Reviews basic and occupational skills, prior work experience, potential for employment and developmental needs</a:t>
            </a:r>
          </a:p>
          <a:p>
            <a:r>
              <a:rPr lang="en-US" altLang="en-US" sz="3600">
                <a:solidFill>
                  <a:srgbClr val="202452"/>
                </a:solidFill>
              </a:rPr>
              <a:t>Document assessment on the case notes screen</a:t>
            </a:r>
            <a:endParaRPr lang="en-US" altLang="en-US" sz="3600" dirty="0">
              <a:solidFill>
                <a:srgbClr val="202452"/>
              </a:solidFill>
            </a:endParaRPr>
          </a:p>
        </p:txBody>
      </p:sp>
    </p:spTree>
    <p:extLst>
      <p:ext uri="{BB962C8B-B14F-4D97-AF65-F5344CB8AC3E}">
        <p14:creationId xmlns:p14="http://schemas.microsoft.com/office/powerpoint/2010/main" val="2758186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1688</TotalTime>
  <Words>2735</Words>
  <Application>Microsoft Office PowerPoint</Application>
  <PresentationFormat>Widescreen</PresentationFormat>
  <Paragraphs>230</Paragraphs>
  <Slides>32</Slides>
  <Notes>32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Calibri Light</vt:lpstr>
      <vt:lpstr>Century Gothic</vt:lpstr>
      <vt:lpstr>Franklin Gothic Book</vt:lpstr>
      <vt:lpstr>Wingdings</vt:lpstr>
      <vt:lpstr>Wingdings 2</vt:lpstr>
      <vt:lpstr>Office Theme</vt:lpstr>
      <vt:lpstr>Wagner-Peyser Services in the Employ Florida Marketplace</vt:lpstr>
      <vt:lpstr>200 – Intensive Services</vt:lpstr>
      <vt:lpstr>300 – Training Services</vt:lpstr>
      <vt:lpstr>Other Service Coding</vt:lpstr>
      <vt:lpstr>200***Individual Counseling</vt:lpstr>
      <vt:lpstr>201***Group Counseling</vt:lpstr>
      <vt:lpstr>Counseling Documentation</vt:lpstr>
      <vt:lpstr>202***Career Guidance/Planning</vt:lpstr>
      <vt:lpstr>203***Objective Assessment</vt:lpstr>
      <vt:lpstr>204***Interest and Aptitude Testing</vt:lpstr>
      <vt:lpstr>205***Develop Service Strategies (IEP/ESS/EDP)</vt:lpstr>
      <vt:lpstr>206-211 and 214-222***Referral to Training</vt:lpstr>
      <vt:lpstr>212***Other Intensive Services NOT Otherwise Classified</vt:lpstr>
      <vt:lpstr>226***Reading or Math Testing</vt:lpstr>
      <vt:lpstr>300-324***Enrolled in Training</vt:lpstr>
      <vt:lpstr>370***Completed Training WP/VETS</vt:lpstr>
      <vt:lpstr>500***Referral Codes</vt:lpstr>
      <vt:lpstr>750 Placement Local Individual Over 150 Days</vt:lpstr>
      <vt:lpstr>880 Obtained Employment Manual</vt:lpstr>
      <vt:lpstr>880 Obtained Employment Manual</vt:lpstr>
      <vt:lpstr>Quiz Test your knowledge.</vt:lpstr>
      <vt:lpstr>Individual and group counseling codes require what type of documentation?</vt:lpstr>
      <vt:lpstr>Counseling services may be maintained in which of the following ways?</vt:lpstr>
      <vt:lpstr>Training services may be identified by which service code series?</vt:lpstr>
      <vt:lpstr>True or False</vt:lpstr>
      <vt:lpstr>Counseling services helps customers realistically choose, change and ___ to an occupation.</vt:lpstr>
      <vt:lpstr>Testing codes typically require documentation of which of the following?</vt:lpstr>
      <vt:lpstr>Which of the following assessments can be found in EFM under the Case Management Module?</vt:lpstr>
      <vt:lpstr>True or False</vt:lpstr>
      <vt:lpstr>A job seeker has received services from the One-Stop Career Center but ends up finding employment on his or her own. Which service code should be used to document this obtained employment?</vt:lpstr>
      <vt:lpstr>Which of the following series of codes should be used to document intensive services?</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Jose Santos</dc:creator>
  <cp:lastModifiedBy>Thomas, Jewelisia</cp:lastModifiedBy>
  <cp:revision>6</cp:revision>
  <dcterms:created xsi:type="dcterms:W3CDTF">2023-06-29T18:41:40Z</dcterms:created>
  <dcterms:modified xsi:type="dcterms:W3CDTF">2024-03-29T16:11:06Z</dcterms:modified>
</cp:coreProperties>
</file>