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140" autoAdjust="0"/>
  </p:normalViewPr>
  <p:slideViewPr>
    <p:cSldViewPr snapToGrid="0">
      <p:cViewPr varScale="1">
        <p:scale>
          <a:sx n="80" d="100"/>
          <a:sy n="80" d="100"/>
        </p:scale>
        <p:origin x="16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TRA@deo.myflorida.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TAA@deo.myflorida.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Today’s presentation will cover:</a:t>
            </a:r>
          </a:p>
          <a:p>
            <a:pPr algn="just"/>
            <a:endParaRPr lang="en-US"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A brief overview of the Trade Adjustment Assistance (TAA) program;</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process following the notification of a certified trade petition and the roles of the United States Department of Labor (USDOL), Florida Department of Commerce (FloridaCommerce) and the Local Workforce Development Board (LWDB);</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Initial employer outreach;</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notification of TAA program benefits provided to trade-affected workers;</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Scheduling and conducting the TAA informational session;</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initial one-on-one meeting with the trade-affected worker to determine individual eligibility;</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Trade Readjustment Allowance (TRA) application process;</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Creation of an Employ Florida TAA application and the required actions to commence TAA program participation; and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23283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sz="1200" dirty="0">
                <a:latin typeface="Arial" panose="020B0604020202020204" pitchFamily="34" charset="0"/>
                <a:cs typeface="Arial" panose="020B0604020202020204" pitchFamily="34" charset="0"/>
              </a:rPr>
              <a:t>Following the TAA informational session, trade-affected workers who are interested in participating in the TAA program must be given the opportunity to schedule an initial one-on-one meeting with the Local TAA Coordinator. The meeting may be conducted immediately following the information session if time permits. We recommend that the Local TAA Coordinator asks the trade-affected worker to bring in a copy of their birth certificate, social security card or other acceptable documentation of their social security number and, if they are a veteran, their DD214, as this step will expedite any future co-enrollment with WIOA. </a:t>
            </a:r>
          </a:p>
          <a:p>
            <a:pPr marL="0" indent="0" algn="jus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200" dirty="0">
                <a:latin typeface="Arial" panose="020B0604020202020204" pitchFamily="34" charset="0"/>
                <a:cs typeface="Arial" panose="020B0604020202020204" pitchFamily="34" charset="0"/>
              </a:rPr>
              <a:t>The Local TAA Coordinator must verify individual eligibility for the trade-affected worker by confirming their name is present on the affected worker list. Once verified as eligible, the Local TAA Coordinator will work with the trade-affected worker to complete both a Wagner-</a:t>
            </a:r>
            <a:r>
              <a:rPr lang="en-US" sz="1200" dirty="0" err="1">
                <a:latin typeface="Arial" panose="020B0604020202020204" pitchFamily="34" charset="0"/>
                <a:cs typeface="Arial" panose="020B0604020202020204" pitchFamily="34" charset="0"/>
              </a:rPr>
              <a:t>Peyser</a:t>
            </a:r>
            <a:r>
              <a:rPr lang="en-US" sz="1200" dirty="0">
                <a:latin typeface="Arial" panose="020B0604020202020204" pitchFamily="34" charset="0"/>
                <a:cs typeface="Arial" panose="020B0604020202020204" pitchFamily="34" charset="0"/>
              </a:rPr>
              <a:t> and TAA program application within Employ Florida.</a:t>
            </a:r>
          </a:p>
          <a:p>
            <a:pPr marL="0" indent="0" algn="jus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200" dirty="0">
                <a:latin typeface="Arial" panose="020B0604020202020204" pitchFamily="34" charset="0"/>
                <a:cs typeface="Arial" panose="020B0604020202020204" pitchFamily="34" charset="0"/>
              </a:rPr>
              <a:t>If the trade-affected worker did not previously receive Rapid Response services, the Local TAA Coordinator must provide these Rapid Response services and ensure that the Employ Florida TAA program application reflects that the services were provided.</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32159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Trade Readjustment Allowance (TRA) is a weekly income support payment for trade-affected workers who have exhausted their Reemployment Assistance (RA) benefits. Weekly TRA payments are equal to the worker’s weekly RA benefit amount.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algn="just"/>
            <a:r>
              <a:rPr lang="en-US" sz="1200" kern="1200" dirty="0">
                <a:solidFill>
                  <a:schemeClr val="tx1"/>
                </a:solidFill>
                <a:effectLst/>
                <a:latin typeface="Arial" panose="020B0604020202020204" pitchFamily="34" charset="0"/>
                <a:ea typeface="+mn-ea"/>
                <a:cs typeface="Arial" panose="020B0604020202020204" pitchFamily="34" charset="0"/>
              </a:rPr>
              <a:t>Trade-affected workers are entitled to TRA benefits up to their deadline date to enroll in training which is 26 weeks from their certification or layoff date, whichever is later. During this 26-week period, trade-affected workers may decide if they will seek immediate employment </a:t>
            </a:r>
            <a:r>
              <a:rPr lang="en-US" sz="1200" b="1" kern="1200" dirty="0">
                <a:solidFill>
                  <a:schemeClr val="tx1"/>
                </a:solidFill>
                <a:effectLst/>
                <a:latin typeface="Arial" panose="020B0604020202020204" pitchFamily="34" charset="0"/>
                <a:ea typeface="+mn-ea"/>
                <a:cs typeface="Arial" panose="020B0604020202020204" pitchFamily="34" charset="0"/>
              </a:rPr>
              <a:t>or</a:t>
            </a:r>
            <a:r>
              <a:rPr lang="en-US" sz="1200" kern="1200" dirty="0">
                <a:solidFill>
                  <a:schemeClr val="tx1"/>
                </a:solidFill>
                <a:effectLst/>
                <a:latin typeface="Arial" panose="020B0604020202020204" pitchFamily="34" charset="0"/>
                <a:ea typeface="+mn-ea"/>
                <a:cs typeface="Arial" panose="020B0604020202020204" pitchFamily="34" charset="0"/>
              </a:rPr>
              <a:t> enroll in TAA-funded training to increase occupational marketability.  Any payments made beyond the 26-week deadline date require the trade-affected worker to enroll in full-time, TAA-approved training or receive a temporary waiver of the training requirement. </a:t>
            </a:r>
          </a:p>
          <a:p>
            <a:pPr algn="just"/>
            <a:endParaRPr lang="en-US" sz="1200" kern="1200" dirty="0">
              <a:solidFill>
                <a:schemeClr val="tx1"/>
              </a:solidFill>
              <a:effectLst/>
              <a:latin typeface="Arial" panose="020B0604020202020204" pitchFamily="34" charset="0"/>
              <a:ea typeface="+mn-ea"/>
              <a:cs typeface="Arial" panose="020B0604020202020204" pitchFamily="34" charset="0"/>
            </a:endParaRPr>
          </a:p>
          <a:p>
            <a:pPr algn="just"/>
            <a:r>
              <a:rPr lang="en-US" sz="1200" kern="1200" dirty="0">
                <a:solidFill>
                  <a:schemeClr val="tx1"/>
                </a:solidFill>
                <a:effectLst/>
                <a:latin typeface="Arial" panose="020B0604020202020204" pitchFamily="34" charset="0"/>
                <a:ea typeface="+mn-ea"/>
                <a:cs typeface="Arial" panose="020B0604020202020204" pitchFamily="34" charset="0"/>
              </a:rPr>
              <a:t>The Local TAA Coordinator must also assist the trade-affected worker with applying for TRA using form TRA ETA 855: Request for Determination of Entitlement to TRA. The Local TAA Coordinator must upload the completed form to the worker’s Employ Florida Staff Document folder.  </a:t>
            </a:r>
          </a:p>
          <a:p>
            <a:pPr algn="just"/>
            <a:endParaRPr lang="en-US" sz="1200" kern="1200" dirty="0">
              <a:solidFill>
                <a:schemeClr val="tx1"/>
              </a:solidFill>
              <a:effectLst/>
              <a:latin typeface="Arial" panose="020B0604020202020204" pitchFamily="34" charset="0"/>
              <a:ea typeface="+mn-ea"/>
              <a:cs typeface="Arial" panose="020B0604020202020204" pitchFamily="34" charset="0"/>
            </a:endParaRPr>
          </a:p>
          <a:p>
            <a:pPr algn="just"/>
            <a:r>
              <a:rPr lang="en-US" sz="1200" kern="1200" dirty="0">
                <a:solidFill>
                  <a:schemeClr val="tx1"/>
                </a:solidFill>
                <a:effectLst/>
                <a:latin typeface="Arial" panose="020B0604020202020204" pitchFamily="34" charset="0"/>
                <a:ea typeface="+mn-ea"/>
                <a:cs typeface="Arial" panose="020B0604020202020204" pitchFamily="34" charset="0"/>
              </a:rPr>
              <a:t>After uploading the TRA ETA 855 form, the Local TAA Coordinator must contact the State Trade Program Office at </a:t>
            </a:r>
            <a:r>
              <a:rPr lang="en-US" sz="1200" u="sng" kern="1200" dirty="0">
                <a:solidFill>
                  <a:schemeClr val="tx1"/>
                </a:solidFill>
                <a:effectLst/>
                <a:latin typeface="Arial" panose="020B0604020202020204" pitchFamily="34" charset="0"/>
                <a:ea typeface="+mn-ea"/>
                <a:cs typeface="Arial" panose="020B0604020202020204" pitchFamily="34" charset="0"/>
                <a:hlinkClick r:id="rId3"/>
              </a:rPr>
              <a:t>TRA@</a:t>
            </a:r>
            <a:r>
              <a:rPr lang="en-US" sz="1200" u="sng" kern="1200" dirty="0">
                <a:solidFill>
                  <a:schemeClr val="tx1"/>
                </a:solidFill>
                <a:effectLst/>
                <a:latin typeface="Arial" panose="020B0604020202020204" pitchFamily="34" charset="0"/>
                <a:ea typeface="+mn-ea"/>
                <a:cs typeface="Arial" panose="020B0604020202020204" pitchFamily="34" charset="0"/>
              </a:rPr>
              <a:t>commerce.fl.gov</a:t>
            </a:r>
            <a:r>
              <a:rPr lang="en-US" sz="1200" u="none"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and advise that the TAA participant’s information is available in Employ Florida and ready for review. The State Trade Program office will review the participant’s application and issue a determination for TRA benefits. </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10785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Once the eligibility review is complete, the TRA determination form has been uploaded, and the State Trade Program Office has been contacted to make a determination for TRA, the Local TAA Coordinator will report this service by entering the initial service code under the participant’s TAA program application.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Establishing participation in the TAA program begins with setting up an initial eligibility activity. The TAA Coordinators Eligibility Review (Service Code TR0) is </a:t>
            </a:r>
            <a:r>
              <a:rPr lang="en-US" sz="1200" b="1" kern="1200" dirty="0">
                <a:solidFill>
                  <a:schemeClr val="tx1"/>
                </a:solidFill>
                <a:effectLst/>
                <a:latin typeface="Arial" panose="020B0604020202020204" pitchFamily="34" charset="0"/>
                <a:ea typeface="+mn-ea"/>
                <a:cs typeface="Arial" panose="020B0604020202020204" pitchFamily="34" charset="0"/>
              </a:rPr>
              <a:t>always</a:t>
            </a:r>
            <a:r>
              <a:rPr lang="en-US" sz="1200" b="0" kern="1200" dirty="0">
                <a:solidFill>
                  <a:schemeClr val="tx1"/>
                </a:solidFill>
                <a:effectLst/>
                <a:latin typeface="Arial" panose="020B0604020202020204" pitchFamily="34" charset="0"/>
                <a:ea typeface="+mn-ea"/>
                <a:cs typeface="Arial" panose="020B0604020202020204" pitchFamily="34" charset="0"/>
              </a:rPr>
              <a:t> the first service provided to the trade-affected worker, which solidifies them as a TAA participant.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r>
              <a:rPr lang="en-US" sz="1200" dirty="0">
                <a:latin typeface="Arial" panose="020B0604020202020204" pitchFamily="34" charset="0"/>
                <a:cs typeface="Arial" panose="020B0604020202020204" pitchFamily="34" charset="0"/>
              </a:rPr>
              <a:t>Once the TR0 has been recorded, the trade-affected worker is now a TAA participant.  The Local TAA Coordinator will next proceed to the provision of case management and employment services.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TR0 is a service code entered into Employ Florida indicating the local TAA coordinators eligibility review.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detail, see the "New Trade Adjustment Assistance (TAA) Process and Employ</a:t>
            </a:r>
          </a:p>
          <a:p>
            <a:r>
              <a:rPr lang="es-ES" sz="1200" b="0" i="0" u="none" strike="noStrike" kern="1200" baseline="0" dirty="0">
                <a:solidFill>
                  <a:schemeClr val="tx1"/>
                </a:solidFill>
                <a:latin typeface="+mn-lt"/>
                <a:ea typeface="+mn-ea"/>
                <a:cs typeface="+mn-cs"/>
              </a:rPr>
              <a:t>Florida Codes" Memo </a:t>
            </a:r>
            <a:r>
              <a:rPr lang="es-ES" sz="1200" b="0" i="0" u="none" strike="noStrike" kern="1200" baseline="0" dirty="0" err="1">
                <a:solidFill>
                  <a:schemeClr val="tx1"/>
                </a:solidFill>
                <a:latin typeface="+mn-lt"/>
                <a:ea typeface="+mn-ea"/>
                <a:cs typeface="+mn-cs"/>
              </a:rPr>
              <a:t>dated</a:t>
            </a:r>
            <a:r>
              <a:rPr lang="es-ES" sz="1200" b="0" i="0" u="none" strike="noStrike" kern="1200" baseline="0" dirty="0">
                <a:solidFill>
                  <a:schemeClr val="tx1"/>
                </a:solidFill>
                <a:latin typeface="+mn-lt"/>
                <a:ea typeface="+mn-ea"/>
                <a:cs typeface="+mn-cs"/>
              </a:rPr>
              <a:t> June 1, 2017.</a:t>
            </a:r>
            <a:endParaRPr lang="en-US" sz="1200" dirty="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117995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slide brings us to the conclusion of the TAA overview presentation. We are hopeful today’s training gave you a better understanding of the TAA program and the procedures involved from petition to participation. Today we covered: the steps taken </a:t>
            </a:r>
            <a:r>
              <a:rPr lang="en-US">
                <a:latin typeface="Arial" panose="020B0604020202020204" pitchFamily="34" charset="0"/>
                <a:cs typeface="Arial" panose="020B0604020202020204" pitchFamily="34" charset="0"/>
              </a:rPr>
              <a:t>by FloridaCommerce and the LWDB when a certified trade petition is received from USDOL; how to overcome resistance trade-affected employers; conducting and scheduling the information session; the TRA application process; the TAA eligibility review; and initiating program participation. </a:t>
            </a:r>
            <a:endParaRPr lang="en-US"/>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TAA program was originally authorized under the Trade Act of 1974 and has been reauthorized multiple times over the last 20 years. It was most recently reauthorized by the Trade Adjustment Assistance Reauthorization Act (TAARA) of 2015. The TAA program provides resources to help workers obtain new skills and find suitable employment when foreign trade or competition reduces the demand for the products they make or the services they provide.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38602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Arial" panose="020B0604020202020204" pitchFamily="34" charset="0"/>
                <a:cs typeface="Arial" panose="020B0604020202020204" pitchFamily="34" charset="0"/>
              </a:rPr>
              <a:t>The Florida TAA program operates in accordance with merit principles established under the Wagner-</a:t>
            </a:r>
            <a:r>
              <a:rPr lang="en-US" sz="1200" dirty="0" err="1">
                <a:latin typeface="Arial" panose="020B0604020202020204" pitchFamily="34" charset="0"/>
                <a:cs typeface="Arial" panose="020B0604020202020204" pitchFamily="34" charset="0"/>
              </a:rPr>
              <a:t>Peyser</a:t>
            </a:r>
            <a:r>
              <a:rPr lang="en-US" sz="1200" dirty="0">
                <a:latin typeface="Arial" panose="020B0604020202020204" pitchFamily="34" charset="0"/>
                <a:cs typeface="Arial" panose="020B0604020202020204" pitchFamily="34" charset="0"/>
              </a:rPr>
              <a:t> Act. Under this guidance, the Florida Department of Commerce (FloridaCommerce), as the State Workforce Agency, is required to use TAA funds to hire merit-staff employees to provide case management and employment services to trade-affected workers.</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To ensure case management and employment services are provided by state personnel, each LWDB is required to designate at least one merit-staff employee under their functional supervision as the Local TAA Coordinator.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93704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Arial" panose="020B0604020202020204" pitchFamily="34" charset="0"/>
                <a:cs typeface="Arial" panose="020B0604020202020204" pitchFamily="34" charset="0"/>
              </a:rPr>
              <a:t>To be eligible for TAA, a trade-affected worker must be covered by a TAA petition which has been certified by the USDOL Office of Trade Adjustment Assistance (OTAA). To establish eligibility, a group of three or more workers (or their representative) must file a petition with USDOL.</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Upon receipt of the petition, USDOL OTAA conducts an investigation to verify the role of foreign trade in the workers’ job losses.  If it is determined that the workers meet TAA requirements, a certification will be issued that renders the workers covered and eligible to apply at a local career center for individual services and benefits provided by the TAA program.</a:t>
            </a:r>
          </a:p>
          <a:p>
            <a:pPr algn="just"/>
            <a:endParaRPr lang="en-US"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Each week, the USDOL OTAA emails a list of certified TAA petitions to the FloridaCommerce State Trade Program Office.  Trade petitions are also posted to the USDOL OTAA website.  Petitions may be searched by petition number or employer name at </a:t>
            </a:r>
            <a:r>
              <a:rPr lang="en-US" sz="1200" dirty="0">
                <a:solidFill>
                  <a:srgbClr val="004563"/>
                </a:solidFill>
                <a:latin typeface="Arial" panose="020B0604020202020204" pitchFamily="34" charset="0"/>
                <a:cs typeface="Arial" panose="020B0604020202020204" pitchFamily="34" charset="0"/>
              </a:rPr>
              <a:t>https://www.doleta.gov/tradeact/.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7765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State Trade Program Office reviews the list of certified trade petitions received from USDOL OTAA and, if an impacted employer from Florida is among the certifications, identifies the LWDB(s) responsible for the county wherein the trade-affected employer is located.</a:t>
            </a:r>
          </a:p>
          <a:p>
            <a:pPr algn="just"/>
            <a:endParaRPr lang="en-US" sz="1200" kern="1200" dirty="0">
              <a:solidFill>
                <a:schemeClr val="tx1"/>
              </a:solidFill>
              <a:effectLst/>
              <a:latin typeface="Arial" panose="020B0604020202020204" pitchFamily="34" charset="0"/>
              <a:ea typeface="+mn-ea"/>
              <a:cs typeface="Arial" panose="020B0604020202020204" pitchFamily="34" charset="0"/>
            </a:endParaRPr>
          </a:p>
          <a:p>
            <a:pPr algn="just"/>
            <a:r>
              <a:rPr lang="en-US" sz="1200" kern="1200" dirty="0">
                <a:solidFill>
                  <a:schemeClr val="tx1"/>
                </a:solidFill>
                <a:effectLst/>
                <a:latin typeface="Arial" panose="020B0604020202020204" pitchFamily="34" charset="0"/>
                <a:ea typeface="+mn-ea"/>
                <a:cs typeface="Arial" panose="020B0604020202020204" pitchFamily="34" charset="0"/>
              </a:rPr>
              <a:t>The State Trade Program Office will notify the responsible LWDB via email. The email is sent to the Local TAA Coordinator and includes the following:</a:t>
            </a:r>
          </a:p>
          <a:p>
            <a:pPr algn="just"/>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copy of the certified trade petition;</a:t>
            </a:r>
          </a:p>
          <a:p>
            <a:pPr marL="171450" indent="-171450" algn="just">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Contact information for the trade-affected employer;</a:t>
            </a:r>
          </a:p>
          <a:p>
            <a:pPr marL="171450" indent="-171450" algn="just">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Instructions to secure a list of the trade-affected workers from the employer within 10 business days and provide the list to the State Trade Program Office; and</a:t>
            </a:r>
          </a:p>
          <a:p>
            <a:pPr marL="171450" indent="-171450" algn="just">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Microsoft Excel template for the trade-affected worker list.</a:t>
            </a:r>
          </a:p>
          <a:p>
            <a:pPr algn="just"/>
            <a:endParaRPr lang="en-US" sz="1200" kern="1200" dirty="0">
              <a:solidFill>
                <a:schemeClr val="tx1"/>
              </a:solidFill>
              <a:effectLst/>
              <a:latin typeface="Arial" panose="020B0604020202020204" pitchFamily="34" charset="0"/>
              <a:ea typeface="+mn-ea"/>
              <a:cs typeface="Arial" panose="020B0604020202020204" pitchFamily="34" charset="0"/>
            </a:endParaRPr>
          </a:p>
          <a:p>
            <a:pPr algn="just"/>
            <a:r>
              <a:rPr lang="en-US" sz="1200" kern="1200" dirty="0">
                <a:solidFill>
                  <a:schemeClr val="tx1"/>
                </a:solidFill>
                <a:effectLst/>
                <a:latin typeface="Arial" panose="020B0604020202020204" pitchFamily="34" charset="0"/>
                <a:ea typeface="+mn-ea"/>
                <a:cs typeface="Arial" panose="020B0604020202020204" pitchFamily="34" charset="0"/>
              </a:rPr>
              <a:t>The State Trade Program Office will input the trade petition into Employ Florida, which provides Local TAA Coordinators the ability to connect the participant’s Employ Florida program application to the petition number that they are covered under.</a:t>
            </a:r>
          </a:p>
          <a:p>
            <a:pPr algn="just"/>
            <a:endParaRPr lang="en-US" sz="1200" kern="1200" dirty="0">
              <a:solidFill>
                <a:schemeClr val="tx1"/>
              </a:solidFill>
              <a:effectLst/>
              <a:latin typeface="Arial" panose="020B0604020202020204" pitchFamily="34" charset="0"/>
              <a:ea typeface="+mn-ea"/>
              <a:cs typeface="Arial" panose="020B0604020202020204" pitchFamily="34" charset="0"/>
            </a:endParaRPr>
          </a:p>
          <a:p>
            <a:pPr algn="just"/>
            <a:r>
              <a:rPr lang="en-US" sz="1200" kern="1200" dirty="0">
                <a:solidFill>
                  <a:schemeClr val="tx1"/>
                </a:solidFill>
                <a:effectLst/>
                <a:latin typeface="Arial" panose="020B0604020202020204" pitchFamily="34" charset="0"/>
                <a:ea typeface="+mn-ea"/>
                <a:cs typeface="Arial" panose="020B0604020202020204" pitchFamily="34" charset="0"/>
              </a:rPr>
              <a:t>The State Trade Program Office will also post the petition, along with a pre-filled Trade Readjustment Allowance (TRA) application, to the FloridaCommerce Trade Act Automated System.  The FloridaCommerce Trade Act Automated System is a tracking system designed by FloridaCommerce to track certified TAA petitions throughout the state. Trade petitions and corresponding forms can be viewed at taa.floridajobs.org.</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28229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Once the LWDB is notified of the certified petition by the State Trade Program Office, the Local TAA Coordinator must contact the trade-affected employer and secure a list of trade-affected workers (i.e., affected worker list). The affected worker list is comprised of workers who were separated or threatened with separations during the period beginning one year before the petition was filed and ending two years after the date of the certification.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Local TAA Coordinator should secure the list within 10 business days of notification.  If the Local TAA Coordinator is unable to secure the list within this timeframe, or the employer is non-responsive, the Local TAA Coordinator must contact the State Trade Program Office to request assistance. After the affected worker list is secured, the Local TAA Coordinator must provide the list to the State Trade Program Office by uploading it to the secured website.</a:t>
            </a:r>
          </a:p>
          <a:p>
            <a:pPr algn="just"/>
            <a:endParaRPr lang="en-US"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LWDB must also coordinate Rapid Response services (if not previously provided) with the employer, which will incorporate a TAA informational session conducted by the Local TAA Coordinator. The TAA informational session will review the benefits and services offered by the TAA program.  When 20 or more trade-affected workers are covered under a certified petition, LWDBs must coordinate with the employer to afford the workers the option to attend the informational session at the employer’s location or the career center nearest to the employer’s location. For those trade-affected workers who are unable to attend, or for groups with fewer than 20 trade-affected workers, the opportunity to schedule an individual session with the Local TAA Coordinator must be afforded.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Local TAA Coordinator must provide the date(s), time(s) and location(s) of all scheduled group TAA informational sessions to the State Trade Program Office by emailing </a:t>
            </a:r>
            <a:r>
              <a:rPr lang="en-US" sz="1200" u="sng" kern="1200" dirty="0">
                <a:solidFill>
                  <a:schemeClr val="tx1"/>
                </a:solidFill>
                <a:effectLst/>
                <a:latin typeface="Arial" panose="020B0604020202020204" pitchFamily="34" charset="0"/>
                <a:ea typeface="+mn-ea"/>
                <a:cs typeface="Arial" panose="020B0604020202020204" pitchFamily="34" charset="0"/>
                <a:hlinkClick r:id="rId3"/>
              </a:rPr>
              <a:t>TAA@</a:t>
            </a:r>
            <a:r>
              <a:rPr lang="en-US" sz="1200" u="sng" kern="1200" dirty="0">
                <a:solidFill>
                  <a:schemeClr val="tx1"/>
                </a:solidFill>
                <a:effectLst/>
                <a:latin typeface="Arial" panose="020B0604020202020204" pitchFamily="34" charset="0"/>
                <a:ea typeface="+mn-ea"/>
                <a:cs typeface="Arial" panose="020B0604020202020204" pitchFamily="34" charset="0"/>
              </a:rPr>
              <a:t>commerce.fl.gov.</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20952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Arial" panose="020B0604020202020204" pitchFamily="34" charset="0"/>
                <a:cs typeface="Arial" panose="020B0604020202020204" pitchFamily="34" charset="0"/>
              </a:rPr>
              <a:t>Often times we hear from staff that they are met with resistance from the trade-affected employer, especially if the employer is not familiar with the TAA program or did not file the trade petition with USDOL.</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It is important to understand that these employers may be concerned </a:t>
            </a:r>
            <a:r>
              <a:rPr lang="en-US" sz="1200" b="0" dirty="0">
                <a:latin typeface="Arial" panose="020B0604020202020204" pitchFamily="34" charset="0"/>
                <a:cs typeface="Arial" panose="020B0604020202020204" pitchFamily="34" charset="0"/>
              </a:rPr>
              <a:t>about the perception that </a:t>
            </a:r>
            <a:r>
              <a:rPr lang="en-US" sz="1200" dirty="0">
                <a:latin typeface="Arial" panose="020B0604020202020204" pitchFamily="34" charset="0"/>
                <a:cs typeface="Arial" panose="020B0604020202020204" pitchFamily="34" charset="0"/>
              </a:rPr>
              <a:t>their company has shipped jobs overseas. This concern is why it is essential that the Local TAA Coordinator articulates that the TAA program is designed to assist workers who have become dislocated due to </a:t>
            </a:r>
            <a:r>
              <a:rPr lang="en-US" sz="1200" b="1" dirty="0">
                <a:latin typeface="Arial" panose="020B0604020202020204" pitchFamily="34" charset="0"/>
                <a:cs typeface="Arial" panose="020B0604020202020204" pitchFamily="34" charset="0"/>
              </a:rPr>
              <a:t>foreign competition and the global trade economy</a:t>
            </a:r>
            <a:r>
              <a:rPr lang="en-US" sz="1200" dirty="0">
                <a:latin typeface="Arial" panose="020B0604020202020204" pitchFamily="34" charset="0"/>
                <a:cs typeface="Arial" panose="020B0604020202020204" pitchFamily="34" charset="0"/>
              </a:rPr>
              <a:t>.  It may also help to point out the benefits that will be provided to their employees, such as retraining and extended income support.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Perhaps most importantly, the Local TAA Coordinator will want to explain how the TAA program benefits the employer.  Examples of these benefits include: </a:t>
            </a:r>
          </a:p>
          <a:p>
            <a:pPr algn="just"/>
            <a:endParaRPr lang="en-US" sz="120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Supports the employer’s transition by encouraging employees to remain until their last scheduled date (required for TAA benefits eligibility);</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Enhances community and employee perception of the company; and</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No cost to the employer.</a:t>
            </a:r>
          </a:p>
          <a:p>
            <a:pPr marL="171450" indent="-1714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200" dirty="0">
                <a:latin typeface="Arial" panose="020B0604020202020204" pitchFamily="34" charset="0"/>
                <a:cs typeface="Arial" panose="020B0604020202020204" pitchFamily="34" charset="0"/>
              </a:rPr>
              <a:t>If the Local TAA Coordinator has exhausted all resources in trying to convey the importance of the TAA program and secure the list of trade-affected workers, they should contact the State Trade Coordinator for assistance prior to the conclusion of the 10-day window for assistance.</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53090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Once the affected worker list has been received, the State Trade Program Office will send out a notification of benefits to each trade-affected worker. The notification will provide a brief overview of the program along with next steps required to participate. Information pertaining to any scheduled TAA informational sessions will be included in the notification of benefits if the Local TAA Coordinator provided the information prior to the mailing of the notifications.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Once mailed, the State Trade Program Office will notify the LWDB via email that the notifications have been sent out. We recommend that the Local TAA Coordinator follow up with the trade-affected workers a week after the notifications are sent to increase program participation.</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3632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Arial" panose="020B0604020202020204" pitchFamily="34" charset="0"/>
                <a:ea typeface="+mn-ea"/>
                <a:cs typeface="Arial" panose="020B0604020202020204" pitchFamily="34" charset="0"/>
              </a:rPr>
              <a:t>The notification of benefits is intended to: </a:t>
            </a:r>
          </a:p>
          <a:p>
            <a:pPr algn="just"/>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Inform the trade-affected worker of their potential eligibility under TAA;</a:t>
            </a:r>
          </a:p>
          <a:p>
            <a:pPr marL="171450" indent="-171450" algn="jus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Provide a brief overview of the benefits available through the TAA program;</a:t>
            </a:r>
          </a:p>
          <a:p>
            <a:pPr marL="171450" indent="-171450" algn="jus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Notify them of their deadline to apply for Trade Readjustment Allowance; and</a:t>
            </a:r>
          </a:p>
          <a:p>
            <a:pPr marL="171450" indent="-171450" algn="jus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Encourage the trade-affected worker to make contact with the Local TAA Coordinator.</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72388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doleta.gov/trade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taa.floridajob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TAA@commerce.fl.gov" TargetMode="External"/><Relationship Id="rId4" Type="http://schemas.openxmlformats.org/officeDocument/2006/relationships/hyperlink" Target="taa.deo.myflorida.com/default.cf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3272059-5124-5C03-CC50-CA29C3FBC95B}"/>
              </a:ext>
            </a:extLst>
          </p:cNvPr>
          <p:cNvPicPr>
            <a:picLocks noChangeAspect="1"/>
          </p:cNvPicPr>
          <p:nvPr/>
        </p:nvPicPr>
        <p:blipFill>
          <a:blip r:embed="rId2"/>
          <a:stretch>
            <a:fillRect/>
          </a:stretch>
        </p:blipFill>
        <p:spPr>
          <a:xfrm>
            <a:off x="1430218"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709720"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69" y="4436718"/>
            <a:ext cx="6615657" cy="685788"/>
          </a:xfrm>
        </p:spPr>
        <p:txBody>
          <a:bodyPr>
            <a:normAutofit/>
          </a:bodyPr>
          <a:lstStyle/>
          <a:p>
            <a:pPr algn="l"/>
            <a:r>
              <a:rPr lang="en-US" dirty="0">
                <a:solidFill>
                  <a:schemeClr val="bg1"/>
                </a:solidFill>
                <a:latin typeface="Arial" panose="020B0604020202020204" pitchFamily="34" charset="0"/>
                <a:cs typeface="Arial" panose="020B0604020202020204" pitchFamily="34" charset="0"/>
              </a:rPr>
              <a:t>Certified Trade Petition to Participate Process</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Notification of Benefits Example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639BE5E3-EDA9-49AD-1B96-BC9012BEA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125" y="1400175"/>
            <a:ext cx="4761749" cy="52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58707B7E-9192-C988-7A95-A877DC2BCFD7}"/>
              </a:ext>
            </a:extLst>
          </p:cNvPr>
          <p:cNvSpPr/>
          <p:nvPr/>
        </p:nvSpPr>
        <p:spPr>
          <a:xfrm>
            <a:off x="2693778" y="2123875"/>
            <a:ext cx="927100" cy="534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4049D077-6674-1B09-A294-C2EDC511DB99}"/>
              </a:ext>
            </a:extLst>
          </p:cNvPr>
          <p:cNvSpPr/>
          <p:nvPr/>
        </p:nvSpPr>
        <p:spPr>
          <a:xfrm>
            <a:off x="2693778" y="4347650"/>
            <a:ext cx="927100" cy="534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DB8D861-969E-9E69-E40A-B6BE7A06972D}"/>
              </a:ext>
            </a:extLst>
          </p:cNvPr>
          <p:cNvPicPr>
            <a:picLocks noChangeAspect="1"/>
          </p:cNvPicPr>
          <p:nvPr/>
        </p:nvPicPr>
        <p:blipFill>
          <a:blip r:embed="rId5"/>
          <a:stretch>
            <a:fillRect/>
          </a:stretch>
        </p:blipFill>
        <p:spPr>
          <a:xfrm rot="10800000">
            <a:off x="8571121" y="3493496"/>
            <a:ext cx="944962" cy="566977"/>
          </a:xfrm>
          <a:prstGeom prst="rect">
            <a:avLst/>
          </a:prstGeom>
        </p:spPr>
      </p:pic>
      <p:pic>
        <p:nvPicPr>
          <p:cNvPr id="11" name="Picture 10">
            <a:extLst>
              <a:ext uri="{FF2B5EF4-FFF2-40B4-BE49-F238E27FC236}">
                <a16:creationId xmlns:a16="http://schemas.microsoft.com/office/drawing/2014/main" id="{D9E7F88D-6F69-E133-D0CC-9C2B04EC98E3}"/>
              </a:ext>
            </a:extLst>
          </p:cNvPr>
          <p:cNvPicPr>
            <a:picLocks noChangeAspect="1"/>
          </p:cNvPicPr>
          <p:nvPr/>
        </p:nvPicPr>
        <p:blipFill>
          <a:blip r:embed="rId5"/>
          <a:stretch>
            <a:fillRect/>
          </a:stretch>
        </p:blipFill>
        <p:spPr>
          <a:xfrm rot="10800000">
            <a:off x="8571121" y="6026101"/>
            <a:ext cx="944962" cy="566977"/>
          </a:xfrm>
          <a:prstGeom prst="rect">
            <a:avLst/>
          </a:prstGeom>
        </p:spPr>
      </p:pic>
    </p:spTree>
    <p:extLst>
      <p:ext uri="{BB962C8B-B14F-4D97-AF65-F5344CB8AC3E}">
        <p14:creationId xmlns:p14="http://schemas.microsoft.com/office/powerpoint/2010/main" val="1549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Initial Eligibility Meeting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3E62F8CF-4F68-F1C9-CCF7-5D77926AB75D}"/>
              </a:ext>
            </a:extLst>
          </p:cNvPr>
          <p:cNvSpPr/>
          <p:nvPr/>
        </p:nvSpPr>
        <p:spPr>
          <a:xfrm>
            <a:off x="838200" y="1690688"/>
            <a:ext cx="10515600" cy="4715137"/>
          </a:xfrm>
          <a:prstGeom prst="rect">
            <a:avLst/>
          </a:prstGeom>
        </p:spPr>
        <p:txBody>
          <a:bodyPr wrap="square">
            <a:spAutoFit/>
          </a:bodyPr>
          <a:lstStyle/>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Determine TAA individual eligibility.</a:t>
            </a:r>
          </a:p>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Assist in completing Employ Florida registration and program applications for TAA and Wagner-Peyser.</a:t>
            </a:r>
          </a:p>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Ensure Rapid Response services have been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626A9C40-2CC2-0888-56B1-3065E9629C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6723" y="3779302"/>
            <a:ext cx="3938554" cy="2626523"/>
          </a:xfrm>
          <a:prstGeom prst="rect">
            <a:avLst/>
          </a:prstGeom>
        </p:spPr>
      </p:pic>
    </p:spTree>
    <p:extLst>
      <p:ext uri="{BB962C8B-B14F-4D97-AF65-F5344CB8AC3E}">
        <p14:creationId xmlns:p14="http://schemas.microsoft.com/office/powerpoint/2010/main" val="18846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Readjust. Allowance Application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5">
            <a:extLst>
              <a:ext uri="{FF2B5EF4-FFF2-40B4-BE49-F238E27FC236}">
                <a16:creationId xmlns:a16="http://schemas.microsoft.com/office/drawing/2014/main" id="{CFC21DBE-44F2-5672-D430-6F7351AC19C9}"/>
              </a:ext>
            </a:extLst>
          </p:cNvPr>
          <p:cNvSpPr/>
          <p:nvPr/>
        </p:nvSpPr>
        <p:spPr>
          <a:xfrm>
            <a:off x="838199" y="1690688"/>
            <a:ext cx="10515599" cy="5536900"/>
          </a:xfrm>
          <a:prstGeom prst="rect">
            <a:avLst/>
          </a:prstGeom>
        </p:spPr>
        <p:txBody>
          <a:bodyPr wrap="square">
            <a:spAutoFit/>
          </a:bodyPr>
          <a:lstStyle/>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Apply for Trade Readjustment Allowance (TRA) using form </a:t>
            </a:r>
            <a:r>
              <a:rPr kumimoji="0" lang="en-US" sz="2400" b="0" i="1"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ETA 855: Request for Determination of Entitlement to TRA</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Upload the completed form to the participant’s Employ Florida staff documents.</a:t>
            </a:r>
          </a:p>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Submit e-mail to the State Trade Program Office at </a:t>
            </a:r>
            <a:r>
              <a:rPr kumimoji="0" lang="en-US" sz="24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TRA@</a:t>
            </a:r>
            <a:r>
              <a:rPr kumimoji="0" lang="en-US" sz="24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commerce.fl.gov</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State Trade Program Office will review the application and issue a determination for TRA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877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Coordinators’ Eligibility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ACE6AAB-F871-5133-269B-868FDDD7A227}"/>
              </a:ext>
            </a:extLst>
          </p:cNvPr>
          <p:cNvSpPr/>
          <p:nvPr/>
        </p:nvSpPr>
        <p:spPr>
          <a:xfrm>
            <a:off x="838199" y="1690688"/>
            <a:ext cx="10515599" cy="5201424"/>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TR0 service code initiates TAA participation </a:t>
            </a: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7A9940E0-EF73-9DF2-A9C2-B60D6E6DBDDD}"/>
              </a:ext>
            </a:extLst>
          </p:cNvPr>
          <p:cNvPicPr>
            <a:picLocks noChangeAspect="1"/>
          </p:cNvPicPr>
          <p:nvPr/>
        </p:nvPicPr>
        <p:blipFill>
          <a:blip r:embed="rId4"/>
          <a:stretch>
            <a:fillRect/>
          </a:stretch>
        </p:blipFill>
        <p:spPr>
          <a:xfrm>
            <a:off x="975876" y="2355982"/>
            <a:ext cx="10240243" cy="3238702"/>
          </a:xfrm>
          <a:prstGeom prst="rect">
            <a:avLst/>
          </a:prstGeom>
        </p:spPr>
      </p:pic>
      <p:pic>
        <p:nvPicPr>
          <p:cNvPr id="7" name="Picture 6">
            <a:extLst>
              <a:ext uri="{FF2B5EF4-FFF2-40B4-BE49-F238E27FC236}">
                <a16:creationId xmlns:a16="http://schemas.microsoft.com/office/drawing/2014/main" id="{70994932-8BAB-9CE1-6850-9E9136BAB5DE}"/>
              </a:ext>
            </a:extLst>
          </p:cNvPr>
          <p:cNvPicPr>
            <a:picLocks noChangeAspect="1"/>
          </p:cNvPicPr>
          <p:nvPr/>
        </p:nvPicPr>
        <p:blipFill>
          <a:blip r:embed="rId5"/>
          <a:stretch>
            <a:fillRect/>
          </a:stretch>
        </p:blipFill>
        <p:spPr>
          <a:xfrm rot="10800000">
            <a:off x="3268138" y="4876827"/>
            <a:ext cx="944962" cy="566977"/>
          </a:xfrm>
          <a:prstGeom prst="rect">
            <a:avLst/>
          </a:prstGeom>
        </p:spPr>
      </p:pic>
      <p:sp>
        <p:nvSpPr>
          <p:cNvPr id="8" name="TextBox 7">
            <a:extLst>
              <a:ext uri="{FF2B5EF4-FFF2-40B4-BE49-F238E27FC236}">
                <a16:creationId xmlns:a16="http://schemas.microsoft.com/office/drawing/2014/main" id="{D2190B02-2475-1494-F8BA-EBAD6AC8F1F5}"/>
              </a:ext>
            </a:extLst>
          </p:cNvPr>
          <p:cNvSpPr txBox="1"/>
          <p:nvPr/>
        </p:nvSpPr>
        <p:spPr>
          <a:xfrm>
            <a:off x="2159500" y="5761227"/>
            <a:ext cx="787299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For more detail, see the "New Trade Adjustment Assistance (TAA) Process and Employ </a:t>
            </a:r>
            <a:r>
              <a:rPr kumimoji="0" lang="es-E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Florida Codes" Memo dated June 1, 2017.</a:t>
            </a: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7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6836539"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a:p>
            <a:r>
              <a:rPr lang="en-US" sz="2000" b="1" dirty="0">
                <a:solidFill>
                  <a:srgbClr val="7B8898"/>
                </a:solidFill>
                <a:ea typeface="Open Sans" panose="020B0606030504020204" pitchFamily="34" charset="0"/>
                <a:cs typeface="Open Sans" panose="020B0606030504020204" pitchFamily="34" charset="0"/>
              </a:rPr>
              <a:t>Main Line: </a:t>
            </a:r>
            <a:r>
              <a:rPr lang="en-US" sz="2000" dirty="0">
                <a:solidFill>
                  <a:srgbClr val="7B8898"/>
                </a:solidFill>
                <a:ea typeface="Open Sans" panose="020B0606030504020204" pitchFamily="34" charset="0"/>
                <a:cs typeface="Open Sans" panose="020B0606030504020204" pitchFamily="34" charset="0"/>
              </a:rPr>
              <a:t>850-245-7477</a:t>
            </a: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FECF80BE-6B7F-0E92-1F37-ECF8D8DF0B48}"/>
              </a:ext>
            </a:extLst>
          </p:cNvPr>
          <p:cNvSpPr/>
          <p:nvPr/>
        </p:nvSpPr>
        <p:spPr>
          <a:xfrm>
            <a:off x="838200" y="1825625"/>
            <a:ext cx="10515600" cy="4367349"/>
          </a:xfrm>
          <a:prstGeom prst="rect">
            <a:avLst/>
          </a:prstGeom>
        </p:spPr>
        <p:txBody>
          <a:bodyPr wrap="square">
            <a:spAutoFit/>
          </a:bodyPr>
          <a:lstStyle/>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Adjustment Assistance (TAA) program overview</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Certified trade petition process</a:t>
            </a:r>
          </a:p>
          <a:p>
            <a:pPr marL="804672" marR="0" lvl="1" indent="-347472"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Federal, State and Local Workforce Development Board (LWDB) roles</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Initial employer outreach</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Notification of benefits/TAA informational session</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Initial one-on-one meeting</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Readjustment Allowance (TRA) application</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Commencing program participation in Employ Florida</a:t>
            </a: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Adjustment Assistance (TAA)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3F0E5ADE-833D-9BD1-28E2-0252767E101A}"/>
              </a:ext>
            </a:extLst>
          </p:cNvPr>
          <p:cNvSpPr/>
          <p:nvPr/>
        </p:nvSpPr>
        <p:spPr>
          <a:xfrm>
            <a:off x="838200" y="1690688"/>
            <a:ext cx="10515600" cy="3062377"/>
          </a:xfrm>
          <a:prstGeom prst="rect">
            <a:avLst/>
          </a:prstGeom>
        </p:spPr>
        <p:txBody>
          <a:bodyPr wrap="square">
            <a:spAutoFit/>
          </a:bodyPr>
          <a:lstStyle/>
          <a:p>
            <a:pPr marL="347472"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Act of 1974. </a:t>
            </a:r>
          </a:p>
          <a:p>
            <a:pPr marL="347472"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Reauthorized by Trade Adjustment Assistance Reauthorization Act (TAARA) of 2015.</a:t>
            </a:r>
          </a:p>
          <a:p>
            <a:pPr marL="347472"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Assists workers affected by foreign trade or competition.</a:t>
            </a:r>
          </a:p>
          <a:p>
            <a:pPr marL="347472"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Provides resources to obtain new skills and find suitable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TAA Coordinators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F6495C58-D7B2-BD31-1716-BAC67C8BA9ED}"/>
              </a:ext>
            </a:extLst>
          </p:cNvPr>
          <p:cNvSpPr/>
          <p:nvPr/>
        </p:nvSpPr>
        <p:spPr>
          <a:xfrm>
            <a:off x="838200" y="1690688"/>
            <a:ext cx="10515600" cy="403187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Required to be merit-staff employees.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Designated merit-staff employee at each LWDB.</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 case management and employment services to trade-affected workers.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41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Certified Petition: Federal (USDOL)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4E50262-F24D-F696-6EA6-A9A4425F14D2}"/>
              </a:ext>
            </a:extLst>
          </p:cNvPr>
          <p:cNvSpPr/>
          <p:nvPr/>
        </p:nvSpPr>
        <p:spPr>
          <a:xfrm>
            <a:off x="838200" y="1690688"/>
            <a:ext cx="10515600" cy="6974217"/>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The United States Department of Labor’s Office of Trade Adjustment Assistance (OTAA):</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Investigates petitions to determine trade-impact. </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Notifies the State Trade Program Office via email when petitions are certified.</a:t>
            </a:r>
          </a:p>
          <a:p>
            <a:pPr marL="347472" marR="0" lvl="0"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Posts the certified petition to the OTAA website:</a:t>
            </a:r>
          </a:p>
          <a:p>
            <a:pPr marL="804672" marR="0" lvl="2" indent="-347472"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hlinkClick r:id="rId4"/>
              </a:rPr>
              <a:t>doleta.gov/tradeact/</a:t>
            </a: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00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Certified Petition: State (FloridaCommerce)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7F37BD8C-3535-28C3-B5D8-2F95BAAC9256}"/>
              </a:ext>
            </a:extLst>
          </p:cNvPr>
          <p:cNvSpPr/>
          <p:nvPr/>
        </p:nvSpPr>
        <p:spPr>
          <a:xfrm>
            <a:off x="838200" y="1690688"/>
            <a:ext cx="10515600" cy="5903154"/>
          </a:xfrm>
          <a:prstGeom prst="rect">
            <a:avLst/>
          </a:prstGeom>
        </p:spPr>
        <p:txBody>
          <a:bodyPr wrap="square">
            <a:spAutoFit/>
          </a:bodyPr>
          <a:lstStyle/>
          <a:p>
            <a:pPr marL="0" marR="0" lvl="1" indent="0" algn="l" defTabSz="914400" rtl="0" eaLnBrk="1" fontAlgn="auto" latinLnBrk="0" hangingPunct="1">
              <a:lnSpc>
                <a:spcPct val="90000"/>
              </a:lnSpc>
              <a:spcBef>
                <a:spcPts val="180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The Florida Department of Commerce State Trade Program Office:</a:t>
            </a:r>
          </a:p>
          <a:p>
            <a:pPr marL="347472" marR="0" lvl="1"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Notifies responsible LWDB via email.</a:t>
            </a:r>
          </a:p>
          <a:p>
            <a:pPr marL="347472" marR="0" lvl="1"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Inputs TAA petition in Employ Florida.</a:t>
            </a:r>
          </a:p>
          <a:p>
            <a:pPr marL="347472" marR="0" lvl="1" indent="-347472"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Posts TAA petition and prefilled forms to the </a:t>
            </a:r>
            <a:r>
              <a:rPr lang="en-US" sz="2400" dirty="0">
                <a:solidFill>
                  <a:srgbClr val="202452"/>
                </a:solidFill>
                <a:latin typeface="Arial" panose="020B0604020202020204" pitchFamily="34" charset="0"/>
                <a:cs typeface="Arial" panose="020B0604020202020204" pitchFamily="34" charset="0"/>
              </a:rPr>
              <a:t>FloridaCommerce</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 Trade Act Automated System:</a:t>
            </a:r>
          </a:p>
          <a:p>
            <a:pPr marL="804672" marR="0" lvl="2" indent="-347472"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hlinkClick r:id="rId4"/>
              </a:rPr>
              <a:t>taa.floridajobs.org/</a:t>
            </a: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890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Certified Petition: Local (LWDB)</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399C0B1-C5F0-0D4E-38A3-F5A5D652E103}"/>
              </a:ext>
            </a:extLst>
          </p:cNvPr>
          <p:cNvSpPr/>
          <p:nvPr/>
        </p:nvSpPr>
        <p:spPr>
          <a:xfrm>
            <a:off x="838200" y="1690688"/>
            <a:ext cx="10344150" cy="4136517"/>
          </a:xfrm>
          <a:prstGeom prst="rect">
            <a:avLst/>
          </a:prstGeom>
        </p:spPr>
        <p:txBody>
          <a:bodyPr wrap="square">
            <a:spAutoFit/>
          </a:bodyPr>
          <a:lstStyle/>
          <a:p>
            <a:pPr marL="4572" marR="0" lvl="1" indent="0" algn="l" defTabSz="914400" rtl="0" eaLnBrk="1" fontAlgn="auto" latinLnBrk="0" hangingPunct="1">
              <a:lnSpc>
                <a:spcPct val="90000"/>
              </a:lnSpc>
              <a:spcBef>
                <a:spcPts val="180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The LWDB:</a:t>
            </a:r>
          </a:p>
          <a:p>
            <a:pPr marL="347472" marR="0" lvl="1"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Secures list of affected workers from the employer.</a:t>
            </a:r>
          </a:p>
          <a:p>
            <a:pPr marL="347472" marR="0" lvl="1"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Uploads affected worker list to the TAA secured site:</a:t>
            </a:r>
          </a:p>
          <a:p>
            <a:pPr marL="804672" marR="0" lvl="2"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taa.deo.myflorida.com/default.cfm</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347472" marR="0" lvl="1"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Schedules Rapid Response services and the TAA informational session.</a:t>
            </a:r>
          </a:p>
          <a:p>
            <a:pPr marL="347472" marR="0" lvl="1"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Provides location and dates of group TAA informational session(s) to the State Trade Program Office:</a:t>
            </a:r>
          </a:p>
          <a:p>
            <a:pPr marL="804672" marR="0" lvl="2"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hlinkClick r:id="rId5"/>
              </a:rPr>
              <a:t>TAA@</a:t>
            </a:r>
            <a:r>
              <a:rPr lang="en-US" sz="2400" dirty="0">
                <a:solidFill>
                  <a:srgbClr val="0070C0"/>
                </a:solidFill>
                <a:latin typeface="Arial" panose="020B0604020202020204" pitchFamily="34" charset="0"/>
                <a:cs typeface="Arial" panose="020B0604020202020204" pitchFamily="34" charset="0"/>
                <a:hlinkClick r:id="rId5"/>
              </a:rPr>
              <a:t>commerce.fl.gov</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4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Contacting the Employer (LWDB)</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66F077FE-4668-6DEF-DAFD-07D4FED32FBD}"/>
              </a:ext>
            </a:extLst>
          </p:cNvPr>
          <p:cNvSpPr/>
          <p:nvPr/>
        </p:nvSpPr>
        <p:spPr>
          <a:xfrm>
            <a:off x="838200" y="1690688"/>
            <a:ext cx="10515600" cy="4111895"/>
          </a:xfrm>
          <a:prstGeom prst="rect">
            <a:avLst/>
          </a:prstGeom>
        </p:spPr>
        <p:txBody>
          <a:bodyPr wrap="square">
            <a:spAutoFit/>
          </a:bodyPr>
          <a:lstStyle/>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Explain the TAA program and the benefits for their employees:</a:t>
            </a:r>
          </a:p>
          <a:p>
            <a:pPr marL="800100" marR="0" lvl="1"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Retraining </a:t>
            </a:r>
          </a:p>
          <a:p>
            <a:pPr marL="800100" marR="0" lvl="1"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Extended income support benefits</a:t>
            </a:r>
          </a:p>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Benefits to the company:</a:t>
            </a:r>
          </a:p>
          <a:p>
            <a:pPr marL="800100" marR="0" lvl="1"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Retains employees</a:t>
            </a:r>
          </a:p>
          <a:p>
            <a:pPr marL="800100" marR="0" lvl="1"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Community and employee perception</a:t>
            </a:r>
          </a:p>
          <a:p>
            <a:pPr marL="800100" marR="0" lvl="1" indent="-342900" algn="l" defTabSz="914400" rtl="0" eaLnBrk="1" fontAlgn="auto" latinLnBrk="0" hangingPunct="1">
              <a:lnSpc>
                <a:spcPct val="9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No cost to employer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147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Notification of Benefits (FloridaCommerce)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3">
            <a:extLst>
              <a:ext uri="{FF2B5EF4-FFF2-40B4-BE49-F238E27FC236}">
                <a16:creationId xmlns:a16="http://schemas.microsoft.com/office/drawing/2014/main" id="{0F7D4841-392B-0480-7244-75FE85F84D88}"/>
              </a:ext>
            </a:extLst>
          </p:cNvPr>
          <p:cNvSpPr>
            <a:spLocks noGrp="1"/>
          </p:cNvSpPr>
          <p:nvPr>
            <p:ph idx="1"/>
          </p:nvPr>
        </p:nvSpPr>
        <p:spPr>
          <a:xfrm>
            <a:off x="838200" y="1690688"/>
            <a:ext cx="10515600" cy="3495672"/>
          </a:xfrm>
        </p:spPr>
        <p:txBody>
          <a:bodyPr>
            <a:normAutofit/>
          </a:bodyPr>
          <a:lstStyle/>
          <a:p>
            <a:pPr>
              <a:spcBef>
                <a:spcPts val="1800"/>
              </a:spcBef>
              <a:buFont typeface="Wingdings" panose="05000000000000000000" pitchFamily="2" charset="2"/>
              <a:buChar char="§"/>
            </a:pPr>
            <a:r>
              <a:rPr lang="en-US" sz="2400" dirty="0">
                <a:solidFill>
                  <a:srgbClr val="202452"/>
                </a:solidFill>
                <a:latin typeface="Arial" panose="020B0604020202020204" pitchFamily="34" charset="0"/>
                <a:cs typeface="Arial" panose="020B0604020202020204" pitchFamily="34" charset="0"/>
              </a:rPr>
              <a:t>The State Trade Program Office mails Official Notice of Benefits letter to trade-affected workers covered under a certified petition. </a:t>
            </a:r>
          </a:p>
          <a:p>
            <a:pPr>
              <a:spcBef>
                <a:spcPts val="1800"/>
              </a:spcBef>
              <a:buFont typeface="Wingdings" panose="05000000000000000000" pitchFamily="2" charset="2"/>
              <a:buChar char="§"/>
            </a:pPr>
            <a:r>
              <a:rPr lang="en-US" sz="2400" dirty="0">
                <a:solidFill>
                  <a:srgbClr val="202452"/>
                </a:solidFill>
                <a:latin typeface="Arial" panose="020B0604020202020204" pitchFamily="34" charset="0"/>
                <a:cs typeface="Arial" panose="020B0604020202020204" pitchFamily="34" charset="0"/>
              </a:rPr>
              <a:t>LWDB is notified by email when notices are mailed, and staff contacts the affected workers to take the next steps.</a:t>
            </a:r>
          </a:p>
          <a:p>
            <a:pPr>
              <a:spcBef>
                <a:spcPts val="1800"/>
              </a:spcBef>
              <a:buFont typeface="Wingdings" panose="05000000000000000000" pitchFamily="2" charset="2"/>
              <a:buChar char="§"/>
            </a:pPr>
            <a:r>
              <a:rPr lang="en-US" sz="2400" dirty="0">
                <a:solidFill>
                  <a:srgbClr val="202452"/>
                </a:solidFill>
                <a:latin typeface="Arial" panose="020B0604020202020204" pitchFamily="34" charset="0"/>
                <a:cs typeface="Arial" panose="020B0604020202020204" pitchFamily="34" charset="0"/>
              </a:rPr>
              <a:t>Official Notice of Benefits letter serves as proof of TAA program eligibility. </a:t>
            </a:r>
          </a:p>
          <a:p>
            <a:endParaRPr lang="en-US" dirty="0">
              <a:solidFill>
                <a:srgbClr val="202452"/>
              </a:solidFill>
            </a:endParaRPr>
          </a:p>
        </p:txBody>
      </p:sp>
    </p:spTree>
    <p:extLst>
      <p:ext uri="{BB962C8B-B14F-4D97-AF65-F5344CB8AC3E}">
        <p14:creationId xmlns:p14="http://schemas.microsoft.com/office/powerpoint/2010/main" val="1109179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2734</Words>
  <Application>Microsoft Office PowerPoint</Application>
  <PresentationFormat>Widescreen</PresentationFormat>
  <Paragraphs>207</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 Gothic</vt:lpstr>
      <vt:lpstr>Courier New</vt:lpstr>
      <vt:lpstr>Franklin Gothic Book</vt:lpstr>
      <vt:lpstr>Wingdings</vt:lpstr>
      <vt:lpstr>Office Theme</vt:lpstr>
      <vt:lpstr>Trade Adjustment Assistance</vt:lpstr>
      <vt:lpstr>Agenda</vt:lpstr>
      <vt:lpstr>Trade Adjustment Assistance (TAA)</vt:lpstr>
      <vt:lpstr>Local TAA Coordinators</vt:lpstr>
      <vt:lpstr>Certified Petition: Federal (USDOL)</vt:lpstr>
      <vt:lpstr>Certified Petition: State (FloridaCommerce)</vt:lpstr>
      <vt:lpstr>Certified Petition: Local (LWDB)</vt:lpstr>
      <vt:lpstr>Contacting the Employer (LWDB)</vt:lpstr>
      <vt:lpstr>Notification of Benefits (FloridaCommerce)</vt:lpstr>
      <vt:lpstr>Notification of Benefits Example</vt:lpstr>
      <vt:lpstr>Initial Eligibility Meeting</vt:lpstr>
      <vt:lpstr>Trade Readjust. Allowance Application</vt:lpstr>
      <vt:lpstr>TAA Coordinators’ Eligibility Review</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2024-04-04T17:40:08Z</dcterms:modified>
</cp:coreProperties>
</file>