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9" r:id="rId4"/>
    <p:sldId id="267" r:id="rId5"/>
    <p:sldId id="268" r:id="rId6"/>
    <p:sldId id="269" r:id="rId7"/>
    <p:sldId id="270" r:id="rId8"/>
    <p:sldId id="271" r:id="rId9"/>
    <p:sldId id="272"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CDEB"/>
    <a:srgbClr val="202452"/>
    <a:srgbClr val="04A651"/>
    <a:srgbClr val="9FFFCD"/>
    <a:srgbClr val="01FF7A"/>
    <a:srgbClr val="00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037" autoAdjust="0"/>
  </p:normalViewPr>
  <p:slideViewPr>
    <p:cSldViewPr snapToGrid="0">
      <p:cViewPr varScale="1">
        <p:scale>
          <a:sx n="90" d="100"/>
          <a:sy n="90" d="100"/>
        </p:scale>
        <p:origin x="12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9B7B0-914F-455E-A96A-413C343D31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23B8D09-6032-4F32-BD4C-CA0A16624B99}">
      <dgm:prSet/>
      <dgm:spPr>
        <a:xfrm>
          <a:off x="0" y="52821"/>
          <a:ext cx="8102216" cy="743535"/>
        </a:xfrm>
        <a:prstGeom prst="roundRect">
          <a:avLst/>
        </a:prstGeom>
        <a:solidFill>
          <a:srgbClr val="04A65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rgbClr val="202452"/>
              </a:solidFill>
              <a:latin typeface="Calibri" panose="020F0502020204030204"/>
              <a:ea typeface="+mn-ea"/>
              <a:cs typeface="+mn-cs"/>
            </a:rPr>
            <a:t>Introduction</a:t>
          </a:r>
          <a:endParaRPr lang="en-US" dirty="0">
            <a:solidFill>
              <a:srgbClr val="202452"/>
            </a:solidFill>
            <a:latin typeface="Calibri" panose="020F0502020204030204"/>
            <a:ea typeface="+mn-ea"/>
            <a:cs typeface="+mn-cs"/>
          </a:endParaRPr>
        </a:p>
      </dgm:t>
    </dgm:pt>
    <dgm:pt modelId="{832C58EA-31BE-44E3-A730-6595190E0A38}" type="parTrans" cxnId="{02521DB2-088B-44C5-A538-C4FC0C9A1E59}">
      <dgm:prSet/>
      <dgm:spPr/>
      <dgm:t>
        <a:bodyPr/>
        <a:lstStyle/>
        <a:p>
          <a:endParaRPr lang="en-US"/>
        </a:p>
      </dgm:t>
    </dgm:pt>
    <dgm:pt modelId="{CBFB603A-32E6-4F08-82BE-A1F819CA1B20}" type="sibTrans" cxnId="{02521DB2-088B-44C5-A538-C4FC0C9A1E59}">
      <dgm:prSet/>
      <dgm:spPr/>
      <dgm:t>
        <a:bodyPr/>
        <a:lstStyle/>
        <a:p>
          <a:endParaRPr lang="en-US"/>
        </a:p>
      </dgm:t>
    </dgm:pt>
    <dgm:pt modelId="{54640D8D-5F5A-4A5A-9E96-2B756FC9F7FF}">
      <dgm:prSet/>
      <dgm:spPr>
        <a:xfrm>
          <a:off x="0" y="885636"/>
          <a:ext cx="8102216" cy="743535"/>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Case 1 Review</a:t>
          </a:r>
          <a:endParaRPr lang="en-US" dirty="0">
            <a:solidFill>
              <a:sysClr val="window" lastClr="FFFFFF"/>
            </a:solidFill>
            <a:latin typeface="Calibri" panose="020F0502020204030204"/>
            <a:ea typeface="+mn-ea"/>
            <a:cs typeface="+mn-cs"/>
          </a:endParaRPr>
        </a:p>
      </dgm:t>
    </dgm:pt>
    <dgm:pt modelId="{07CF722A-81BE-42EF-8416-16E83E7B0D7E}" type="parTrans" cxnId="{29DE7D43-028F-4E5F-A22C-74990B1DFB19}">
      <dgm:prSet/>
      <dgm:spPr/>
      <dgm:t>
        <a:bodyPr/>
        <a:lstStyle/>
        <a:p>
          <a:endParaRPr lang="en-US"/>
        </a:p>
      </dgm:t>
    </dgm:pt>
    <dgm:pt modelId="{03635FCD-A4C8-4551-8DFE-A8C68DF62125}" type="sibTrans" cxnId="{29DE7D43-028F-4E5F-A22C-74990B1DFB19}">
      <dgm:prSet/>
      <dgm:spPr/>
      <dgm:t>
        <a:bodyPr/>
        <a:lstStyle/>
        <a:p>
          <a:endParaRPr lang="en-US"/>
        </a:p>
      </dgm:t>
    </dgm:pt>
    <dgm:pt modelId="{7FACF964-D60E-40F7-BD1F-39720104BC57}">
      <dgm:prSet/>
      <dgm:spPr>
        <a:xfrm>
          <a:off x="0" y="1718451"/>
          <a:ext cx="8102216" cy="743535"/>
        </a:xfrm>
        <a:prstGeom prst="roundRect">
          <a:avLst/>
        </a:prstGeom>
        <a:solidFill>
          <a:srgbClr val="E2C549"/>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rgbClr val="202452"/>
              </a:solidFill>
              <a:latin typeface="Calibri" panose="020F0502020204030204"/>
              <a:ea typeface="+mn-ea"/>
              <a:cs typeface="+mn-cs"/>
            </a:rPr>
            <a:t>Case 2 Review</a:t>
          </a:r>
          <a:endParaRPr lang="en-US" dirty="0">
            <a:solidFill>
              <a:srgbClr val="202452"/>
            </a:solidFill>
            <a:latin typeface="Calibri" panose="020F0502020204030204"/>
            <a:ea typeface="+mn-ea"/>
            <a:cs typeface="+mn-cs"/>
          </a:endParaRPr>
        </a:p>
      </dgm:t>
    </dgm:pt>
    <dgm:pt modelId="{002765A0-6494-48E6-9A7A-4F727F937474}" type="parTrans" cxnId="{43984690-22FD-486C-9B64-4FC8BF73E883}">
      <dgm:prSet/>
      <dgm:spPr/>
      <dgm:t>
        <a:bodyPr/>
        <a:lstStyle/>
        <a:p>
          <a:endParaRPr lang="en-US"/>
        </a:p>
      </dgm:t>
    </dgm:pt>
    <dgm:pt modelId="{BF53CFDD-D355-4CDF-9EF7-937B14CEEC39}" type="sibTrans" cxnId="{43984690-22FD-486C-9B64-4FC8BF73E883}">
      <dgm:prSet/>
      <dgm:spPr/>
      <dgm:t>
        <a:bodyPr/>
        <a:lstStyle/>
        <a:p>
          <a:endParaRPr lang="en-US"/>
        </a:p>
      </dgm:t>
    </dgm:pt>
    <dgm:pt modelId="{E9DAC273-4782-45AB-89C9-F411CB93B66A}">
      <dgm:prSet/>
      <dgm:spPr>
        <a:xfrm>
          <a:off x="0" y="2551267"/>
          <a:ext cx="8102216" cy="743535"/>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Case 3 Review</a:t>
          </a:r>
          <a:endParaRPr lang="en-US" dirty="0">
            <a:solidFill>
              <a:sysClr val="window" lastClr="FFFFFF"/>
            </a:solidFill>
            <a:latin typeface="Calibri" panose="020F0502020204030204"/>
            <a:ea typeface="+mn-ea"/>
            <a:cs typeface="+mn-cs"/>
          </a:endParaRPr>
        </a:p>
      </dgm:t>
    </dgm:pt>
    <dgm:pt modelId="{C4709D8C-A9EF-4281-988A-9A720EC8BC17}" type="parTrans" cxnId="{7CE594FC-DEEE-429C-9E31-EB885399A317}">
      <dgm:prSet/>
      <dgm:spPr/>
      <dgm:t>
        <a:bodyPr/>
        <a:lstStyle/>
        <a:p>
          <a:endParaRPr lang="en-US"/>
        </a:p>
      </dgm:t>
    </dgm:pt>
    <dgm:pt modelId="{D92B131E-940E-4CC9-A8AF-A1933C3967BF}" type="sibTrans" cxnId="{7CE594FC-DEEE-429C-9E31-EB885399A317}">
      <dgm:prSet/>
      <dgm:spPr/>
      <dgm:t>
        <a:bodyPr/>
        <a:lstStyle/>
        <a:p>
          <a:endParaRPr lang="en-US"/>
        </a:p>
      </dgm:t>
    </dgm:pt>
    <dgm:pt modelId="{0D3B0E44-2285-4E3F-9572-3C2D96B37A04}">
      <dgm:prSet/>
      <dgm:spPr>
        <a:xfrm>
          <a:off x="0" y="3384082"/>
          <a:ext cx="8102216" cy="743535"/>
        </a:xfrm>
        <a:prstGeom prst="roundRect">
          <a:avLst/>
        </a:prstGeom>
        <a:solidFill>
          <a:srgbClr val="E0E1E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rgbClr val="202452"/>
              </a:solidFill>
              <a:latin typeface="Calibri" panose="020F0502020204030204"/>
              <a:ea typeface="+mn-ea"/>
              <a:cs typeface="+mn-cs"/>
            </a:rPr>
            <a:t>Questions and Answers </a:t>
          </a:r>
          <a:endParaRPr lang="en-US" dirty="0">
            <a:solidFill>
              <a:srgbClr val="202452"/>
            </a:solidFill>
            <a:latin typeface="Calibri" panose="020F0502020204030204"/>
            <a:ea typeface="+mn-ea"/>
            <a:cs typeface="+mn-cs"/>
          </a:endParaRPr>
        </a:p>
      </dgm:t>
    </dgm:pt>
    <dgm:pt modelId="{3A2AAF9A-D3D5-4932-86AE-8598971535A3}" type="parTrans" cxnId="{A0402B62-C3E5-40D5-9F53-8BDE45FF824B}">
      <dgm:prSet/>
      <dgm:spPr/>
      <dgm:t>
        <a:bodyPr/>
        <a:lstStyle/>
        <a:p>
          <a:endParaRPr lang="en-US"/>
        </a:p>
      </dgm:t>
    </dgm:pt>
    <dgm:pt modelId="{717108BD-F5C7-4BC8-A760-692931378326}" type="sibTrans" cxnId="{A0402B62-C3E5-40D5-9F53-8BDE45FF824B}">
      <dgm:prSet/>
      <dgm:spPr/>
      <dgm:t>
        <a:bodyPr/>
        <a:lstStyle/>
        <a:p>
          <a:endParaRPr lang="en-US"/>
        </a:p>
      </dgm:t>
    </dgm:pt>
    <dgm:pt modelId="{16930296-BF07-45D2-869F-2A6829F09278}" type="pres">
      <dgm:prSet presAssocID="{7A59B7B0-914F-455E-A96A-413C343D31D3}" presName="linear" presStyleCnt="0">
        <dgm:presLayoutVars>
          <dgm:animLvl val="lvl"/>
          <dgm:resizeHandles val="exact"/>
        </dgm:presLayoutVars>
      </dgm:prSet>
      <dgm:spPr/>
    </dgm:pt>
    <dgm:pt modelId="{9AB93048-63D9-4C14-9265-2206A25F82C8}" type="pres">
      <dgm:prSet presAssocID="{B23B8D09-6032-4F32-BD4C-CA0A16624B99}" presName="parentText" presStyleLbl="node1" presStyleIdx="0" presStyleCnt="5">
        <dgm:presLayoutVars>
          <dgm:chMax val="0"/>
          <dgm:bulletEnabled val="1"/>
        </dgm:presLayoutVars>
      </dgm:prSet>
      <dgm:spPr/>
    </dgm:pt>
    <dgm:pt modelId="{A0B83501-DDDD-4240-B1B0-5C55EFF3ACDA}" type="pres">
      <dgm:prSet presAssocID="{CBFB603A-32E6-4F08-82BE-A1F819CA1B20}" presName="spacer" presStyleCnt="0"/>
      <dgm:spPr/>
    </dgm:pt>
    <dgm:pt modelId="{915EEF67-7F20-46BA-B089-0946A322EBDD}" type="pres">
      <dgm:prSet presAssocID="{54640D8D-5F5A-4A5A-9E96-2B756FC9F7FF}" presName="parentText" presStyleLbl="node1" presStyleIdx="1" presStyleCnt="5">
        <dgm:presLayoutVars>
          <dgm:chMax val="0"/>
          <dgm:bulletEnabled val="1"/>
        </dgm:presLayoutVars>
      </dgm:prSet>
      <dgm:spPr/>
    </dgm:pt>
    <dgm:pt modelId="{5D4EBC3B-31A2-4806-9FEF-B5BC22CD8D7C}" type="pres">
      <dgm:prSet presAssocID="{03635FCD-A4C8-4551-8DFE-A8C68DF62125}" presName="spacer" presStyleCnt="0"/>
      <dgm:spPr/>
    </dgm:pt>
    <dgm:pt modelId="{B789CCCE-AB15-4877-BA21-864625ACA4B1}" type="pres">
      <dgm:prSet presAssocID="{7FACF964-D60E-40F7-BD1F-39720104BC57}" presName="parentText" presStyleLbl="node1" presStyleIdx="2" presStyleCnt="5">
        <dgm:presLayoutVars>
          <dgm:chMax val="0"/>
          <dgm:bulletEnabled val="1"/>
        </dgm:presLayoutVars>
      </dgm:prSet>
      <dgm:spPr/>
    </dgm:pt>
    <dgm:pt modelId="{27EF63A4-681F-486C-B18F-ACCFE9187A47}" type="pres">
      <dgm:prSet presAssocID="{BF53CFDD-D355-4CDF-9EF7-937B14CEEC39}" presName="spacer" presStyleCnt="0"/>
      <dgm:spPr/>
    </dgm:pt>
    <dgm:pt modelId="{9154C426-5B0A-4E4B-A18F-3DFD60339A8D}" type="pres">
      <dgm:prSet presAssocID="{E9DAC273-4782-45AB-89C9-F411CB93B66A}" presName="parentText" presStyleLbl="node1" presStyleIdx="3" presStyleCnt="5">
        <dgm:presLayoutVars>
          <dgm:chMax val="0"/>
          <dgm:bulletEnabled val="1"/>
        </dgm:presLayoutVars>
      </dgm:prSet>
      <dgm:spPr/>
    </dgm:pt>
    <dgm:pt modelId="{ACB35CFB-B14E-46FB-809C-C296901D74D1}" type="pres">
      <dgm:prSet presAssocID="{D92B131E-940E-4CC9-A8AF-A1933C3967BF}" presName="spacer" presStyleCnt="0"/>
      <dgm:spPr/>
    </dgm:pt>
    <dgm:pt modelId="{D37981DE-9B60-4C8A-AC66-AE0F29EDAC2C}" type="pres">
      <dgm:prSet presAssocID="{0D3B0E44-2285-4E3F-9572-3C2D96B37A04}" presName="parentText" presStyleLbl="node1" presStyleIdx="4" presStyleCnt="5">
        <dgm:presLayoutVars>
          <dgm:chMax val="0"/>
          <dgm:bulletEnabled val="1"/>
        </dgm:presLayoutVars>
      </dgm:prSet>
      <dgm:spPr/>
    </dgm:pt>
  </dgm:ptLst>
  <dgm:cxnLst>
    <dgm:cxn modelId="{7C616200-240E-4317-B8F8-FDD4AB9CD915}" type="presOf" srcId="{7A59B7B0-914F-455E-A96A-413C343D31D3}" destId="{16930296-BF07-45D2-869F-2A6829F09278}" srcOrd="0" destOrd="0" presId="urn:microsoft.com/office/officeart/2005/8/layout/vList2"/>
    <dgm:cxn modelId="{A0402B62-C3E5-40D5-9F53-8BDE45FF824B}" srcId="{7A59B7B0-914F-455E-A96A-413C343D31D3}" destId="{0D3B0E44-2285-4E3F-9572-3C2D96B37A04}" srcOrd="4" destOrd="0" parTransId="{3A2AAF9A-D3D5-4932-86AE-8598971535A3}" sibTransId="{717108BD-F5C7-4BC8-A760-692931378326}"/>
    <dgm:cxn modelId="{29DE7D43-028F-4E5F-A22C-74990B1DFB19}" srcId="{7A59B7B0-914F-455E-A96A-413C343D31D3}" destId="{54640D8D-5F5A-4A5A-9E96-2B756FC9F7FF}" srcOrd="1" destOrd="0" parTransId="{07CF722A-81BE-42EF-8416-16E83E7B0D7E}" sibTransId="{03635FCD-A4C8-4551-8DFE-A8C68DF62125}"/>
    <dgm:cxn modelId="{645C996A-44CE-4BB8-8F57-887A657CF593}" type="presOf" srcId="{54640D8D-5F5A-4A5A-9E96-2B756FC9F7FF}" destId="{915EEF67-7F20-46BA-B089-0946A322EBDD}" srcOrd="0" destOrd="0" presId="urn:microsoft.com/office/officeart/2005/8/layout/vList2"/>
    <dgm:cxn modelId="{43984690-22FD-486C-9B64-4FC8BF73E883}" srcId="{7A59B7B0-914F-455E-A96A-413C343D31D3}" destId="{7FACF964-D60E-40F7-BD1F-39720104BC57}" srcOrd="2" destOrd="0" parTransId="{002765A0-6494-48E6-9A7A-4F727F937474}" sibTransId="{BF53CFDD-D355-4CDF-9EF7-937B14CEEC39}"/>
    <dgm:cxn modelId="{507B53AF-1BEE-46E9-9F40-40E83AD473BE}" type="presOf" srcId="{0D3B0E44-2285-4E3F-9572-3C2D96B37A04}" destId="{D37981DE-9B60-4C8A-AC66-AE0F29EDAC2C}" srcOrd="0" destOrd="0" presId="urn:microsoft.com/office/officeart/2005/8/layout/vList2"/>
    <dgm:cxn modelId="{02521DB2-088B-44C5-A538-C4FC0C9A1E59}" srcId="{7A59B7B0-914F-455E-A96A-413C343D31D3}" destId="{B23B8D09-6032-4F32-BD4C-CA0A16624B99}" srcOrd="0" destOrd="0" parTransId="{832C58EA-31BE-44E3-A730-6595190E0A38}" sibTransId="{CBFB603A-32E6-4F08-82BE-A1F819CA1B20}"/>
    <dgm:cxn modelId="{2B464EC3-9490-407E-806F-6ED5F4AAD8C3}" type="presOf" srcId="{B23B8D09-6032-4F32-BD4C-CA0A16624B99}" destId="{9AB93048-63D9-4C14-9265-2206A25F82C8}" srcOrd="0" destOrd="0" presId="urn:microsoft.com/office/officeart/2005/8/layout/vList2"/>
    <dgm:cxn modelId="{B9968BC5-17B0-4BED-B672-955C2EB7F546}" type="presOf" srcId="{7FACF964-D60E-40F7-BD1F-39720104BC57}" destId="{B789CCCE-AB15-4877-BA21-864625ACA4B1}" srcOrd="0" destOrd="0" presId="urn:microsoft.com/office/officeart/2005/8/layout/vList2"/>
    <dgm:cxn modelId="{1BB869EA-182A-4733-BBAB-E0ABF8FEEAAF}" type="presOf" srcId="{E9DAC273-4782-45AB-89C9-F411CB93B66A}" destId="{9154C426-5B0A-4E4B-A18F-3DFD60339A8D}" srcOrd="0" destOrd="0" presId="urn:microsoft.com/office/officeart/2005/8/layout/vList2"/>
    <dgm:cxn modelId="{7CE594FC-DEEE-429C-9E31-EB885399A317}" srcId="{7A59B7B0-914F-455E-A96A-413C343D31D3}" destId="{E9DAC273-4782-45AB-89C9-F411CB93B66A}" srcOrd="3" destOrd="0" parTransId="{C4709D8C-A9EF-4281-988A-9A720EC8BC17}" sibTransId="{D92B131E-940E-4CC9-A8AF-A1933C3967BF}"/>
    <dgm:cxn modelId="{70D7DAEC-4668-42B4-A94F-112AE64EF19C}" type="presParOf" srcId="{16930296-BF07-45D2-869F-2A6829F09278}" destId="{9AB93048-63D9-4C14-9265-2206A25F82C8}" srcOrd="0" destOrd="0" presId="urn:microsoft.com/office/officeart/2005/8/layout/vList2"/>
    <dgm:cxn modelId="{F9F7C74B-7233-4A44-A1CE-67CA8792A6E9}" type="presParOf" srcId="{16930296-BF07-45D2-869F-2A6829F09278}" destId="{A0B83501-DDDD-4240-B1B0-5C55EFF3ACDA}" srcOrd="1" destOrd="0" presId="urn:microsoft.com/office/officeart/2005/8/layout/vList2"/>
    <dgm:cxn modelId="{E4772E30-F2C6-4A86-8A4F-7C354FC14256}" type="presParOf" srcId="{16930296-BF07-45D2-869F-2A6829F09278}" destId="{915EEF67-7F20-46BA-B089-0946A322EBDD}" srcOrd="2" destOrd="0" presId="urn:microsoft.com/office/officeart/2005/8/layout/vList2"/>
    <dgm:cxn modelId="{1683F722-85BD-4DA6-908C-D8FEB49A5243}" type="presParOf" srcId="{16930296-BF07-45D2-869F-2A6829F09278}" destId="{5D4EBC3B-31A2-4806-9FEF-B5BC22CD8D7C}" srcOrd="3" destOrd="0" presId="urn:microsoft.com/office/officeart/2005/8/layout/vList2"/>
    <dgm:cxn modelId="{D8F7F507-3976-4D0F-9BAC-6E12F656AA87}" type="presParOf" srcId="{16930296-BF07-45D2-869F-2A6829F09278}" destId="{B789CCCE-AB15-4877-BA21-864625ACA4B1}" srcOrd="4" destOrd="0" presId="urn:microsoft.com/office/officeart/2005/8/layout/vList2"/>
    <dgm:cxn modelId="{07452819-AE70-4500-B8F5-4CE37570A957}" type="presParOf" srcId="{16930296-BF07-45D2-869F-2A6829F09278}" destId="{27EF63A4-681F-486C-B18F-ACCFE9187A47}" srcOrd="5" destOrd="0" presId="urn:microsoft.com/office/officeart/2005/8/layout/vList2"/>
    <dgm:cxn modelId="{3B12F659-E65B-4748-BF36-5F250A2A5F33}" type="presParOf" srcId="{16930296-BF07-45D2-869F-2A6829F09278}" destId="{9154C426-5B0A-4E4B-A18F-3DFD60339A8D}" srcOrd="6" destOrd="0" presId="urn:microsoft.com/office/officeart/2005/8/layout/vList2"/>
    <dgm:cxn modelId="{1A692CE8-DC5E-46A1-94DC-ED677DD0385B}" type="presParOf" srcId="{16930296-BF07-45D2-869F-2A6829F09278}" destId="{ACB35CFB-B14E-46FB-809C-C296901D74D1}" srcOrd="7" destOrd="0" presId="urn:microsoft.com/office/officeart/2005/8/layout/vList2"/>
    <dgm:cxn modelId="{A0E68745-7CC6-4ABC-AF1E-198ECDAD74FB}" type="presParOf" srcId="{16930296-BF07-45D2-869F-2A6829F09278}" destId="{D37981DE-9B60-4C8A-AC66-AE0F29EDAC2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5890506-4B91-4145-971C-02188B7D258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2D0778E-783E-47DE-91CD-54EFDA4D0B1D}">
      <dgm:prSet/>
      <dgm:spPr>
        <a:xfrm>
          <a:off x="926" y="1126783"/>
          <a:ext cx="1932071" cy="1502378"/>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Codes </a:t>
          </a:r>
          <a:endParaRPr lang="en-US" dirty="0">
            <a:solidFill>
              <a:sysClr val="window" lastClr="FFFFFF"/>
            </a:solidFill>
            <a:latin typeface="Calibri" panose="020F0502020204030204"/>
            <a:ea typeface="+mn-ea"/>
            <a:cs typeface="+mn-cs"/>
          </a:endParaRPr>
        </a:p>
      </dgm:t>
    </dgm:pt>
    <dgm:pt modelId="{5301B7F8-7201-47BC-B455-98BAC16F0E7A}" type="parTrans" cxnId="{165DDF6F-BF81-44CB-8172-788883195BA5}">
      <dgm:prSet/>
      <dgm:spPr/>
      <dgm:t>
        <a:bodyPr/>
        <a:lstStyle/>
        <a:p>
          <a:endParaRPr lang="en-US"/>
        </a:p>
      </dgm:t>
    </dgm:pt>
    <dgm:pt modelId="{C712308A-89EC-4556-AB98-C05BA5BE38FF}" type="sibTrans" cxnId="{165DDF6F-BF81-44CB-8172-788883195BA5}">
      <dgm:prSet/>
      <dgm:spPr/>
      <dgm:t>
        <a:bodyPr/>
        <a:lstStyle/>
        <a:p>
          <a:endParaRPr lang="en-US"/>
        </a:p>
      </dgm:t>
    </dgm:pt>
    <dgm:pt modelId="{F6CAAC6C-2491-4375-949A-2F6870E24CC3}">
      <dgm:prSet/>
      <dgm:spPr>
        <a:xfrm>
          <a:off x="2057023" y="1126783"/>
          <a:ext cx="1932071" cy="1502378"/>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Case Notes</a:t>
          </a:r>
          <a:endParaRPr lang="en-US" dirty="0">
            <a:solidFill>
              <a:sysClr val="window" lastClr="FFFFFF"/>
            </a:solidFill>
            <a:latin typeface="Calibri" panose="020F0502020204030204"/>
            <a:ea typeface="+mn-ea"/>
            <a:cs typeface="+mn-cs"/>
          </a:endParaRPr>
        </a:p>
      </dgm:t>
    </dgm:pt>
    <dgm:pt modelId="{508F0765-9C0D-478C-8F36-9CA0D70E532C}" type="parTrans" cxnId="{0EEECD85-6B86-423E-B0F0-81ACC13459C8}">
      <dgm:prSet/>
      <dgm:spPr/>
      <dgm:t>
        <a:bodyPr/>
        <a:lstStyle/>
        <a:p>
          <a:endParaRPr lang="en-US"/>
        </a:p>
      </dgm:t>
    </dgm:pt>
    <dgm:pt modelId="{FC7A35DC-DC8B-44B2-8338-62F618F9B7FE}" type="sibTrans" cxnId="{0EEECD85-6B86-423E-B0F0-81ACC13459C8}">
      <dgm:prSet/>
      <dgm:spPr/>
      <dgm:t>
        <a:bodyPr/>
        <a:lstStyle/>
        <a:p>
          <a:endParaRPr lang="en-US"/>
        </a:p>
      </dgm:t>
    </dgm:pt>
    <dgm:pt modelId="{AA3DE7A3-96A3-4066-AC09-3D6B17FAE63C}">
      <dgm:prSet/>
      <dgm:spPr>
        <a:xfrm>
          <a:off x="4113120" y="1126783"/>
          <a:ext cx="1932071" cy="1502378"/>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Tracking Progress</a:t>
          </a:r>
          <a:endParaRPr lang="en-US" dirty="0">
            <a:solidFill>
              <a:sysClr val="window" lastClr="FFFFFF"/>
            </a:solidFill>
            <a:latin typeface="Calibri" panose="020F0502020204030204"/>
            <a:ea typeface="+mn-ea"/>
            <a:cs typeface="+mn-cs"/>
          </a:endParaRPr>
        </a:p>
      </dgm:t>
    </dgm:pt>
    <dgm:pt modelId="{BD20C269-9895-4196-AC81-4B67A3F02828}" type="parTrans" cxnId="{8AFD6B7F-29BD-4C09-9B26-FDEA5C5237CC}">
      <dgm:prSet/>
      <dgm:spPr/>
      <dgm:t>
        <a:bodyPr/>
        <a:lstStyle/>
        <a:p>
          <a:endParaRPr lang="en-US"/>
        </a:p>
      </dgm:t>
    </dgm:pt>
    <dgm:pt modelId="{09C10BC9-A484-49A6-B775-E026F32CE524}" type="sibTrans" cxnId="{8AFD6B7F-29BD-4C09-9B26-FDEA5C5237CC}">
      <dgm:prSet/>
      <dgm:spPr/>
      <dgm:t>
        <a:bodyPr/>
        <a:lstStyle/>
        <a:p>
          <a:endParaRPr lang="en-US"/>
        </a:p>
      </dgm:t>
    </dgm:pt>
    <dgm:pt modelId="{74672DC8-2319-4C6B-82CB-1E4946089B21}">
      <dgm:prSet/>
      <dgm:spPr>
        <a:xfrm>
          <a:off x="6169217" y="1126783"/>
          <a:ext cx="1932071" cy="1502378"/>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Complete Picture</a:t>
          </a:r>
        </a:p>
      </dgm:t>
    </dgm:pt>
    <dgm:pt modelId="{39481F95-8465-4941-B339-5E7F168E845B}" type="parTrans" cxnId="{71670B5E-BB6D-4EA9-8F66-8577DC6F1C63}">
      <dgm:prSet/>
      <dgm:spPr/>
      <dgm:t>
        <a:bodyPr/>
        <a:lstStyle/>
        <a:p>
          <a:endParaRPr lang="en-US"/>
        </a:p>
      </dgm:t>
    </dgm:pt>
    <dgm:pt modelId="{7EE8F3E8-3292-4305-8EE5-4539C7145B24}" type="sibTrans" cxnId="{71670B5E-BB6D-4EA9-8F66-8577DC6F1C63}">
      <dgm:prSet/>
      <dgm:spPr/>
      <dgm:t>
        <a:bodyPr/>
        <a:lstStyle/>
        <a:p>
          <a:endParaRPr lang="en-US"/>
        </a:p>
      </dgm:t>
    </dgm:pt>
    <dgm:pt modelId="{687FD694-3522-4F75-B66D-350DA3272499}" type="pres">
      <dgm:prSet presAssocID="{A5890506-4B91-4145-971C-02188B7D2588}" presName="CompostProcess" presStyleCnt="0">
        <dgm:presLayoutVars>
          <dgm:dir/>
          <dgm:resizeHandles val="exact"/>
        </dgm:presLayoutVars>
      </dgm:prSet>
      <dgm:spPr/>
    </dgm:pt>
    <dgm:pt modelId="{5E4E0829-565B-4F79-BBF8-EF7B8D45F189}" type="pres">
      <dgm:prSet presAssocID="{A5890506-4B91-4145-971C-02188B7D2588}" presName="arrow" presStyleLbl="bgShp" presStyleIdx="0" presStyleCnt="1" custLinFactNeighborY="353"/>
      <dgm:spPr>
        <a:xfrm>
          <a:off x="607666" y="0"/>
          <a:ext cx="6886883" cy="3755946"/>
        </a:xfrm>
        <a:prstGeom prst="rightArrow">
          <a:avLst/>
        </a:prstGeom>
        <a:solidFill>
          <a:srgbClr val="E2C549"/>
        </a:solidFill>
        <a:ln w="76200">
          <a:solidFill>
            <a:srgbClr val="04A651"/>
          </a:solidFill>
        </a:ln>
        <a:effectLst/>
      </dgm:spPr>
    </dgm:pt>
    <dgm:pt modelId="{C0581163-AA49-40B6-8499-4ACE51A787ED}" type="pres">
      <dgm:prSet presAssocID="{A5890506-4B91-4145-971C-02188B7D2588}" presName="linearProcess" presStyleCnt="0"/>
      <dgm:spPr/>
    </dgm:pt>
    <dgm:pt modelId="{E0F5F2B2-CA87-4C74-BA27-617C6E1A4E8E}" type="pres">
      <dgm:prSet presAssocID="{C2D0778E-783E-47DE-91CD-54EFDA4D0B1D}" presName="textNode" presStyleLbl="node1" presStyleIdx="0" presStyleCnt="4">
        <dgm:presLayoutVars>
          <dgm:bulletEnabled val="1"/>
        </dgm:presLayoutVars>
      </dgm:prSet>
      <dgm:spPr/>
    </dgm:pt>
    <dgm:pt modelId="{11A5A636-B9A4-479A-849B-FF2CFD38F54A}" type="pres">
      <dgm:prSet presAssocID="{C712308A-89EC-4556-AB98-C05BA5BE38FF}" presName="sibTrans" presStyleCnt="0"/>
      <dgm:spPr/>
    </dgm:pt>
    <dgm:pt modelId="{C2E94B8C-0CE3-4D90-A0ED-CF551D5CE0F7}" type="pres">
      <dgm:prSet presAssocID="{F6CAAC6C-2491-4375-949A-2F6870E24CC3}" presName="textNode" presStyleLbl="node1" presStyleIdx="1" presStyleCnt="4">
        <dgm:presLayoutVars>
          <dgm:bulletEnabled val="1"/>
        </dgm:presLayoutVars>
      </dgm:prSet>
      <dgm:spPr/>
    </dgm:pt>
    <dgm:pt modelId="{FF45606E-97BA-4CB1-B38D-A895B4953376}" type="pres">
      <dgm:prSet presAssocID="{FC7A35DC-DC8B-44B2-8338-62F618F9B7FE}" presName="sibTrans" presStyleCnt="0"/>
      <dgm:spPr/>
    </dgm:pt>
    <dgm:pt modelId="{4F8CA845-FEDB-4C68-8062-A6BD939282BB}" type="pres">
      <dgm:prSet presAssocID="{AA3DE7A3-96A3-4066-AC09-3D6B17FAE63C}" presName="textNode" presStyleLbl="node1" presStyleIdx="2" presStyleCnt="4">
        <dgm:presLayoutVars>
          <dgm:bulletEnabled val="1"/>
        </dgm:presLayoutVars>
      </dgm:prSet>
      <dgm:spPr/>
    </dgm:pt>
    <dgm:pt modelId="{69E86981-768F-4040-8E33-6996F2557C30}" type="pres">
      <dgm:prSet presAssocID="{09C10BC9-A484-49A6-B775-E026F32CE524}" presName="sibTrans" presStyleCnt="0"/>
      <dgm:spPr/>
    </dgm:pt>
    <dgm:pt modelId="{EBADC299-CD09-41A1-A693-9CC16E968DFA}" type="pres">
      <dgm:prSet presAssocID="{74672DC8-2319-4C6B-82CB-1E4946089B21}" presName="textNode" presStyleLbl="node1" presStyleIdx="3" presStyleCnt="4">
        <dgm:presLayoutVars>
          <dgm:bulletEnabled val="1"/>
        </dgm:presLayoutVars>
      </dgm:prSet>
      <dgm:spPr/>
    </dgm:pt>
  </dgm:ptLst>
  <dgm:cxnLst>
    <dgm:cxn modelId="{76998E01-865E-4CB9-B18C-492CCA69C3D8}" type="presOf" srcId="{F6CAAC6C-2491-4375-949A-2F6870E24CC3}" destId="{C2E94B8C-0CE3-4D90-A0ED-CF551D5CE0F7}" srcOrd="0" destOrd="0" presId="urn:microsoft.com/office/officeart/2005/8/layout/hProcess9"/>
    <dgm:cxn modelId="{56865816-71ED-4E7B-80A3-CFA75488B6A4}" type="presOf" srcId="{A5890506-4B91-4145-971C-02188B7D2588}" destId="{687FD694-3522-4F75-B66D-350DA3272499}" srcOrd="0" destOrd="0" presId="urn:microsoft.com/office/officeart/2005/8/layout/hProcess9"/>
    <dgm:cxn modelId="{71670B5E-BB6D-4EA9-8F66-8577DC6F1C63}" srcId="{A5890506-4B91-4145-971C-02188B7D2588}" destId="{74672DC8-2319-4C6B-82CB-1E4946089B21}" srcOrd="3" destOrd="0" parTransId="{39481F95-8465-4941-B339-5E7F168E845B}" sibTransId="{7EE8F3E8-3292-4305-8EE5-4539C7145B24}"/>
    <dgm:cxn modelId="{A85E7644-17E7-40A7-8A55-463F29BC4C0A}" type="presOf" srcId="{C2D0778E-783E-47DE-91CD-54EFDA4D0B1D}" destId="{E0F5F2B2-CA87-4C74-BA27-617C6E1A4E8E}" srcOrd="0" destOrd="0" presId="urn:microsoft.com/office/officeart/2005/8/layout/hProcess9"/>
    <dgm:cxn modelId="{165DDF6F-BF81-44CB-8172-788883195BA5}" srcId="{A5890506-4B91-4145-971C-02188B7D2588}" destId="{C2D0778E-783E-47DE-91CD-54EFDA4D0B1D}" srcOrd="0" destOrd="0" parTransId="{5301B7F8-7201-47BC-B455-98BAC16F0E7A}" sibTransId="{C712308A-89EC-4556-AB98-C05BA5BE38FF}"/>
    <dgm:cxn modelId="{96B0BA52-3AAF-404E-B64C-D9CC9995B288}" type="presOf" srcId="{74672DC8-2319-4C6B-82CB-1E4946089B21}" destId="{EBADC299-CD09-41A1-A693-9CC16E968DFA}" srcOrd="0" destOrd="0" presId="urn:microsoft.com/office/officeart/2005/8/layout/hProcess9"/>
    <dgm:cxn modelId="{8AFD6B7F-29BD-4C09-9B26-FDEA5C5237CC}" srcId="{A5890506-4B91-4145-971C-02188B7D2588}" destId="{AA3DE7A3-96A3-4066-AC09-3D6B17FAE63C}" srcOrd="2" destOrd="0" parTransId="{BD20C269-9895-4196-AC81-4B67A3F02828}" sibTransId="{09C10BC9-A484-49A6-B775-E026F32CE524}"/>
    <dgm:cxn modelId="{0EEECD85-6B86-423E-B0F0-81ACC13459C8}" srcId="{A5890506-4B91-4145-971C-02188B7D2588}" destId="{F6CAAC6C-2491-4375-949A-2F6870E24CC3}" srcOrd="1" destOrd="0" parTransId="{508F0765-9C0D-478C-8F36-9CA0D70E532C}" sibTransId="{FC7A35DC-DC8B-44B2-8338-62F618F9B7FE}"/>
    <dgm:cxn modelId="{AA0E87E8-5760-4233-814C-E5EE41B7E120}" type="presOf" srcId="{AA3DE7A3-96A3-4066-AC09-3D6B17FAE63C}" destId="{4F8CA845-FEDB-4C68-8062-A6BD939282BB}" srcOrd="0" destOrd="0" presId="urn:microsoft.com/office/officeart/2005/8/layout/hProcess9"/>
    <dgm:cxn modelId="{B32D5ACB-48F1-4168-BF5B-8469D0A9CE80}" type="presParOf" srcId="{687FD694-3522-4F75-B66D-350DA3272499}" destId="{5E4E0829-565B-4F79-BBF8-EF7B8D45F189}" srcOrd="0" destOrd="0" presId="urn:microsoft.com/office/officeart/2005/8/layout/hProcess9"/>
    <dgm:cxn modelId="{9A8D661A-B880-4A7A-942E-24ABE943B3F5}" type="presParOf" srcId="{687FD694-3522-4F75-B66D-350DA3272499}" destId="{C0581163-AA49-40B6-8499-4ACE51A787ED}" srcOrd="1" destOrd="0" presId="urn:microsoft.com/office/officeart/2005/8/layout/hProcess9"/>
    <dgm:cxn modelId="{882F9582-6F2F-4544-A528-15880C3CBB1F}" type="presParOf" srcId="{C0581163-AA49-40B6-8499-4ACE51A787ED}" destId="{E0F5F2B2-CA87-4C74-BA27-617C6E1A4E8E}" srcOrd="0" destOrd="0" presId="urn:microsoft.com/office/officeart/2005/8/layout/hProcess9"/>
    <dgm:cxn modelId="{69E53F68-123F-4245-A4D9-9E8DAC0839D6}" type="presParOf" srcId="{C0581163-AA49-40B6-8499-4ACE51A787ED}" destId="{11A5A636-B9A4-479A-849B-FF2CFD38F54A}" srcOrd="1" destOrd="0" presId="urn:microsoft.com/office/officeart/2005/8/layout/hProcess9"/>
    <dgm:cxn modelId="{80B8454C-3A1D-464C-AFD1-72B77B5848E3}" type="presParOf" srcId="{C0581163-AA49-40B6-8499-4ACE51A787ED}" destId="{C2E94B8C-0CE3-4D90-A0ED-CF551D5CE0F7}" srcOrd="2" destOrd="0" presId="urn:microsoft.com/office/officeart/2005/8/layout/hProcess9"/>
    <dgm:cxn modelId="{C8F5242E-22F7-41D9-943E-8F9AD12FEFE4}" type="presParOf" srcId="{C0581163-AA49-40B6-8499-4ACE51A787ED}" destId="{FF45606E-97BA-4CB1-B38D-A895B4953376}" srcOrd="3" destOrd="0" presId="urn:microsoft.com/office/officeart/2005/8/layout/hProcess9"/>
    <dgm:cxn modelId="{3DDC5847-1F89-4F67-B291-AFAB2BEBF542}" type="presParOf" srcId="{C0581163-AA49-40B6-8499-4ACE51A787ED}" destId="{4F8CA845-FEDB-4C68-8062-A6BD939282BB}" srcOrd="4" destOrd="0" presId="urn:microsoft.com/office/officeart/2005/8/layout/hProcess9"/>
    <dgm:cxn modelId="{C87CE9D0-87A6-4798-A3B0-3F8CE3FD82E9}" type="presParOf" srcId="{C0581163-AA49-40B6-8499-4ACE51A787ED}" destId="{69E86981-768F-4040-8E33-6996F2557C30}" srcOrd="5" destOrd="0" presId="urn:microsoft.com/office/officeart/2005/8/layout/hProcess9"/>
    <dgm:cxn modelId="{021BA8D7-9B6B-4EA0-8358-80D56A398E67}" type="presParOf" srcId="{C0581163-AA49-40B6-8499-4ACE51A787ED}" destId="{EBADC299-CD09-41A1-A693-9CC16E968DFA}"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93048-63D9-4C14-9265-2206A25F82C8}">
      <dsp:nvSpPr>
        <dsp:cNvPr id="0" name=""/>
        <dsp:cNvSpPr/>
      </dsp:nvSpPr>
      <dsp:spPr>
        <a:xfrm>
          <a:off x="0" y="52821"/>
          <a:ext cx="10106608" cy="743535"/>
        </a:xfrm>
        <a:prstGeom prst="roundRect">
          <a:avLst/>
        </a:prstGeom>
        <a:solidFill>
          <a:srgbClr val="04A65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solidFill>
                <a:srgbClr val="202452"/>
              </a:solidFill>
              <a:latin typeface="Calibri" panose="020F0502020204030204"/>
              <a:ea typeface="+mn-ea"/>
              <a:cs typeface="+mn-cs"/>
            </a:rPr>
            <a:t>Introduction</a:t>
          </a:r>
          <a:endParaRPr lang="en-US" sz="3100" kern="1200" dirty="0">
            <a:solidFill>
              <a:srgbClr val="202452"/>
            </a:solidFill>
            <a:latin typeface="Calibri" panose="020F0502020204030204"/>
            <a:ea typeface="+mn-ea"/>
            <a:cs typeface="+mn-cs"/>
          </a:endParaRPr>
        </a:p>
      </dsp:txBody>
      <dsp:txXfrm>
        <a:off x="36296" y="89117"/>
        <a:ext cx="10034016" cy="670943"/>
      </dsp:txXfrm>
    </dsp:sp>
    <dsp:sp modelId="{915EEF67-7F20-46BA-B089-0946A322EBDD}">
      <dsp:nvSpPr>
        <dsp:cNvPr id="0" name=""/>
        <dsp:cNvSpPr/>
      </dsp:nvSpPr>
      <dsp:spPr>
        <a:xfrm>
          <a:off x="0" y="885636"/>
          <a:ext cx="10106608" cy="743535"/>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solidFill>
                <a:sysClr val="window" lastClr="FFFFFF"/>
              </a:solidFill>
              <a:latin typeface="Calibri" panose="020F0502020204030204"/>
              <a:ea typeface="+mn-ea"/>
              <a:cs typeface="+mn-cs"/>
            </a:rPr>
            <a:t>Case 1 Review</a:t>
          </a:r>
          <a:endParaRPr lang="en-US" sz="3100" kern="1200" dirty="0">
            <a:solidFill>
              <a:sysClr val="window" lastClr="FFFFFF"/>
            </a:solidFill>
            <a:latin typeface="Calibri" panose="020F0502020204030204"/>
            <a:ea typeface="+mn-ea"/>
            <a:cs typeface="+mn-cs"/>
          </a:endParaRPr>
        </a:p>
      </dsp:txBody>
      <dsp:txXfrm>
        <a:off x="36296" y="921932"/>
        <a:ext cx="10034016" cy="670943"/>
      </dsp:txXfrm>
    </dsp:sp>
    <dsp:sp modelId="{B789CCCE-AB15-4877-BA21-864625ACA4B1}">
      <dsp:nvSpPr>
        <dsp:cNvPr id="0" name=""/>
        <dsp:cNvSpPr/>
      </dsp:nvSpPr>
      <dsp:spPr>
        <a:xfrm>
          <a:off x="0" y="1718451"/>
          <a:ext cx="10106608" cy="743535"/>
        </a:xfrm>
        <a:prstGeom prst="roundRect">
          <a:avLst/>
        </a:prstGeom>
        <a:solidFill>
          <a:srgbClr val="E2C54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solidFill>
                <a:srgbClr val="202452"/>
              </a:solidFill>
              <a:latin typeface="Calibri" panose="020F0502020204030204"/>
              <a:ea typeface="+mn-ea"/>
              <a:cs typeface="+mn-cs"/>
            </a:rPr>
            <a:t>Case 2 Review</a:t>
          </a:r>
          <a:endParaRPr lang="en-US" sz="3100" kern="1200" dirty="0">
            <a:solidFill>
              <a:srgbClr val="202452"/>
            </a:solidFill>
            <a:latin typeface="Calibri" panose="020F0502020204030204"/>
            <a:ea typeface="+mn-ea"/>
            <a:cs typeface="+mn-cs"/>
          </a:endParaRPr>
        </a:p>
      </dsp:txBody>
      <dsp:txXfrm>
        <a:off x="36296" y="1754747"/>
        <a:ext cx="10034016" cy="670943"/>
      </dsp:txXfrm>
    </dsp:sp>
    <dsp:sp modelId="{9154C426-5B0A-4E4B-A18F-3DFD60339A8D}">
      <dsp:nvSpPr>
        <dsp:cNvPr id="0" name=""/>
        <dsp:cNvSpPr/>
      </dsp:nvSpPr>
      <dsp:spPr>
        <a:xfrm>
          <a:off x="0" y="2551267"/>
          <a:ext cx="10106608" cy="743535"/>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solidFill>
                <a:sysClr val="window" lastClr="FFFFFF"/>
              </a:solidFill>
              <a:latin typeface="Calibri" panose="020F0502020204030204"/>
              <a:ea typeface="+mn-ea"/>
              <a:cs typeface="+mn-cs"/>
            </a:rPr>
            <a:t>Case 3 Review</a:t>
          </a:r>
          <a:endParaRPr lang="en-US" sz="3100" kern="1200" dirty="0">
            <a:solidFill>
              <a:sysClr val="window" lastClr="FFFFFF"/>
            </a:solidFill>
            <a:latin typeface="Calibri" panose="020F0502020204030204"/>
            <a:ea typeface="+mn-ea"/>
            <a:cs typeface="+mn-cs"/>
          </a:endParaRPr>
        </a:p>
      </dsp:txBody>
      <dsp:txXfrm>
        <a:off x="36296" y="2587563"/>
        <a:ext cx="10034016" cy="670943"/>
      </dsp:txXfrm>
    </dsp:sp>
    <dsp:sp modelId="{D37981DE-9B60-4C8A-AC66-AE0F29EDAC2C}">
      <dsp:nvSpPr>
        <dsp:cNvPr id="0" name=""/>
        <dsp:cNvSpPr/>
      </dsp:nvSpPr>
      <dsp:spPr>
        <a:xfrm>
          <a:off x="0" y="3384082"/>
          <a:ext cx="10106608" cy="743535"/>
        </a:xfrm>
        <a:prstGeom prst="roundRect">
          <a:avLst/>
        </a:prstGeom>
        <a:solidFill>
          <a:srgbClr val="E0E1E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solidFill>
                <a:srgbClr val="202452"/>
              </a:solidFill>
              <a:latin typeface="Calibri" panose="020F0502020204030204"/>
              <a:ea typeface="+mn-ea"/>
              <a:cs typeface="+mn-cs"/>
            </a:rPr>
            <a:t>Questions and Answers </a:t>
          </a:r>
          <a:endParaRPr lang="en-US" sz="3100" kern="1200" dirty="0">
            <a:solidFill>
              <a:srgbClr val="202452"/>
            </a:solidFill>
            <a:latin typeface="Calibri" panose="020F0502020204030204"/>
            <a:ea typeface="+mn-ea"/>
            <a:cs typeface="+mn-cs"/>
          </a:endParaRPr>
        </a:p>
      </dsp:txBody>
      <dsp:txXfrm>
        <a:off x="36296" y="3420378"/>
        <a:ext cx="10034016" cy="670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E0829-565B-4F79-BBF8-EF7B8D45F189}">
      <dsp:nvSpPr>
        <dsp:cNvPr id="0" name=""/>
        <dsp:cNvSpPr/>
      </dsp:nvSpPr>
      <dsp:spPr>
        <a:xfrm>
          <a:off x="738639" y="0"/>
          <a:ext cx="8371248" cy="4560524"/>
        </a:xfrm>
        <a:prstGeom prst="rightArrow">
          <a:avLst/>
        </a:prstGeom>
        <a:solidFill>
          <a:srgbClr val="E2C549"/>
        </a:solidFill>
        <a:ln w="76200">
          <a:solidFill>
            <a:srgbClr val="04A651"/>
          </a:solidFill>
        </a:ln>
        <a:effectLst/>
      </dsp:spPr>
      <dsp:style>
        <a:lnRef idx="0">
          <a:scrgbClr r="0" g="0" b="0"/>
        </a:lnRef>
        <a:fillRef idx="1">
          <a:scrgbClr r="0" g="0" b="0"/>
        </a:fillRef>
        <a:effectRef idx="0">
          <a:scrgbClr r="0" g="0" b="0"/>
        </a:effectRef>
        <a:fontRef idx="minor"/>
      </dsp:style>
    </dsp:sp>
    <dsp:sp modelId="{E0F5F2B2-CA87-4C74-BA27-617C6E1A4E8E}">
      <dsp:nvSpPr>
        <dsp:cNvPr id="0" name=""/>
        <dsp:cNvSpPr/>
      </dsp:nvSpPr>
      <dsp:spPr>
        <a:xfrm>
          <a:off x="2064" y="1368157"/>
          <a:ext cx="2331621" cy="1824209"/>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ysClr val="window" lastClr="FFFFFF"/>
              </a:solidFill>
              <a:latin typeface="Calibri" panose="020F0502020204030204"/>
              <a:ea typeface="+mn-ea"/>
              <a:cs typeface="+mn-cs"/>
            </a:rPr>
            <a:t>Codes </a:t>
          </a:r>
          <a:endParaRPr lang="en-US" sz="3600" kern="1200" dirty="0">
            <a:solidFill>
              <a:sysClr val="window" lastClr="FFFFFF"/>
            </a:solidFill>
            <a:latin typeface="Calibri" panose="020F0502020204030204"/>
            <a:ea typeface="+mn-ea"/>
            <a:cs typeface="+mn-cs"/>
          </a:endParaRPr>
        </a:p>
      </dsp:txBody>
      <dsp:txXfrm>
        <a:off x="91115" y="1457208"/>
        <a:ext cx="2153519" cy="1646107"/>
      </dsp:txXfrm>
    </dsp:sp>
    <dsp:sp modelId="{C2E94B8C-0CE3-4D90-A0ED-CF551D5CE0F7}">
      <dsp:nvSpPr>
        <dsp:cNvPr id="0" name=""/>
        <dsp:cNvSpPr/>
      </dsp:nvSpPr>
      <dsp:spPr>
        <a:xfrm>
          <a:off x="2506323" y="1368157"/>
          <a:ext cx="2331621" cy="1824209"/>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ysClr val="window" lastClr="FFFFFF"/>
              </a:solidFill>
              <a:latin typeface="Calibri" panose="020F0502020204030204"/>
              <a:ea typeface="+mn-ea"/>
              <a:cs typeface="+mn-cs"/>
            </a:rPr>
            <a:t>Case Notes</a:t>
          </a:r>
          <a:endParaRPr lang="en-US" sz="3600" kern="1200" dirty="0">
            <a:solidFill>
              <a:sysClr val="window" lastClr="FFFFFF"/>
            </a:solidFill>
            <a:latin typeface="Calibri" panose="020F0502020204030204"/>
            <a:ea typeface="+mn-ea"/>
            <a:cs typeface="+mn-cs"/>
          </a:endParaRPr>
        </a:p>
      </dsp:txBody>
      <dsp:txXfrm>
        <a:off x="2595374" y="1457208"/>
        <a:ext cx="2153519" cy="1646107"/>
      </dsp:txXfrm>
    </dsp:sp>
    <dsp:sp modelId="{4F8CA845-FEDB-4C68-8062-A6BD939282BB}">
      <dsp:nvSpPr>
        <dsp:cNvPr id="0" name=""/>
        <dsp:cNvSpPr/>
      </dsp:nvSpPr>
      <dsp:spPr>
        <a:xfrm>
          <a:off x="5010582" y="1368157"/>
          <a:ext cx="2331621" cy="1824209"/>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ysClr val="window" lastClr="FFFFFF"/>
              </a:solidFill>
              <a:latin typeface="Calibri" panose="020F0502020204030204"/>
              <a:ea typeface="+mn-ea"/>
              <a:cs typeface="+mn-cs"/>
            </a:rPr>
            <a:t>Tracking Progress</a:t>
          </a:r>
          <a:endParaRPr lang="en-US" sz="3600" kern="1200" dirty="0">
            <a:solidFill>
              <a:sysClr val="window" lastClr="FFFFFF"/>
            </a:solidFill>
            <a:latin typeface="Calibri" panose="020F0502020204030204"/>
            <a:ea typeface="+mn-ea"/>
            <a:cs typeface="+mn-cs"/>
          </a:endParaRPr>
        </a:p>
      </dsp:txBody>
      <dsp:txXfrm>
        <a:off x="5099633" y="1457208"/>
        <a:ext cx="2153519" cy="1646107"/>
      </dsp:txXfrm>
    </dsp:sp>
    <dsp:sp modelId="{EBADC299-CD09-41A1-A693-9CC16E968DFA}">
      <dsp:nvSpPr>
        <dsp:cNvPr id="0" name=""/>
        <dsp:cNvSpPr/>
      </dsp:nvSpPr>
      <dsp:spPr>
        <a:xfrm>
          <a:off x="7514842" y="1368157"/>
          <a:ext cx="2331621" cy="1824209"/>
        </a:xfrm>
        <a:prstGeom prst="roundRect">
          <a:avLst/>
        </a:prstGeom>
        <a:solidFill>
          <a:srgbClr val="20245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ysClr val="window" lastClr="FFFFFF"/>
              </a:solidFill>
              <a:latin typeface="Calibri" panose="020F0502020204030204"/>
              <a:ea typeface="+mn-ea"/>
              <a:cs typeface="+mn-cs"/>
            </a:rPr>
            <a:t>Complete Picture</a:t>
          </a:r>
        </a:p>
      </dsp:txBody>
      <dsp:txXfrm>
        <a:off x="7603893" y="1457208"/>
        <a:ext cx="2153519" cy="16461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importance of the above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74880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the 159 or V10. no contact in 60 days, no follow up services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287319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212599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35396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7234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82944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350230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This slide concludes our presentation. What questions do you have for us today? Who will be first? If we don’t know the answer, we will park them and reply in detail as soon as we can.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275054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17A6FA-E530-4FA1-BD4F-C13F1C52E5DB}"/>
              </a:ext>
            </a:extLst>
          </p:cNvPr>
          <p:cNvPicPr>
            <a:picLocks noChangeAspect="1"/>
          </p:cNvPicPr>
          <p:nvPr/>
        </p:nvPicPr>
        <p:blipFill>
          <a:blip r:embed="rId2"/>
          <a:stretch>
            <a:fillRect/>
          </a:stretch>
        </p:blipFill>
        <p:spPr>
          <a:xfrm>
            <a:off x="4865332" y="2435"/>
            <a:ext cx="10219707" cy="6002949"/>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5758249" cy="1174535"/>
          </a:xfrm>
        </p:spPr>
        <p:txBody>
          <a:bodyPr>
            <a:normAutofit/>
          </a:bodyPr>
          <a:lstStyle/>
          <a:p>
            <a:pPr algn="l"/>
            <a:r>
              <a:rPr lang="en-US" sz="4000" b="1" dirty="0">
                <a:solidFill>
                  <a:srgbClr val="04A651"/>
                </a:solidFill>
                <a:latin typeface="Arial" panose="020B0604020202020204" pitchFamily="34" charset="0"/>
                <a:cs typeface="Arial" panose="020B0604020202020204" pitchFamily="34" charset="0"/>
              </a:rPr>
              <a:t>JVSG Program</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36718"/>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Case Management Tracking</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State Veterans’ Program Team</a:t>
            </a:r>
          </a:p>
          <a:p>
            <a:pPr algn="l"/>
            <a:r>
              <a:rPr lang="en-US" sz="1200" dirty="0">
                <a:solidFill>
                  <a:schemeClr val="bg1"/>
                </a:solidFill>
                <a:latin typeface="Arial" panose="020B0604020202020204" pitchFamily="34" charset="0"/>
                <a:cs typeface="Arial" panose="020B0604020202020204" pitchFamily="34" charset="0"/>
              </a:rPr>
              <a:t>Division of Workforce Services</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Agenda</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graphicFrame>
        <p:nvGraphicFramePr>
          <p:cNvPr id="5" name="Content Placeholder 1">
            <a:extLst>
              <a:ext uri="{FF2B5EF4-FFF2-40B4-BE49-F238E27FC236}">
                <a16:creationId xmlns:a16="http://schemas.microsoft.com/office/drawing/2014/main" id="{14C0D9DD-C86A-911D-A416-D9D5B37B9DD1}"/>
              </a:ext>
            </a:extLst>
          </p:cNvPr>
          <p:cNvGraphicFramePr>
            <a:graphicFrameLocks/>
          </p:cNvGraphicFramePr>
          <p:nvPr>
            <p:extLst>
              <p:ext uri="{D42A27DB-BD31-4B8C-83A1-F6EECF244321}">
                <p14:modId xmlns:p14="http://schemas.microsoft.com/office/powerpoint/2010/main" val="3213803334"/>
              </p:ext>
            </p:extLst>
          </p:nvPr>
        </p:nvGraphicFramePr>
        <p:xfrm>
          <a:off x="838200" y="1679462"/>
          <a:ext cx="10106608" cy="418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690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Management Case Code Tracking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3">
            <a:extLst>
              <a:ext uri="{FF2B5EF4-FFF2-40B4-BE49-F238E27FC236}">
                <a16:creationId xmlns:a16="http://schemas.microsoft.com/office/drawing/2014/main" id="{1C9C114D-DA53-DF23-C615-D34005FEF0CC}"/>
              </a:ext>
            </a:extLst>
          </p:cNvPr>
          <p:cNvGraphicFramePr>
            <a:graphicFrameLocks/>
          </p:cNvGraphicFramePr>
          <p:nvPr>
            <p:extLst>
              <p:ext uri="{D42A27DB-BD31-4B8C-83A1-F6EECF244321}">
                <p14:modId xmlns:p14="http://schemas.microsoft.com/office/powerpoint/2010/main" val="2696767539"/>
              </p:ext>
            </p:extLst>
          </p:nvPr>
        </p:nvGraphicFramePr>
        <p:xfrm>
          <a:off x="1171736" y="1690688"/>
          <a:ext cx="9848528" cy="4560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1</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Table 2">
            <a:extLst>
              <a:ext uri="{FF2B5EF4-FFF2-40B4-BE49-F238E27FC236}">
                <a16:creationId xmlns:a16="http://schemas.microsoft.com/office/drawing/2014/main" id="{FBE9E819-A3F0-5312-EADB-961AEEF2473A}"/>
              </a:ext>
            </a:extLst>
          </p:cNvPr>
          <p:cNvGraphicFramePr>
            <a:graphicFrameLocks noGrp="1"/>
          </p:cNvGraphicFramePr>
          <p:nvPr>
            <p:extLst>
              <p:ext uri="{D42A27DB-BD31-4B8C-83A1-F6EECF244321}">
                <p14:modId xmlns:p14="http://schemas.microsoft.com/office/powerpoint/2010/main" val="2936766409"/>
              </p:ext>
            </p:extLst>
          </p:nvPr>
        </p:nvGraphicFramePr>
        <p:xfrm>
          <a:off x="838200" y="1436499"/>
          <a:ext cx="9868786" cy="4677592"/>
        </p:xfrm>
        <a:graphic>
          <a:graphicData uri="http://schemas.openxmlformats.org/drawingml/2006/table">
            <a:tbl>
              <a:tblPr firstRow="1" firstCol="1" bandRow="1"/>
              <a:tblGrid>
                <a:gridCol w="1204738">
                  <a:extLst>
                    <a:ext uri="{9D8B030D-6E8A-4147-A177-3AD203B41FA5}">
                      <a16:colId xmlns:a16="http://schemas.microsoft.com/office/drawing/2014/main" val="641970228"/>
                    </a:ext>
                  </a:extLst>
                </a:gridCol>
                <a:gridCol w="1728161">
                  <a:extLst>
                    <a:ext uri="{9D8B030D-6E8A-4147-A177-3AD203B41FA5}">
                      <a16:colId xmlns:a16="http://schemas.microsoft.com/office/drawing/2014/main" val="1505576391"/>
                    </a:ext>
                  </a:extLst>
                </a:gridCol>
                <a:gridCol w="1197799">
                  <a:extLst>
                    <a:ext uri="{9D8B030D-6E8A-4147-A177-3AD203B41FA5}">
                      <a16:colId xmlns:a16="http://schemas.microsoft.com/office/drawing/2014/main" val="2157756440"/>
                    </a:ext>
                  </a:extLst>
                </a:gridCol>
                <a:gridCol w="1200691">
                  <a:extLst>
                    <a:ext uri="{9D8B030D-6E8A-4147-A177-3AD203B41FA5}">
                      <a16:colId xmlns:a16="http://schemas.microsoft.com/office/drawing/2014/main" val="844349005"/>
                    </a:ext>
                  </a:extLst>
                </a:gridCol>
                <a:gridCol w="1201270">
                  <a:extLst>
                    <a:ext uri="{9D8B030D-6E8A-4147-A177-3AD203B41FA5}">
                      <a16:colId xmlns:a16="http://schemas.microsoft.com/office/drawing/2014/main" val="180773291"/>
                    </a:ext>
                  </a:extLst>
                </a:gridCol>
                <a:gridCol w="3336127">
                  <a:extLst>
                    <a:ext uri="{9D8B030D-6E8A-4147-A177-3AD203B41FA5}">
                      <a16:colId xmlns:a16="http://schemas.microsoft.com/office/drawing/2014/main" val="111993604"/>
                    </a:ext>
                  </a:extLst>
                </a:gridCol>
              </a:tblGrid>
              <a:tr h="46949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b="1" u="sng" dirty="0">
                          <a:effectLst/>
                        </a:rPr>
                        <a:t>Activity</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u="sng" dirty="0">
                          <a:effectLst/>
                        </a:rPr>
                        <a:t>Program</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u="sng" dirty="0">
                          <a:effectLst/>
                        </a:rPr>
                        <a:t>Scheduled Date/Time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u="sng" dirty="0">
                          <a:effectLst/>
                        </a:rPr>
                        <a:t>Actual End Date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u="sng" dirty="0">
                          <a:effectLst/>
                        </a:rPr>
                        <a:t>Completion Code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u="sng" dirty="0">
                          <a:effectLst/>
                        </a:rPr>
                        <a:t>Service Created By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8326" marR="18326" marT="24434" marB="610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extLst>
                  <a:ext uri="{0D108BD9-81ED-4DB2-BD59-A6C34878D82A}">
                    <a16:rowId xmlns:a16="http://schemas.microsoft.com/office/drawing/2014/main" val="1860347883"/>
                  </a:ext>
                </a:extLst>
              </a:tr>
              <a:tr h="66530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b="1" dirty="0">
                          <a:effectLst/>
                        </a:rPr>
                        <a:t>006 - Self Service Job Search through VOS</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#164048026 (Registration-Only)</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 </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07/20/2022</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Successful Completion</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SYSTEM</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extLst>
                  <a:ext uri="{0D108BD9-81ED-4DB2-BD59-A6C34878D82A}">
                    <a16:rowId xmlns:a16="http://schemas.microsoft.com/office/drawing/2014/main" val="1601081679"/>
                  </a:ext>
                </a:extLst>
              </a:tr>
              <a:tr h="52466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b="1" dirty="0">
                          <a:effectLst/>
                        </a:rPr>
                        <a:t>203 - Objective Assessment</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#164048026 (Wagner-Peyser)</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 </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06/20/2022</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Successful Completion</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a:solidFill>
                            <a:srgbClr val="202452"/>
                          </a:solidFill>
                          <a:effectLst/>
                        </a:rPr>
                        <a:t>2144830978 - DVOP</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540558242"/>
                  </a:ext>
                </a:extLst>
              </a:tr>
              <a:tr h="8437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b="1" dirty="0">
                          <a:effectLst/>
                        </a:rPr>
                        <a:t>205 - Develop Service Strategies (IEP/ISS/EDP)</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WP #164048026 (Wagner-Peyser)</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6/20/2022 12:00 AM</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06/20/2022</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Successful Completion</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2144830978 - DVOP</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extLst>
                  <a:ext uri="{0D108BD9-81ED-4DB2-BD59-A6C34878D82A}">
                    <a16:rowId xmlns:a16="http://schemas.microsoft.com/office/drawing/2014/main" val="2525094009"/>
                  </a:ext>
                </a:extLst>
              </a:tr>
              <a:tr h="8437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b="1" dirty="0">
                          <a:effectLst/>
                        </a:rPr>
                        <a:t>189 - Notification of Veteran Priority of Service</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WP #164048026 (Wagner-Peyser)</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 </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06/16/2022</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Successful Completion</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a:solidFill>
                            <a:srgbClr val="202452"/>
                          </a:solidFill>
                          <a:effectLst/>
                        </a:rPr>
                        <a:t>2144870131 – </a:t>
                      </a:r>
                      <a:endParaRPr lang="en-US" sz="700" b="1">
                        <a:solidFill>
                          <a:srgbClr val="202452"/>
                        </a:solidFill>
                        <a:effectLst/>
                      </a:endParaRPr>
                    </a:p>
                    <a:p>
                      <a:pPr marL="0" marR="0" algn="ctr">
                        <a:lnSpc>
                          <a:spcPct val="107000"/>
                        </a:lnSpc>
                        <a:spcBef>
                          <a:spcPts val="0"/>
                        </a:spcBef>
                        <a:spcAft>
                          <a:spcPts val="0"/>
                        </a:spcAft>
                      </a:pPr>
                      <a:r>
                        <a:rPr lang="en-US" sz="800" b="1">
                          <a:solidFill>
                            <a:srgbClr val="202452"/>
                          </a:solidFill>
                          <a:effectLst/>
                        </a:rPr>
                        <a:t>Staff</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001769417"/>
                  </a:ext>
                </a:extLst>
              </a:tr>
              <a:tr h="66530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b="1" dirty="0">
                          <a:effectLst/>
                        </a:rPr>
                        <a:t>V01 - JVSG - Objective Assessment</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WP #164048026 (JVSG)</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6/16/2022 12:00 AM</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06/16/2022</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Successful Completion</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2144830978 - DVOP</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FFCD"/>
                    </a:solidFill>
                  </a:tcPr>
                </a:tc>
                <a:extLst>
                  <a:ext uri="{0D108BD9-81ED-4DB2-BD59-A6C34878D82A}">
                    <a16:rowId xmlns:a16="http://schemas.microsoft.com/office/drawing/2014/main" val="3898518082"/>
                  </a:ext>
                </a:extLst>
              </a:tr>
              <a:tr h="66530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b="1" dirty="0">
                          <a:effectLst/>
                        </a:rPr>
                        <a:t>007 - Self Service Resume</a:t>
                      </a:r>
                      <a:endParaRPr lang="en-US"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WP #164048026(Registration-Only)</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 </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09/01/2020</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Successful Completion</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SYSTEM</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869" marR="48869" marT="48869" marB="4886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556316495"/>
                  </a:ext>
                </a:extLst>
              </a:tr>
            </a:tbl>
          </a:graphicData>
        </a:graphic>
      </p:graphicFrame>
    </p:spTree>
    <p:extLst>
      <p:ext uri="{BB962C8B-B14F-4D97-AF65-F5344CB8AC3E}">
        <p14:creationId xmlns:p14="http://schemas.microsoft.com/office/powerpoint/2010/main" val="5445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2</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Table 3">
            <a:extLst>
              <a:ext uri="{FF2B5EF4-FFF2-40B4-BE49-F238E27FC236}">
                <a16:creationId xmlns:a16="http://schemas.microsoft.com/office/drawing/2014/main" id="{D405F660-625B-E65E-D138-088148F877E9}"/>
              </a:ext>
            </a:extLst>
          </p:cNvPr>
          <p:cNvGraphicFramePr>
            <a:graphicFrameLocks noGrp="1"/>
          </p:cNvGraphicFramePr>
          <p:nvPr>
            <p:extLst>
              <p:ext uri="{D42A27DB-BD31-4B8C-83A1-F6EECF244321}">
                <p14:modId xmlns:p14="http://schemas.microsoft.com/office/powerpoint/2010/main" val="545911899"/>
              </p:ext>
            </p:extLst>
          </p:nvPr>
        </p:nvGraphicFramePr>
        <p:xfrm>
          <a:off x="838202" y="1393330"/>
          <a:ext cx="10344148" cy="4582168"/>
        </p:xfrm>
        <a:graphic>
          <a:graphicData uri="http://schemas.openxmlformats.org/drawingml/2006/table">
            <a:tbl>
              <a:tblPr firstRow="1" firstCol="1" bandRow="1"/>
              <a:tblGrid>
                <a:gridCol w="1449105">
                  <a:extLst>
                    <a:ext uri="{9D8B030D-6E8A-4147-A177-3AD203B41FA5}">
                      <a16:colId xmlns:a16="http://schemas.microsoft.com/office/drawing/2014/main" val="330140042"/>
                    </a:ext>
                  </a:extLst>
                </a:gridCol>
                <a:gridCol w="1621329">
                  <a:extLst>
                    <a:ext uri="{9D8B030D-6E8A-4147-A177-3AD203B41FA5}">
                      <a16:colId xmlns:a16="http://schemas.microsoft.com/office/drawing/2014/main" val="2500402706"/>
                    </a:ext>
                  </a:extLst>
                </a:gridCol>
                <a:gridCol w="2334715">
                  <a:extLst>
                    <a:ext uri="{9D8B030D-6E8A-4147-A177-3AD203B41FA5}">
                      <a16:colId xmlns:a16="http://schemas.microsoft.com/office/drawing/2014/main" val="3181649721"/>
                    </a:ext>
                  </a:extLst>
                </a:gridCol>
                <a:gridCol w="1614296">
                  <a:extLst>
                    <a:ext uri="{9D8B030D-6E8A-4147-A177-3AD203B41FA5}">
                      <a16:colId xmlns:a16="http://schemas.microsoft.com/office/drawing/2014/main" val="3479532931"/>
                    </a:ext>
                  </a:extLst>
                </a:gridCol>
                <a:gridCol w="1620549">
                  <a:extLst>
                    <a:ext uri="{9D8B030D-6E8A-4147-A177-3AD203B41FA5}">
                      <a16:colId xmlns:a16="http://schemas.microsoft.com/office/drawing/2014/main" val="3393858133"/>
                    </a:ext>
                  </a:extLst>
                </a:gridCol>
                <a:gridCol w="1704154">
                  <a:extLst>
                    <a:ext uri="{9D8B030D-6E8A-4147-A177-3AD203B41FA5}">
                      <a16:colId xmlns:a16="http://schemas.microsoft.com/office/drawing/2014/main" val="2969670756"/>
                    </a:ext>
                  </a:extLst>
                </a:gridCol>
              </a:tblGrid>
              <a:tr h="4392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CareerSource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dirty="0">
                          <a:solidFill>
                            <a:srgbClr val="202452"/>
                          </a:solidFill>
                          <a:effectLst/>
                        </a:rPr>
                        <a:t>203 - Objective Assessment</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rgbClr val="202452"/>
                          </a:solidFill>
                          <a:effectLst/>
                        </a:rPr>
                        <a:t>WP #162256845 (Wagner-</a:t>
                      </a:r>
                      <a:r>
                        <a:rPr lang="en-US" sz="800" dirty="0" err="1">
                          <a:solidFill>
                            <a:srgbClr val="202452"/>
                          </a:solidFill>
                          <a:effectLst/>
                        </a:rPr>
                        <a:t>Peyser</a:t>
                      </a:r>
                      <a:r>
                        <a:rPr lang="en-US" sz="800" dirty="0">
                          <a:solidFill>
                            <a:srgbClr val="202452"/>
                          </a:solidFill>
                          <a:effectLst/>
                        </a:rPr>
                        <a:t>)</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rgbClr val="202452"/>
                          </a:solidFill>
                          <a:effectLst/>
                        </a:rPr>
                        <a:t>02/18/2022</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rgbClr val="202452"/>
                          </a:solidFill>
                          <a:effectLst/>
                        </a:rPr>
                        <a:t>Successful Completion</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dirty="0">
                          <a:solidFill>
                            <a:srgbClr val="202452"/>
                          </a:solidFill>
                          <a:effectLst/>
                        </a:rPr>
                        <a:t>11267631 - </a:t>
                      </a:r>
                      <a:r>
                        <a:rPr lang="en-US" sz="800" dirty="0">
                          <a:solidFill>
                            <a:srgbClr val="202452"/>
                          </a:solidFill>
                          <a:effectLst/>
                          <a:highlight>
                            <a:srgbClr val="000000"/>
                          </a:highlight>
                        </a:rPr>
                        <a:t>Henry, E</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extLst>
                  <a:ext uri="{0D108BD9-81ED-4DB2-BD59-A6C34878D82A}">
                    <a16:rowId xmlns:a16="http://schemas.microsoft.com/office/drawing/2014/main" val="633688468"/>
                  </a:ext>
                </a:extLst>
              </a:tr>
              <a:tr h="75013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CareerSource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V01 - JVSG - Objective Assessment</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WP #162256845 (JVSG)</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02/16/2022</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Successful Completion</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11267631 - </a:t>
                      </a:r>
                      <a:r>
                        <a:rPr lang="en-US" sz="800" b="1" dirty="0">
                          <a:solidFill>
                            <a:srgbClr val="202452"/>
                          </a:solidFill>
                          <a:effectLst/>
                          <a:highlight>
                            <a:srgbClr val="000000"/>
                          </a:highlight>
                        </a:rPr>
                        <a:t>Henry, 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91603218"/>
                  </a:ext>
                </a:extLst>
              </a:tr>
              <a:tr h="75013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CareerSource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a:solidFill>
                            <a:srgbClr val="202452"/>
                          </a:solidFill>
                          <a:effectLst/>
                        </a:rPr>
                        <a:t>V03 - JVSG - Individual Career Counseling</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WP #162256845 (JVSG)</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02/16/2022</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Successful Completion</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a:solidFill>
                            <a:srgbClr val="202452"/>
                          </a:solidFill>
                          <a:effectLst/>
                        </a:rPr>
                        <a:t>11267631 - </a:t>
                      </a:r>
                      <a:r>
                        <a:rPr lang="en-US" sz="800" b="1">
                          <a:solidFill>
                            <a:srgbClr val="202452"/>
                          </a:solidFill>
                          <a:effectLst/>
                          <a:highlight>
                            <a:srgbClr val="000000"/>
                          </a:highlight>
                        </a:rPr>
                        <a:t>Henry, E</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373184630"/>
                  </a:ext>
                </a:extLst>
              </a:tr>
              <a:tr h="94627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CareerSource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205 - Develop Service Strategies (IEP/ISS/EDP)</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WP #162256845 (Wagner-Peyser)</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02/16/2022</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Successful Completion</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11267631 - </a:t>
                      </a:r>
                      <a:r>
                        <a:rPr lang="en-US" sz="800" b="1" dirty="0">
                          <a:solidFill>
                            <a:srgbClr val="202452"/>
                          </a:solidFill>
                          <a:effectLst/>
                          <a:highlight>
                            <a:srgbClr val="000000"/>
                          </a:highlight>
                        </a:rPr>
                        <a:t>Henry, 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2112824443"/>
                  </a:ext>
                </a:extLst>
              </a:tr>
              <a:tr h="75013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CareerSource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a:solidFill>
                            <a:srgbClr val="202452"/>
                          </a:solidFill>
                          <a:effectLst/>
                        </a:rPr>
                        <a:t>115 - Resume Preparation Assistance</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#162256845 (JVSG)</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02/16/2022</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Successful Completion</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a:solidFill>
                            <a:srgbClr val="202452"/>
                          </a:solidFill>
                          <a:effectLst/>
                        </a:rPr>
                        <a:t>11267631 - </a:t>
                      </a:r>
                      <a:r>
                        <a:rPr lang="en-US" sz="800" b="1">
                          <a:solidFill>
                            <a:srgbClr val="202452"/>
                          </a:solidFill>
                          <a:effectLst/>
                          <a:highlight>
                            <a:srgbClr val="000000"/>
                          </a:highlight>
                        </a:rPr>
                        <a:t>Henry, E</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95489751"/>
                  </a:ext>
                </a:extLst>
              </a:tr>
              <a:tr h="94627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CareerSource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189 - Notification of Veteran Priority of Service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#162256845 (JVSG)</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02/16/2022</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Successful Completion</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11267631 - </a:t>
                      </a:r>
                      <a:r>
                        <a:rPr lang="en-US" sz="800" b="1" dirty="0">
                          <a:solidFill>
                            <a:srgbClr val="202452"/>
                          </a:solidFill>
                          <a:effectLst/>
                          <a:highlight>
                            <a:srgbClr val="000000"/>
                          </a:highlight>
                        </a:rPr>
                        <a:t>Henry, 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2139" marR="52139" marT="52139" marB="52139">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4018407206"/>
                  </a:ext>
                </a:extLst>
              </a:tr>
            </a:tbl>
          </a:graphicData>
        </a:graphic>
      </p:graphicFrame>
    </p:spTree>
    <p:extLst>
      <p:ext uri="{BB962C8B-B14F-4D97-AF65-F5344CB8AC3E}">
        <p14:creationId xmlns:p14="http://schemas.microsoft.com/office/powerpoint/2010/main" val="261793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2 (continued)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Table 2">
            <a:extLst>
              <a:ext uri="{FF2B5EF4-FFF2-40B4-BE49-F238E27FC236}">
                <a16:creationId xmlns:a16="http://schemas.microsoft.com/office/drawing/2014/main" id="{3D1DCCB1-1A91-6612-FDEA-75776C0D3B40}"/>
              </a:ext>
            </a:extLst>
          </p:cNvPr>
          <p:cNvGraphicFramePr>
            <a:graphicFrameLocks noGrp="1"/>
          </p:cNvGraphicFramePr>
          <p:nvPr>
            <p:extLst>
              <p:ext uri="{D42A27DB-BD31-4B8C-83A1-F6EECF244321}">
                <p14:modId xmlns:p14="http://schemas.microsoft.com/office/powerpoint/2010/main" val="4001702970"/>
              </p:ext>
            </p:extLst>
          </p:nvPr>
        </p:nvGraphicFramePr>
        <p:xfrm>
          <a:off x="838200" y="1391004"/>
          <a:ext cx="10515601" cy="4468897"/>
        </p:xfrm>
        <a:graphic>
          <a:graphicData uri="http://schemas.openxmlformats.org/drawingml/2006/table">
            <a:tbl>
              <a:tblPr firstRow="1" firstCol="1" bandRow="1"/>
              <a:tblGrid>
                <a:gridCol w="1606890">
                  <a:extLst>
                    <a:ext uri="{9D8B030D-6E8A-4147-A177-3AD203B41FA5}">
                      <a16:colId xmlns:a16="http://schemas.microsoft.com/office/drawing/2014/main" val="3959673454"/>
                    </a:ext>
                  </a:extLst>
                </a:gridCol>
                <a:gridCol w="1606118">
                  <a:extLst>
                    <a:ext uri="{9D8B030D-6E8A-4147-A177-3AD203B41FA5}">
                      <a16:colId xmlns:a16="http://schemas.microsoft.com/office/drawing/2014/main" val="1017190652"/>
                    </a:ext>
                  </a:extLst>
                </a:gridCol>
                <a:gridCol w="2409933">
                  <a:extLst>
                    <a:ext uri="{9D8B030D-6E8A-4147-A177-3AD203B41FA5}">
                      <a16:colId xmlns:a16="http://schemas.microsoft.com/office/drawing/2014/main" val="3850206186"/>
                    </a:ext>
                  </a:extLst>
                </a:gridCol>
                <a:gridCol w="1599152">
                  <a:extLst>
                    <a:ext uri="{9D8B030D-6E8A-4147-A177-3AD203B41FA5}">
                      <a16:colId xmlns:a16="http://schemas.microsoft.com/office/drawing/2014/main" val="2579177793"/>
                    </a:ext>
                  </a:extLst>
                </a:gridCol>
                <a:gridCol w="1605343">
                  <a:extLst>
                    <a:ext uri="{9D8B030D-6E8A-4147-A177-3AD203B41FA5}">
                      <a16:colId xmlns:a16="http://schemas.microsoft.com/office/drawing/2014/main" val="1163126817"/>
                    </a:ext>
                  </a:extLst>
                </a:gridCol>
                <a:gridCol w="1688165">
                  <a:extLst>
                    <a:ext uri="{9D8B030D-6E8A-4147-A177-3AD203B41FA5}">
                      <a16:colId xmlns:a16="http://schemas.microsoft.com/office/drawing/2014/main" val="1138428353"/>
                    </a:ext>
                  </a:extLst>
                </a:gridCol>
              </a:tblGrid>
              <a:tr h="103374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rgbClr val="202452"/>
                          </a:solidFill>
                          <a:effectLst/>
                        </a:rPr>
                        <a:t>CareerSource</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dirty="0">
                          <a:solidFill>
                            <a:srgbClr val="202452"/>
                          </a:solidFill>
                          <a:effectLst/>
                        </a:rPr>
                        <a:t>V13 - JVSG - Post-Employment Consistent Contact</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rgbClr val="202452"/>
                          </a:solidFill>
                          <a:effectLst/>
                        </a:rPr>
                        <a:t>WP #162256845 (JVSG)</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rgbClr val="202452"/>
                          </a:solidFill>
                          <a:effectLst/>
                        </a:rPr>
                        <a:t>07/29/2022</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rgbClr val="202452"/>
                          </a:solidFill>
                          <a:effectLst/>
                        </a:rPr>
                        <a:t>Successful Completion</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dirty="0">
                          <a:solidFill>
                            <a:srgbClr val="202452"/>
                          </a:solidFill>
                          <a:effectLst/>
                        </a:rPr>
                        <a:t>11267631 - </a:t>
                      </a:r>
                      <a:r>
                        <a:rPr lang="en-US" sz="800" dirty="0">
                          <a:solidFill>
                            <a:srgbClr val="202452"/>
                          </a:solidFill>
                          <a:effectLst/>
                          <a:highlight>
                            <a:srgbClr val="000000"/>
                          </a:highlight>
                        </a:rPr>
                        <a:t>Henry, E</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4A651"/>
                    </a:solidFill>
                  </a:tcPr>
                </a:tc>
                <a:extLst>
                  <a:ext uri="{0D108BD9-81ED-4DB2-BD59-A6C34878D82A}">
                    <a16:rowId xmlns:a16="http://schemas.microsoft.com/office/drawing/2014/main" val="2780150589"/>
                  </a:ext>
                </a:extLst>
              </a:tr>
              <a:tr h="103374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rgbClr val="202452"/>
                          </a:solidFill>
                          <a:effectLst/>
                        </a:rPr>
                        <a:t>CareerSource</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V13 - JVSG - Post-Employment Consistent Contact</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#162256845 (JVSG)</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04/28/2022</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Successful Completion</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11267631 - </a:t>
                      </a:r>
                      <a:r>
                        <a:rPr lang="en-US" sz="800" b="1" dirty="0">
                          <a:solidFill>
                            <a:srgbClr val="202452"/>
                          </a:solidFill>
                          <a:effectLst/>
                          <a:highlight>
                            <a:srgbClr val="000000"/>
                          </a:highlight>
                        </a:rPr>
                        <a:t>Henry, 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2262180149"/>
                  </a:ext>
                </a:extLst>
              </a:tr>
              <a:tr h="8532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rgbClr val="202452"/>
                          </a:solidFill>
                          <a:effectLst/>
                        </a:rPr>
                        <a:t>DEO Help Desk - Email and Phone Contact</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a:solidFill>
                            <a:srgbClr val="202452"/>
                          </a:solidFill>
                          <a:effectLst/>
                        </a:rPr>
                        <a:t>881 - Obtained Employment Automated</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#162256845(Registration-Only)</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03/17/2022</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Successful Completion</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a:solidFill>
                            <a:srgbClr val="202452"/>
                          </a:solidFill>
                          <a:effectLst/>
                        </a:rPr>
                        <a:t>NEWHIREIMPORT - NEWHIREIMPORT, N</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796336157"/>
                  </a:ext>
                </a:extLst>
              </a:tr>
              <a:tr h="86572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rgbClr val="202452"/>
                          </a:solidFill>
                          <a:effectLst/>
                        </a:rPr>
                        <a:t>CareerSource</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V04 - JVSG - Individual Employment Plan Update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#162256845 (JVSG)</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03/15/2022</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Unsuccessful Completion - Failed to Report</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11267631 - </a:t>
                      </a:r>
                      <a:r>
                        <a:rPr lang="en-US" sz="800" b="1" dirty="0">
                          <a:solidFill>
                            <a:srgbClr val="202452"/>
                          </a:solidFill>
                          <a:effectLst/>
                          <a:highlight>
                            <a:srgbClr val="000000"/>
                          </a:highlight>
                        </a:rPr>
                        <a:t>Henry, 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1850755855"/>
                  </a:ext>
                </a:extLst>
              </a:tr>
              <a:tr h="6823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rgbClr val="202452"/>
                          </a:solidFill>
                          <a:effectLst/>
                        </a:rPr>
                        <a:t>CareerSource</a:t>
                      </a:r>
                      <a:endParaRPr lang="en-US" sz="800"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4A65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a:solidFill>
                            <a:srgbClr val="202452"/>
                          </a:solidFill>
                          <a:effectLst/>
                        </a:rPr>
                        <a:t>V09 - JVSG - Consistent Contact</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#162256845 (JVSG)</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02/28/2022</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Successful Completion</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800" b="1" dirty="0">
                          <a:solidFill>
                            <a:srgbClr val="202452"/>
                          </a:solidFill>
                          <a:effectLst/>
                        </a:rPr>
                        <a:t>11267631 - </a:t>
                      </a:r>
                      <a:r>
                        <a:rPr lang="en-US" sz="800" b="1" dirty="0">
                          <a:solidFill>
                            <a:srgbClr val="202452"/>
                          </a:solidFill>
                          <a:effectLst/>
                          <a:highlight>
                            <a:srgbClr val="000000"/>
                          </a:highlight>
                        </a:rPr>
                        <a:t>Henry, E</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565" marR="51565" marT="51565" marB="515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78232471"/>
                  </a:ext>
                </a:extLst>
              </a:tr>
            </a:tbl>
          </a:graphicData>
        </a:graphic>
      </p:graphicFrame>
    </p:spTree>
    <p:extLst>
      <p:ext uri="{BB962C8B-B14F-4D97-AF65-F5344CB8AC3E}">
        <p14:creationId xmlns:p14="http://schemas.microsoft.com/office/powerpoint/2010/main" val="419828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3</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Table 3">
            <a:extLst>
              <a:ext uri="{FF2B5EF4-FFF2-40B4-BE49-F238E27FC236}">
                <a16:creationId xmlns:a16="http://schemas.microsoft.com/office/drawing/2014/main" id="{67CBC92E-8D07-A4DC-EA59-B598A1292CA7}"/>
              </a:ext>
            </a:extLst>
          </p:cNvPr>
          <p:cNvGraphicFramePr>
            <a:graphicFrameLocks noGrp="1"/>
          </p:cNvGraphicFramePr>
          <p:nvPr>
            <p:extLst>
              <p:ext uri="{D42A27DB-BD31-4B8C-83A1-F6EECF244321}">
                <p14:modId xmlns:p14="http://schemas.microsoft.com/office/powerpoint/2010/main" val="1114444547"/>
              </p:ext>
            </p:extLst>
          </p:nvPr>
        </p:nvGraphicFramePr>
        <p:xfrm>
          <a:off x="2953192" y="1401589"/>
          <a:ext cx="6285616" cy="5091286"/>
        </p:xfrm>
        <a:graphic>
          <a:graphicData uri="http://schemas.openxmlformats.org/drawingml/2006/table">
            <a:tbl>
              <a:tblPr firstRow="1" firstCol="1" bandRow="1"/>
              <a:tblGrid>
                <a:gridCol w="1571404">
                  <a:extLst>
                    <a:ext uri="{9D8B030D-6E8A-4147-A177-3AD203B41FA5}">
                      <a16:colId xmlns:a16="http://schemas.microsoft.com/office/drawing/2014/main" val="2451793626"/>
                    </a:ext>
                  </a:extLst>
                </a:gridCol>
                <a:gridCol w="1571404">
                  <a:extLst>
                    <a:ext uri="{9D8B030D-6E8A-4147-A177-3AD203B41FA5}">
                      <a16:colId xmlns:a16="http://schemas.microsoft.com/office/drawing/2014/main" val="2058546924"/>
                    </a:ext>
                  </a:extLst>
                </a:gridCol>
                <a:gridCol w="1571404">
                  <a:extLst>
                    <a:ext uri="{9D8B030D-6E8A-4147-A177-3AD203B41FA5}">
                      <a16:colId xmlns:a16="http://schemas.microsoft.com/office/drawing/2014/main" val="3750837055"/>
                    </a:ext>
                  </a:extLst>
                </a:gridCol>
                <a:gridCol w="1571404">
                  <a:extLst>
                    <a:ext uri="{9D8B030D-6E8A-4147-A177-3AD203B41FA5}">
                      <a16:colId xmlns:a16="http://schemas.microsoft.com/office/drawing/2014/main" val="665093930"/>
                    </a:ext>
                  </a:extLst>
                </a:gridCol>
              </a:tblGrid>
              <a:tr h="6584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700" dirty="0">
                          <a:solidFill>
                            <a:schemeClr val="bg1"/>
                          </a:solidFill>
                          <a:effectLst/>
                        </a:rPr>
                        <a:t>159 - Initial Intake Screening – DVOP Services</a:t>
                      </a:r>
                      <a:endParaRPr lang="en-US"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700" dirty="0">
                          <a:solidFill>
                            <a:schemeClr val="bg1"/>
                          </a:solidFill>
                          <a:effectLst/>
                        </a:rPr>
                        <a:t>WP #164584956 (Wagner-Peyser)</a:t>
                      </a:r>
                      <a:endParaRPr lang="en-US"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700" dirty="0">
                          <a:solidFill>
                            <a:schemeClr val="bg1"/>
                          </a:solidFill>
                          <a:effectLst/>
                        </a:rPr>
                        <a:t>05/04/2022</a:t>
                      </a:r>
                      <a:endParaRPr lang="en-US"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700" dirty="0">
                          <a:solidFill>
                            <a:schemeClr val="bg1"/>
                          </a:solidFill>
                          <a:effectLst/>
                        </a:rPr>
                        <a:t>Successful Completion</a:t>
                      </a:r>
                      <a:endParaRPr lang="en-US"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extLst>
                  <a:ext uri="{0D108BD9-81ED-4DB2-BD59-A6C34878D82A}">
                    <a16:rowId xmlns:a16="http://schemas.microsoft.com/office/drawing/2014/main" val="262731487"/>
                  </a:ext>
                </a:extLst>
              </a:tr>
              <a:tr h="83510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700" dirty="0">
                          <a:solidFill>
                            <a:schemeClr val="bg1"/>
                          </a:solidFill>
                          <a:effectLst/>
                        </a:rPr>
                        <a:t>106 - Provided Internet Job Search Support / Training</a:t>
                      </a:r>
                      <a:endParaRPr lang="en-US"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WP #164584956 (Wagner-Peyser)</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05/04/2022</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Successful Completion</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val="2017821269"/>
                  </a:ext>
                </a:extLst>
              </a:tr>
              <a:tr h="6584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700" dirty="0">
                          <a:solidFill>
                            <a:schemeClr val="bg1"/>
                          </a:solidFill>
                          <a:effectLst/>
                        </a:rPr>
                        <a:t>189 - Notification of Veteran Priority of Service</a:t>
                      </a:r>
                      <a:endParaRPr lang="en-US"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WP #164584956 (Wagner-Peyser)</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a:solidFill>
                            <a:srgbClr val="202452"/>
                          </a:solidFill>
                          <a:effectLst/>
                        </a:rPr>
                        <a:t>05/04/2022</a:t>
                      </a:r>
                      <a:endParaRPr lang="en-US" sz="6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Successful Completion</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93831910"/>
                  </a:ext>
                </a:extLst>
              </a:tr>
              <a:tr h="48187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700" dirty="0">
                          <a:solidFill>
                            <a:schemeClr val="bg1"/>
                          </a:solidFill>
                          <a:effectLst/>
                        </a:rPr>
                        <a:t>168 - Referral for DVOP Follow-Up</a:t>
                      </a:r>
                      <a:endParaRPr lang="en-US"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WP #164584956 (Wagner-Peyser)</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05/04/2022</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Successful Completion</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val="3006498813"/>
                  </a:ext>
                </a:extLst>
              </a:tr>
              <a:tr h="48187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700" dirty="0">
                          <a:solidFill>
                            <a:schemeClr val="bg1"/>
                          </a:solidFill>
                          <a:effectLst/>
                        </a:rPr>
                        <a:t>203 - Objective Assessment</a:t>
                      </a:r>
                      <a:endParaRPr lang="en-US"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a:solidFill>
                            <a:srgbClr val="202452"/>
                          </a:solidFill>
                          <a:effectLst/>
                        </a:rPr>
                        <a:t>WP #164584956 (Wagner-Peyser)</a:t>
                      </a:r>
                      <a:endParaRPr lang="en-US" sz="6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a:solidFill>
                            <a:srgbClr val="202452"/>
                          </a:solidFill>
                          <a:effectLst/>
                        </a:rPr>
                        <a:t>05/05/2022</a:t>
                      </a:r>
                      <a:endParaRPr lang="en-US" sz="6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Successful Completion</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2323637052"/>
                  </a:ext>
                </a:extLst>
              </a:tr>
              <a:tr h="6584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700" dirty="0">
                          <a:solidFill>
                            <a:schemeClr val="bg1"/>
                          </a:solidFill>
                          <a:effectLst/>
                        </a:rPr>
                        <a:t>205 - Develop Service Strategies (IEP/ISS/EDP)</a:t>
                      </a:r>
                      <a:endParaRPr lang="en-US"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WP #164584956 (Wagner-Peyser)</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05/05/2022</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Successful Completion</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val="4108811708"/>
                  </a:ext>
                </a:extLst>
              </a:tr>
              <a:tr h="6584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700" dirty="0">
                          <a:solidFill>
                            <a:schemeClr val="bg1"/>
                          </a:solidFill>
                          <a:effectLst/>
                        </a:rPr>
                        <a:t>V01 - JVSG - Objective Assessment</a:t>
                      </a:r>
                      <a:endParaRPr lang="en-US"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a:solidFill>
                            <a:srgbClr val="202452"/>
                          </a:solidFill>
                          <a:effectLst/>
                        </a:rPr>
                        <a:t>WP #164584956 (JVSG)</a:t>
                      </a:r>
                      <a:endParaRPr lang="en-US" sz="6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a:solidFill>
                            <a:srgbClr val="202452"/>
                          </a:solidFill>
                          <a:effectLst/>
                        </a:rPr>
                        <a:t>05/05/2022</a:t>
                      </a:r>
                      <a:endParaRPr lang="en-US" sz="6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Successful Completion</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3549900032"/>
                  </a:ext>
                </a:extLst>
              </a:tr>
              <a:tr h="6584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700" dirty="0">
                          <a:solidFill>
                            <a:schemeClr val="bg1"/>
                          </a:solidFill>
                          <a:effectLst/>
                        </a:rPr>
                        <a:t>V11 - JVSG - Work Readiness Case Conference</a:t>
                      </a:r>
                      <a:endParaRPr lang="en-US" sz="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WP #164584956 (JVSG)</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1" dirty="0">
                          <a:solidFill>
                            <a:srgbClr val="202452"/>
                          </a:solidFill>
                          <a:effectLst/>
                        </a:rPr>
                        <a:t>05/10/2022</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700" b="0" dirty="0">
                          <a:solidFill>
                            <a:srgbClr val="202452"/>
                          </a:solidFill>
                          <a:effectLst/>
                        </a:rPr>
                        <a:t>Successful</a:t>
                      </a:r>
                      <a:r>
                        <a:rPr lang="en-US" sz="700" b="1" dirty="0">
                          <a:solidFill>
                            <a:srgbClr val="202452"/>
                          </a:solidFill>
                          <a:effectLst/>
                        </a:rPr>
                        <a:t> Completion</a:t>
                      </a:r>
                      <a:endParaRPr lang="en-US" sz="6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78" marR="44078" marT="44078" marB="4407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val="2464304100"/>
                  </a:ext>
                </a:extLst>
              </a:tr>
            </a:tbl>
          </a:graphicData>
        </a:graphic>
      </p:graphicFrame>
    </p:spTree>
    <p:extLst>
      <p:ext uri="{BB962C8B-B14F-4D97-AF65-F5344CB8AC3E}">
        <p14:creationId xmlns:p14="http://schemas.microsoft.com/office/powerpoint/2010/main" val="443138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3 (continued)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3" name="Table 2">
            <a:extLst>
              <a:ext uri="{FF2B5EF4-FFF2-40B4-BE49-F238E27FC236}">
                <a16:creationId xmlns:a16="http://schemas.microsoft.com/office/drawing/2014/main" id="{99359F1F-84D4-220D-B21C-6799BCFB2F33}"/>
              </a:ext>
            </a:extLst>
          </p:cNvPr>
          <p:cNvGraphicFramePr>
            <a:graphicFrameLocks noGrp="1"/>
          </p:cNvGraphicFramePr>
          <p:nvPr>
            <p:extLst>
              <p:ext uri="{D42A27DB-BD31-4B8C-83A1-F6EECF244321}">
                <p14:modId xmlns:p14="http://schemas.microsoft.com/office/powerpoint/2010/main" val="2637000507"/>
              </p:ext>
            </p:extLst>
          </p:nvPr>
        </p:nvGraphicFramePr>
        <p:xfrm>
          <a:off x="3060208" y="1483651"/>
          <a:ext cx="6071584" cy="4892265"/>
        </p:xfrm>
        <a:graphic>
          <a:graphicData uri="http://schemas.openxmlformats.org/drawingml/2006/table">
            <a:tbl>
              <a:tblPr firstRow="1" firstCol="1" bandRow="1"/>
              <a:tblGrid>
                <a:gridCol w="1517896">
                  <a:extLst>
                    <a:ext uri="{9D8B030D-6E8A-4147-A177-3AD203B41FA5}">
                      <a16:colId xmlns:a16="http://schemas.microsoft.com/office/drawing/2014/main" val="4030816431"/>
                    </a:ext>
                  </a:extLst>
                </a:gridCol>
                <a:gridCol w="1517896">
                  <a:extLst>
                    <a:ext uri="{9D8B030D-6E8A-4147-A177-3AD203B41FA5}">
                      <a16:colId xmlns:a16="http://schemas.microsoft.com/office/drawing/2014/main" val="2978512696"/>
                    </a:ext>
                  </a:extLst>
                </a:gridCol>
                <a:gridCol w="1517896">
                  <a:extLst>
                    <a:ext uri="{9D8B030D-6E8A-4147-A177-3AD203B41FA5}">
                      <a16:colId xmlns:a16="http://schemas.microsoft.com/office/drawing/2014/main" val="1833884036"/>
                    </a:ext>
                  </a:extLst>
                </a:gridCol>
                <a:gridCol w="1517896">
                  <a:extLst>
                    <a:ext uri="{9D8B030D-6E8A-4147-A177-3AD203B41FA5}">
                      <a16:colId xmlns:a16="http://schemas.microsoft.com/office/drawing/2014/main" val="1828294919"/>
                    </a:ext>
                  </a:extLst>
                </a:gridCol>
              </a:tblGrid>
              <a:tr h="6988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dirty="0">
                          <a:solidFill>
                            <a:schemeClr val="bg1"/>
                          </a:solidFill>
                          <a:effectLst/>
                        </a:rPr>
                        <a:t>115 - Resume Preparation Assistance</a:t>
                      </a: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chemeClr val="bg1"/>
                          </a:solidFill>
                          <a:effectLst/>
                        </a:rPr>
                        <a:t>WP #164584956 (JVSG)</a:t>
                      </a: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chemeClr val="bg1"/>
                          </a:solidFill>
                          <a:effectLst/>
                        </a:rPr>
                        <a:t>05/10/2022</a:t>
                      </a: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800" dirty="0">
                          <a:solidFill>
                            <a:schemeClr val="bg1"/>
                          </a:solidFill>
                          <a:effectLst/>
                        </a:rPr>
                        <a:t>Successful Completion</a:t>
                      </a: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extLst>
                  <a:ext uri="{0D108BD9-81ED-4DB2-BD59-A6C34878D82A}">
                    <a16:rowId xmlns:a16="http://schemas.microsoft.com/office/drawing/2014/main" val="4224153005"/>
                  </a:ext>
                </a:extLst>
              </a:tr>
              <a:tr h="6988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dirty="0">
                          <a:solidFill>
                            <a:schemeClr val="bg1"/>
                          </a:solidFill>
                          <a:effectLst/>
                        </a:rPr>
                        <a:t>V09 - JVSG - Consistent Contact</a:t>
                      </a: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#164584956 (JVSG)</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05/10/2022</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Successful Completion</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val="791741601"/>
                  </a:ext>
                </a:extLst>
              </a:tr>
              <a:tr h="6988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dirty="0">
                          <a:solidFill>
                            <a:schemeClr val="bg1"/>
                          </a:solidFill>
                          <a:effectLst/>
                        </a:rPr>
                        <a:t>V12 - JVSG - Veteran Advocacy Contact</a:t>
                      </a: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WP #164584956 (JVSG)</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a:solidFill>
                            <a:srgbClr val="202452"/>
                          </a:solidFill>
                          <a:effectLst/>
                        </a:rPr>
                        <a:t>05/11/2022</a:t>
                      </a:r>
                      <a:endParaRPr lang="en-US" sz="7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Successful Completion</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62625538"/>
                  </a:ext>
                </a:extLst>
              </a:tr>
              <a:tr h="6988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dirty="0">
                          <a:solidFill>
                            <a:schemeClr val="bg1"/>
                          </a:solidFill>
                          <a:effectLst/>
                        </a:rPr>
                        <a:t>V09 - JVSG - Consistent Contact</a:t>
                      </a: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#164584956 (JVSG)</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05/17/2022</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Successful Completion</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val="4042148807"/>
                  </a:ext>
                </a:extLst>
              </a:tr>
              <a:tr h="6988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dirty="0">
                          <a:solidFill>
                            <a:schemeClr val="bg1"/>
                          </a:solidFill>
                          <a:effectLst/>
                        </a:rPr>
                        <a:t>V12 - JVSG - Veteran Advocacy Contact</a:t>
                      </a: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#164584956 (JVSG)</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05/18/2022</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Successful Completion</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2175094299"/>
                  </a:ext>
                </a:extLst>
              </a:tr>
              <a:tr h="6988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dirty="0">
                          <a:solidFill>
                            <a:schemeClr val="bg1"/>
                          </a:solidFill>
                          <a:effectLst/>
                        </a:rPr>
                        <a:t>V09 - JVSG - Consistent Contact</a:t>
                      </a: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#164584956 (JVSG)</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05/24/2022</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Successful Completion</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val="1313659672"/>
                  </a:ext>
                </a:extLst>
              </a:tr>
              <a:tr h="6988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800" dirty="0">
                          <a:solidFill>
                            <a:schemeClr val="bg1"/>
                          </a:solidFill>
                          <a:effectLst/>
                        </a:rPr>
                        <a:t>V09 - JVSG - Consistent Contact</a:t>
                      </a:r>
                      <a:endParaRPr lang="en-US" sz="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WP #164584956 (JVSG)</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06/07/2022</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800" b="1" dirty="0">
                          <a:solidFill>
                            <a:srgbClr val="202452"/>
                          </a:solidFill>
                          <a:effectLst/>
                        </a:rPr>
                        <a:t>Successful Completion</a:t>
                      </a:r>
                      <a:endParaRPr lang="en-US" sz="7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48686" marR="48686" marT="48686" marB="4868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3940592726"/>
                  </a:ext>
                </a:extLst>
              </a:tr>
            </a:tbl>
          </a:graphicData>
        </a:graphic>
      </p:graphicFrame>
    </p:spTree>
    <p:extLst>
      <p:ext uri="{BB962C8B-B14F-4D97-AF65-F5344CB8AC3E}">
        <p14:creationId xmlns:p14="http://schemas.microsoft.com/office/powerpoint/2010/main" val="104418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Case 3 (continued)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4" name="Table 3">
            <a:extLst>
              <a:ext uri="{FF2B5EF4-FFF2-40B4-BE49-F238E27FC236}">
                <a16:creationId xmlns:a16="http://schemas.microsoft.com/office/drawing/2014/main" id="{85F7C26A-5CC2-C520-8656-0EEF569C1D71}"/>
              </a:ext>
            </a:extLst>
          </p:cNvPr>
          <p:cNvGraphicFramePr>
            <a:graphicFrameLocks noGrp="1"/>
          </p:cNvGraphicFramePr>
          <p:nvPr>
            <p:extLst>
              <p:ext uri="{D42A27DB-BD31-4B8C-83A1-F6EECF244321}">
                <p14:modId xmlns:p14="http://schemas.microsoft.com/office/powerpoint/2010/main" val="3333747493"/>
              </p:ext>
            </p:extLst>
          </p:nvPr>
        </p:nvGraphicFramePr>
        <p:xfrm>
          <a:off x="2918998" y="1452230"/>
          <a:ext cx="6354004" cy="4928170"/>
        </p:xfrm>
        <a:graphic>
          <a:graphicData uri="http://schemas.openxmlformats.org/drawingml/2006/table">
            <a:tbl>
              <a:tblPr firstRow="1" firstCol="1" bandRow="1"/>
              <a:tblGrid>
                <a:gridCol w="1588501">
                  <a:extLst>
                    <a:ext uri="{9D8B030D-6E8A-4147-A177-3AD203B41FA5}">
                      <a16:colId xmlns:a16="http://schemas.microsoft.com/office/drawing/2014/main" val="3133593556"/>
                    </a:ext>
                  </a:extLst>
                </a:gridCol>
                <a:gridCol w="1588501">
                  <a:extLst>
                    <a:ext uri="{9D8B030D-6E8A-4147-A177-3AD203B41FA5}">
                      <a16:colId xmlns:a16="http://schemas.microsoft.com/office/drawing/2014/main" val="3531826315"/>
                    </a:ext>
                  </a:extLst>
                </a:gridCol>
                <a:gridCol w="1588501">
                  <a:extLst>
                    <a:ext uri="{9D8B030D-6E8A-4147-A177-3AD203B41FA5}">
                      <a16:colId xmlns:a16="http://schemas.microsoft.com/office/drawing/2014/main" val="3732066478"/>
                    </a:ext>
                  </a:extLst>
                </a:gridCol>
                <a:gridCol w="1588501">
                  <a:extLst>
                    <a:ext uri="{9D8B030D-6E8A-4147-A177-3AD203B41FA5}">
                      <a16:colId xmlns:a16="http://schemas.microsoft.com/office/drawing/2014/main" val="1814685941"/>
                    </a:ext>
                  </a:extLst>
                </a:gridCol>
              </a:tblGrid>
              <a:tr h="110386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900" dirty="0">
                          <a:effectLst/>
                        </a:rPr>
                        <a:t>V12 - JVSG - Veteran Advocacy Contact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900" dirty="0">
                          <a:effectLst/>
                        </a:rPr>
                        <a:t>WP #164584956 (JVSG)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900" dirty="0">
                          <a:effectLst/>
                        </a:rPr>
                        <a:t>06/07/2022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900" dirty="0">
                          <a:effectLst/>
                        </a:rPr>
                        <a:t>Successful Completion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02452"/>
                    </a:solidFill>
                  </a:tcPr>
                </a:tc>
                <a:extLst>
                  <a:ext uri="{0D108BD9-81ED-4DB2-BD59-A6C34878D82A}">
                    <a16:rowId xmlns:a16="http://schemas.microsoft.com/office/drawing/2014/main" val="30364607"/>
                  </a:ext>
                </a:extLst>
              </a:tr>
              <a:tr h="80828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900" dirty="0">
                          <a:effectLst/>
                        </a:rPr>
                        <a:t>V09 - JVSG - Consistent Contact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dirty="0">
                          <a:solidFill>
                            <a:srgbClr val="202452"/>
                          </a:solidFill>
                          <a:effectLst/>
                        </a:rPr>
                        <a:t>WP #164584956 (JVSG)</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dirty="0">
                          <a:solidFill>
                            <a:srgbClr val="202452"/>
                          </a:solidFill>
                          <a:effectLst/>
                        </a:rPr>
                        <a:t>07/26/2022</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dirty="0">
                          <a:solidFill>
                            <a:srgbClr val="202452"/>
                          </a:solidFill>
                          <a:effectLst/>
                        </a:rPr>
                        <a:t>Successful Completion</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val="3015233737"/>
                  </a:ext>
                </a:extLst>
              </a:tr>
              <a:tr h="80828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900" dirty="0">
                          <a:effectLst/>
                        </a:rPr>
                        <a:t>V09 - JVSG - Consistent Contact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a:solidFill>
                            <a:srgbClr val="202452"/>
                          </a:solidFill>
                          <a:effectLst/>
                        </a:rPr>
                        <a:t>WP #164584956 (JVSG)</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a:solidFill>
                            <a:srgbClr val="202452"/>
                          </a:solidFill>
                          <a:effectLst/>
                        </a:rPr>
                        <a:t>08/09/2022</a:t>
                      </a:r>
                      <a:endParaRPr lang="en-US" sz="800" b="1">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dirty="0">
                          <a:solidFill>
                            <a:srgbClr val="202452"/>
                          </a:solidFill>
                          <a:effectLst/>
                        </a:rPr>
                        <a:t>Successful Completion</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3640202890"/>
                  </a:ext>
                </a:extLst>
              </a:tr>
              <a:tr h="13994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900" dirty="0">
                          <a:effectLst/>
                        </a:rPr>
                        <a:t>V04 - JVSG - Individual Employment Plan Update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dirty="0">
                          <a:solidFill>
                            <a:srgbClr val="202452"/>
                          </a:solidFill>
                          <a:effectLst/>
                        </a:rPr>
                        <a:t>WP #164584956 (JVSG)</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dirty="0">
                          <a:solidFill>
                            <a:srgbClr val="202452"/>
                          </a:solidFill>
                          <a:effectLst/>
                        </a:rPr>
                        <a:t>08/30/2022</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dirty="0">
                          <a:solidFill>
                            <a:srgbClr val="202452"/>
                          </a:solidFill>
                          <a:effectLst/>
                        </a:rPr>
                        <a:t>Successful Completion</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0E1E2"/>
                    </a:solidFill>
                  </a:tcPr>
                </a:tc>
                <a:extLst>
                  <a:ext uri="{0D108BD9-81ED-4DB2-BD59-A6C34878D82A}">
                    <a16:rowId xmlns:a16="http://schemas.microsoft.com/office/drawing/2014/main" val="507152102"/>
                  </a:ext>
                </a:extLst>
              </a:tr>
              <a:tr h="80828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900" dirty="0">
                          <a:effectLst/>
                        </a:rPr>
                        <a:t>V09 - JVSG - Consistent Contact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0245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dirty="0">
                          <a:solidFill>
                            <a:srgbClr val="202452"/>
                          </a:solidFill>
                          <a:effectLst/>
                        </a:rPr>
                        <a:t>WP #164584956 (JVSG)</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dirty="0">
                          <a:solidFill>
                            <a:srgbClr val="202452"/>
                          </a:solidFill>
                          <a:effectLst/>
                        </a:rPr>
                        <a:t>08/30/2022</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07000"/>
                        </a:lnSpc>
                        <a:spcBef>
                          <a:spcPts val="0"/>
                        </a:spcBef>
                        <a:spcAft>
                          <a:spcPts val="0"/>
                        </a:spcAft>
                      </a:pPr>
                      <a:r>
                        <a:rPr lang="en-US" sz="900" b="1" dirty="0">
                          <a:solidFill>
                            <a:srgbClr val="202452"/>
                          </a:solidFill>
                          <a:effectLst/>
                        </a:rPr>
                        <a:t>Successful Completion</a:t>
                      </a:r>
                      <a:endParaRPr lang="en-US" sz="800" b="1" dirty="0">
                        <a:solidFill>
                          <a:srgbClr val="202452"/>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57150" marB="57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BCDEB"/>
                    </a:solidFill>
                  </a:tcPr>
                </a:tc>
                <a:extLst>
                  <a:ext uri="{0D108BD9-81ED-4DB2-BD59-A6C34878D82A}">
                    <a16:rowId xmlns:a16="http://schemas.microsoft.com/office/drawing/2014/main" val="2540948472"/>
                  </a:ext>
                </a:extLst>
              </a:tr>
            </a:tbl>
          </a:graphicData>
        </a:graphic>
      </p:graphicFrame>
    </p:spTree>
    <p:extLst>
      <p:ext uri="{BB962C8B-B14F-4D97-AF65-F5344CB8AC3E}">
        <p14:creationId xmlns:p14="http://schemas.microsoft.com/office/powerpoint/2010/main" val="1272355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839</Words>
  <Application>Microsoft Office PowerPoint</Application>
  <PresentationFormat>Widescreen</PresentationFormat>
  <Paragraphs>222</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Franklin Gothic Book</vt:lpstr>
      <vt:lpstr>Office Theme</vt:lpstr>
      <vt:lpstr>JVSG Program</vt:lpstr>
      <vt:lpstr>Agenda</vt:lpstr>
      <vt:lpstr>Case Management Case Code Tracking</vt:lpstr>
      <vt:lpstr>Case 1</vt:lpstr>
      <vt:lpstr>Case 2</vt:lpstr>
      <vt:lpstr>Case 2 (continued)</vt:lpstr>
      <vt:lpstr>Case 3</vt:lpstr>
      <vt:lpstr>Case 3 (continued)</vt:lpstr>
      <vt:lpstr>Case 3 (continued)</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7</cp:revision>
  <dcterms:created xsi:type="dcterms:W3CDTF">2023-06-29T18:41:40Z</dcterms:created>
  <dcterms:modified xsi:type="dcterms:W3CDTF">2024-04-03T19:34:06Z</dcterms:modified>
</cp:coreProperties>
</file>