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3.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58" r:id="rId3"/>
    <p:sldId id="259"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26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C0C3E6"/>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529" autoAdjust="0"/>
  </p:normalViewPr>
  <p:slideViewPr>
    <p:cSldViewPr snapToGrid="0">
      <p:cViewPr varScale="1">
        <p:scale>
          <a:sx n="85" d="100"/>
          <a:sy n="85"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8.xml.rels><?xml version="1.0" encoding="UTF-8" standalone="yes"?>
<Relationships xmlns="http://schemas.openxmlformats.org/package/2006/relationships"><Relationship Id="rId2" Type="http://schemas.openxmlformats.org/officeDocument/2006/relationships/hyperlink" Target="http://juanotero.es/7717/en-busca-del-elevator-pitch-internacional/" TargetMode="External"/><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2" Type="http://schemas.openxmlformats.org/officeDocument/2006/relationships/hyperlink" Target="http://juanotero.es/7717/en-busca-del-elevator-pitch-internacional/" TargetMode="External"/><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E3FF7-B416-4D44-AFB8-CB653D6CE00F}"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0E9353B1-9054-4E82-996D-1B22D4FBCD57}">
      <dgm:prSet custT="1"/>
      <dgm:spPr>
        <a:solidFill>
          <a:srgbClr val="202452">
            <a:alpha val="90000"/>
          </a:srgbClr>
        </a:solidFill>
      </dgm:spPr>
      <dgm:t>
        <a:bodyPr/>
        <a:lstStyle/>
        <a:p>
          <a:pPr algn="l"/>
          <a:r>
            <a:rPr lang="en-US" sz="2800" dirty="0">
              <a:latin typeface="+mn-lt"/>
              <a:cs typeface="Arial" panose="020B0604020202020204" pitchFamily="34" charset="0"/>
            </a:rPr>
            <a:t>Authorization and Guidance</a:t>
          </a:r>
        </a:p>
      </dgm:t>
    </dgm:pt>
    <dgm:pt modelId="{EAD41D0C-3BCD-4D9D-9AB5-EBCCA264230A}" type="parTrans" cxnId="{D7EF7C29-DF4A-42D1-99AA-D9141BB75346}">
      <dgm:prSet/>
      <dgm:spPr/>
      <dgm:t>
        <a:bodyPr/>
        <a:lstStyle/>
        <a:p>
          <a:endParaRPr lang="en-US"/>
        </a:p>
      </dgm:t>
    </dgm:pt>
    <dgm:pt modelId="{E39DA46F-D74A-4089-A837-1EC1CDF70098}" type="sibTrans" cxnId="{D7EF7C29-DF4A-42D1-99AA-D9141BB75346}">
      <dgm:prSet/>
      <dgm:spPr/>
      <dgm:t>
        <a:bodyPr/>
        <a:lstStyle/>
        <a:p>
          <a:endParaRPr lang="en-US"/>
        </a:p>
      </dgm:t>
    </dgm:pt>
    <dgm:pt modelId="{0C98F549-FEA5-4282-808C-3670D97572E4}">
      <dgm:prSet custT="1"/>
      <dgm:spPr>
        <a:solidFill>
          <a:srgbClr val="202452">
            <a:alpha val="74000"/>
          </a:srgbClr>
        </a:solidFill>
      </dgm:spPr>
      <dgm:t>
        <a:bodyPr/>
        <a:lstStyle/>
        <a:p>
          <a:pPr algn="l"/>
          <a:r>
            <a:rPr lang="en-US" sz="2800" dirty="0">
              <a:latin typeface="+mn-lt"/>
              <a:cs typeface="Arial" panose="020B0604020202020204" pitchFamily="34" charset="0"/>
            </a:rPr>
            <a:t>Employer Outreach</a:t>
          </a:r>
        </a:p>
      </dgm:t>
    </dgm:pt>
    <dgm:pt modelId="{2F2F6AAB-33DD-4A18-8231-6646A76B6F3E}" type="parTrans" cxnId="{63E88540-0FEA-4171-AB79-E02F46C9D5CD}">
      <dgm:prSet/>
      <dgm:spPr/>
      <dgm:t>
        <a:bodyPr/>
        <a:lstStyle/>
        <a:p>
          <a:endParaRPr lang="en-US"/>
        </a:p>
      </dgm:t>
    </dgm:pt>
    <dgm:pt modelId="{7EE8A9F2-CB95-441F-B71E-A5102C2165E0}" type="sibTrans" cxnId="{63E88540-0FEA-4171-AB79-E02F46C9D5CD}">
      <dgm:prSet/>
      <dgm:spPr/>
      <dgm:t>
        <a:bodyPr/>
        <a:lstStyle/>
        <a:p>
          <a:endParaRPr lang="en-US"/>
        </a:p>
      </dgm:t>
    </dgm:pt>
    <dgm:pt modelId="{DAD0680F-36FC-4C40-A9C2-BCE5005B58DC}">
      <dgm:prSet custT="1"/>
      <dgm:spPr>
        <a:solidFill>
          <a:srgbClr val="202452">
            <a:alpha val="50000"/>
          </a:srgbClr>
        </a:solidFill>
      </dgm:spPr>
      <dgm:t>
        <a:bodyPr/>
        <a:lstStyle/>
        <a:p>
          <a:pPr algn="l"/>
          <a:r>
            <a:rPr lang="en-US" sz="2800" dirty="0">
              <a:latin typeface="+mn-lt"/>
              <a:cs typeface="Arial" panose="020B0604020202020204" pitchFamily="34" charset="0"/>
            </a:rPr>
            <a:t>Questions and Answers (Q&amp;A)</a:t>
          </a:r>
        </a:p>
      </dgm:t>
    </dgm:pt>
    <dgm:pt modelId="{9752BD32-96CD-45F8-B34A-72E52361AEAA}" type="parTrans" cxnId="{6002640B-F66A-4595-A4B7-484903AF1F0E}">
      <dgm:prSet/>
      <dgm:spPr/>
      <dgm:t>
        <a:bodyPr/>
        <a:lstStyle/>
        <a:p>
          <a:endParaRPr lang="en-US"/>
        </a:p>
      </dgm:t>
    </dgm:pt>
    <dgm:pt modelId="{9F059299-724D-43E7-B320-156C91D727E1}" type="sibTrans" cxnId="{6002640B-F66A-4595-A4B7-484903AF1F0E}">
      <dgm:prSet/>
      <dgm:spPr/>
      <dgm:t>
        <a:bodyPr/>
        <a:lstStyle/>
        <a:p>
          <a:endParaRPr lang="en-US"/>
        </a:p>
      </dgm:t>
    </dgm:pt>
    <dgm:pt modelId="{5F73F27A-D421-4E2C-9BD2-80E98AAF7BC5}">
      <dgm:prSet custT="1"/>
      <dgm:spPr>
        <a:solidFill>
          <a:srgbClr val="202452">
            <a:alpha val="82000"/>
          </a:srgbClr>
        </a:solidFill>
      </dgm:spPr>
      <dgm:t>
        <a:bodyPr/>
        <a:lstStyle/>
        <a:p>
          <a:pPr algn="l"/>
          <a:r>
            <a:rPr lang="en-US" sz="2800" dirty="0">
              <a:latin typeface="+mn-lt"/>
              <a:cs typeface="Arial" panose="020B0604020202020204" pitchFamily="34" charset="0"/>
            </a:rPr>
            <a:t>Principle Duties</a:t>
          </a:r>
        </a:p>
      </dgm:t>
    </dgm:pt>
    <dgm:pt modelId="{F6A182EB-DBEA-400B-8B70-F3499CB8AB40}" type="parTrans" cxnId="{0908BCA4-31FF-456E-9FC5-7398D81A9103}">
      <dgm:prSet/>
      <dgm:spPr/>
      <dgm:t>
        <a:bodyPr/>
        <a:lstStyle/>
        <a:p>
          <a:endParaRPr lang="en-US"/>
        </a:p>
      </dgm:t>
    </dgm:pt>
    <dgm:pt modelId="{C6062A38-1D19-4E2F-98E8-EA5D452598D9}" type="sibTrans" cxnId="{0908BCA4-31FF-456E-9FC5-7398D81A9103}">
      <dgm:prSet/>
      <dgm:spPr/>
      <dgm:t>
        <a:bodyPr/>
        <a:lstStyle/>
        <a:p>
          <a:endParaRPr lang="en-US"/>
        </a:p>
      </dgm:t>
    </dgm:pt>
    <dgm:pt modelId="{916C183B-B66F-4BD1-86EE-90E8FA98658E}">
      <dgm:prSet custT="1"/>
      <dgm:spPr>
        <a:solidFill>
          <a:srgbClr val="202452">
            <a:alpha val="58000"/>
          </a:srgbClr>
        </a:solidFill>
      </dgm:spPr>
      <dgm:t>
        <a:bodyPr/>
        <a:lstStyle/>
        <a:p>
          <a:pPr algn="l"/>
          <a:r>
            <a:rPr lang="en-US" sz="2800" dirty="0">
              <a:latin typeface="+mn-lt"/>
              <a:cs typeface="Arial" panose="020B0604020202020204" pitchFamily="34" charset="0"/>
            </a:rPr>
            <a:t>Business Services Integration</a:t>
          </a:r>
        </a:p>
      </dgm:t>
    </dgm:pt>
    <dgm:pt modelId="{AFF17E21-7F7D-4061-8BEA-DC1EF4661CDF}" type="parTrans" cxnId="{EA2C7927-6C70-41FE-876F-B8E1422DA6FD}">
      <dgm:prSet/>
      <dgm:spPr/>
      <dgm:t>
        <a:bodyPr/>
        <a:lstStyle/>
        <a:p>
          <a:endParaRPr lang="en-US"/>
        </a:p>
      </dgm:t>
    </dgm:pt>
    <dgm:pt modelId="{3E3C361F-262C-4C14-86B2-24AA9B3A9EF8}" type="sibTrans" cxnId="{EA2C7927-6C70-41FE-876F-B8E1422DA6FD}">
      <dgm:prSet/>
      <dgm:spPr/>
      <dgm:t>
        <a:bodyPr/>
        <a:lstStyle/>
        <a:p>
          <a:endParaRPr lang="en-US"/>
        </a:p>
      </dgm:t>
    </dgm:pt>
    <dgm:pt modelId="{AD94B93D-A644-476D-B506-A9BE09AF598C}">
      <dgm:prSet custT="1"/>
      <dgm:spPr>
        <a:solidFill>
          <a:srgbClr val="202452">
            <a:alpha val="66000"/>
          </a:srgbClr>
        </a:solidFill>
      </dgm:spPr>
      <dgm:t>
        <a:bodyPr/>
        <a:lstStyle/>
        <a:p>
          <a:pPr algn="l"/>
          <a:r>
            <a:rPr lang="en-US" sz="2800" dirty="0">
              <a:latin typeface="+mn-lt"/>
              <a:cs typeface="Arial" panose="020B0604020202020204" pitchFamily="34" charset="0"/>
            </a:rPr>
            <a:t>Employer Codes</a:t>
          </a:r>
        </a:p>
      </dgm:t>
    </dgm:pt>
    <dgm:pt modelId="{51A8992F-9759-4C1F-8F68-888023A130C7}" type="parTrans" cxnId="{AD21F327-BEB7-4F76-8306-67B5D407862C}">
      <dgm:prSet/>
      <dgm:spPr/>
      <dgm:t>
        <a:bodyPr/>
        <a:lstStyle/>
        <a:p>
          <a:endParaRPr lang="en-US"/>
        </a:p>
      </dgm:t>
    </dgm:pt>
    <dgm:pt modelId="{7B7F4722-5EB0-4AD9-8052-9C6146D891B7}" type="sibTrans" cxnId="{AD21F327-BEB7-4F76-8306-67B5D407862C}">
      <dgm:prSet/>
      <dgm:spPr/>
      <dgm:t>
        <a:bodyPr/>
        <a:lstStyle/>
        <a:p>
          <a:endParaRPr lang="en-US"/>
        </a:p>
      </dgm:t>
    </dgm:pt>
    <dgm:pt modelId="{EFAA0D91-5A3C-48D2-9D58-6B119EFC97B1}" type="pres">
      <dgm:prSet presAssocID="{144E3FF7-B416-4D44-AFB8-CB653D6CE00F}" presName="linear" presStyleCnt="0">
        <dgm:presLayoutVars>
          <dgm:animLvl val="lvl"/>
          <dgm:resizeHandles val="exact"/>
        </dgm:presLayoutVars>
      </dgm:prSet>
      <dgm:spPr/>
    </dgm:pt>
    <dgm:pt modelId="{F97C52A9-BFAA-4DAB-9B4C-03BB5AB9D3A0}" type="pres">
      <dgm:prSet presAssocID="{0E9353B1-9054-4E82-996D-1B22D4FBCD57}" presName="parentText" presStyleLbl="node1" presStyleIdx="0" presStyleCnt="6">
        <dgm:presLayoutVars>
          <dgm:chMax val="0"/>
          <dgm:bulletEnabled val="1"/>
        </dgm:presLayoutVars>
      </dgm:prSet>
      <dgm:spPr/>
    </dgm:pt>
    <dgm:pt modelId="{4823FE7A-B823-4E32-AB17-813DE60EE762}" type="pres">
      <dgm:prSet presAssocID="{E39DA46F-D74A-4089-A837-1EC1CDF70098}" presName="spacer" presStyleCnt="0"/>
      <dgm:spPr/>
    </dgm:pt>
    <dgm:pt modelId="{6D50CEA7-7844-4D0E-AEB7-806F807B7E9C}" type="pres">
      <dgm:prSet presAssocID="{5F73F27A-D421-4E2C-9BD2-80E98AAF7BC5}" presName="parentText" presStyleLbl="node1" presStyleIdx="1" presStyleCnt="6">
        <dgm:presLayoutVars>
          <dgm:chMax val="0"/>
          <dgm:bulletEnabled val="1"/>
        </dgm:presLayoutVars>
      </dgm:prSet>
      <dgm:spPr/>
    </dgm:pt>
    <dgm:pt modelId="{927EBD0D-1B29-45F7-AA53-F5F6814C4679}" type="pres">
      <dgm:prSet presAssocID="{C6062A38-1D19-4E2F-98E8-EA5D452598D9}" presName="spacer" presStyleCnt="0"/>
      <dgm:spPr/>
    </dgm:pt>
    <dgm:pt modelId="{9DC2FD78-2B36-485C-B4BA-CFCA35E1D417}" type="pres">
      <dgm:prSet presAssocID="{0C98F549-FEA5-4282-808C-3670D97572E4}" presName="parentText" presStyleLbl="node1" presStyleIdx="2" presStyleCnt="6">
        <dgm:presLayoutVars>
          <dgm:chMax val="0"/>
          <dgm:bulletEnabled val="1"/>
        </dgm:presLayoutVars>
      </dgm:prSet>
      <dgm:spPr/>
    </dgm:pt>
    <dgm:pt modelId="{07A90C93-E4A0-4A4B-A9DB-BDE5AEC430C6}" type="pres">
      <dgm:prSet presAssocID="{7EE8A9F2-CB95-441F-B71E-A5102C2165E0}" presName="spacer" presStyleCnt="0"/>
      <dgm:spPr/>
    </dgm:pt>
    <dgm:pt modelId="{AE00605E-E4B5-47EA-BCDB-E1AB12593931}" type="pres">
      <dgm:prSet presAssocID="{AD94B93D-A644-476D-B506-A9BE09AF598C}" presName="parentText" presStyleLbl="node1" presStyleIdx="3" presStyleCnt="6">
        <dgm:presLayoutVars>
          <dgm:chMax val="0"/>
          <dgm:bulletEnabled val="1"/>
        </dgm:presLayoutVars>
      </dgm:prSet>
      <dgm:spPr/>
    </dgm:pt>
    <dgm:pt modelId="{EB31629D-9A47-4207-8B15-70E3AED19568}" type="pres">
      <dgm:prSet presAssocID="{7B7F4722-5EB0-4AD9-8052-9C6146D891B7}" presName="spacer" presStyleCnt="0"/>
      <dgm:spPr/>
    </dgm:pt>
    <dgm:pt modelId="{67309A05-DF3F-4DC9-B7F4-3196603B1DEB}" type="pres">
      <dgm:prSet presAssocID="{916C183B-B66F-4BD1-86EE-90E8FA98658E}" presName="parentText" presStyleLbl="node1" presStyleIdx="4" presStyleCnt="6">
        <dgm:presLayoutVars>
          <dgm:chMax val="0"/>
          <dgm:bulletEnabled val="1"/>
        </dgm:presLayoutVars>
      </dgm:prSet>
      <dgm:spPr/>
    </dgm:pt>
    <dgm:pt modelId="{5AAFB5CA-800D-4E5D-AAFA-A2BA5CBBB464}" type="pres">
      <dgm:prSet presAssocID="{3E3C361F-262C-4C14-86B2-24AA9B3A9EF8}" presName="spacer" presStyleCnt="0"/>
      <dgm:spPr/>
    </dgm:pt>
    <dgm:pt modelId="{08ACB242-4B1C-44DF-93D4-06A1AFE5AD41}" type="pres">
      <dgm:prSet presAssocID="{DAD0680F-36FC-4C40-A9C2-BCE5005B58DC}" presName="parentText" presStyleLbl="node1" presStyleIdx="5" presStyleCnt="6">
        <dgm:presLayoutVars>
          <dgm:chMax val="0"/>
          <dgm:bulletEnabled val="1"/>
        </dgm:presLayoutVars>
      </dgm:prSet>
      <dgm:spPr/>
    </dgm:pt>
  </dgm:ptLst>
  <dgm:cxnLst>
    <dgm:cxn modelId="{6002640B-F66A-4595-A4B7-484903AF1F0E}" srcId="{144E3FF7-B416-4D44-AFB8-CB653D6CE00F}" destId="{DAD0680F-36FC-4C40-A9C2-BCE5005B58DC}" srcOrd="5" destOrd="0" parTransId="{9752BD32-96CD-45F8-B34A-72E52361AEAA}" sibTransId="{9F059299-724D-43E7-B320-156C91D727E1}"/>
    <dgm:cxn modelId="{EA2C7927-6C70-41FE-876F-B8E1422DA6FD}" srcId="{144E3FF7-B416-4D44-AFB8-CB653D6CE00F}" destId="{916C183B-B66F-4BD1-86EE-90E8FA98658E}" srcOrd="4" destOrd="0" parTransId="{AFF17E21-7F7D-4061-8BEA-DC1EF4661CDF}" sibTransId="{3E3C361F-262C-4C14-86B2-24AA9B3A9EF8}"/>
    <dgm:cxn modelId="{AD21F327-BEB7-4F76-8306-67B5D407862C}" srcId="{144E3FF7-B416-4D44-AFB8-CB653D6CE00F}" destId="{AD94B93D-A644-476D-B506-A9BE09AF598C}" srcOrd="3" destOrd="0" parTransId="{51A8992F-9759-4C1F-8F68-888023A130C7}" sibTransId="{7B7F4722-5EB0-4AD9-8052-9C6146D891B7}"/>
    <dgm:cxn modelId="{D7EF7C29-DF4A-42D1-99AA-D9141BB75346}" srcId="{144E3FF7-B416-4D44-AFB8-CB653D6CE00F}" destId="{0E9353B1-9054-4E82-996D-1B22D4FBCD57}" srcOrd="0" destOrd="0" parTransId="{EAD41D0C-3BCD-4D9D-9AB5-EBCCA264230A}" sibTransId="{E39DA46F-D74A-4089-A837-1EC1CDF70098}"/>
    <dgm:cxn modelId="{63E88540-0FEA-4171-AB79-E02F46C9D5CD}" srcId="{144E3FF7-B416-4D44-AFB8-CB653D6CE00F}" destId="{0C98F549-FEA5-4282-808C-3670D97572E4}" srcOrd="2" destOrd="0" parTransId="{2F2F6AAB-33DD-4A18-8231-6646A76B6F3E}" sibTransId="{7EE8A9F2-CB95-441F-B71E-A5102C2165E0}"/>
    <dgm:cxn modelId="{FFD85D4E-8D32-421F-AF41-1367BF5BB5AD}" type="presOf" srcId="{DAD0680F-36FC-4C40-A9C2-BCE5005B58DC}" destId="{08ACB242-4B1C-44DF-93D4-06A1AFE5AD41}" srcOrd="0" destOrd="0" presId="urn:microsoft.com/office/officeart/2005/8/layout/vList2"/>
    <dgm:cxn modelId="{8487E787-6507-4612-8140-AA5BD7D52EB6}" type="presOf" srcId="{916C183B-B66F-4BD1-86EE-90E8FA98658E}" destId="{67309A05-DF3F-4DC9-B7F4-3196603B1DEB}" srcOrd="0" destOrd="0" presId="urn:microsoft.com/office/officeart/2005/8/layout/vList2"/>
    <dgm:cxn modelId="{E5504D97-E61A-4967-9A65-E26E8E398650}" type="presOf" srcId="{5F73F27A-D421-4E2C-9BD2-80E98AAF7BC5}" destId="{6D50CEA7-7844-4D0E-AEB7-806F807B7E9C}" srcOrd="0" destOrd="0" presId="urn:microsoft.com/office/officeart/2005/8/layout/vList2"/>
    <dgm:cxn modelId="{6E47BBA2-AB8F-4C83-99DD-278DCE7AC227}" type="presOf" srcId="{0C98F549-FEA5-4282-808C-3670D97572E4}" destId="{9DC2FD78-2B36-485C-B4BA-CFCA35E1D417}" srcOrd="0" destOrd="0" presId="urn:microsoft.com/office/officeart/2005/8/layout/vList2"/>
    <dgm:cxn modelId="{0908BCA4-31FF-456E-9FC5-7398D81A9103}" srcId="{144E3FF7-B416-4D44-AFB8-CB653D6CE00F}" destId="{5F73F27A-D421-4E2C-9BD2-80E98AAF7BC5}" srcOrd="1" destOrd="0" parTransId="{F6A182EB-DBEA-400B-8B70-F3499CB8AB40}" sibTransId="{C6062A38-1D19-4E2F-98E8-EA5D452598D9}"/>
    <dgm:cxn modelId="{B9155AD3-E1A1-4C45-BBBF-D0430E9A4C96}" type="presOf" srcId="{0E9353B1-9054-4E82-996D-1B22D4FBCD57}" destId="{F97C52A9-BFAA-4DAB-9B4C-03BB5AB9D3A0}" srcOrd="0" destOrd="0" presId="urn:microsoft.com/office/officeart/2005/8/layout/vList2"/>
    <dgm:cxn modelId="{2E84C4D3-5018-48C2-B46A-01575587FDF1}" type="presOf" srcId="{AD94B93D-A644-476D-B506-A9BE09AF598C}" destId="{AE00605E-E4B5-47EA-BCDB-E1AB12593931}" srcOrd="0" destOrd="0" presId="urn:microsoft.com/office/officeart/2005/8/layout/vList2"/>
    <dgm:cxn modelId="{24B421F9-C1B6-4451-9D64-A7C54238849C}" type="presOf" srcId="{144E3FF7-B416-4D44-AFB8-CB653D6CE00F}" destId="{EFAA0D91-5A3C-48D2-9D58-6B119EFC97B1}" srcOrd="0" destOrd="0" presId="urn:microsoft.com/office/officeart/2005/8/layout/vList2"/>
    <dgm:cxn modelId="{0E28D2D0-F9D3-4589-A288-3ACD42414B73}" type="presParOf" srcId="{EFAA0D91-5A3C-48D2-9D58-6B119EFC97B1}" destId="{F97C52A9-BFAA-4DAB-9B4C-03BB5AB9D3A0}" srcOrd="0" destOrd="0" presId="urn:microsoft.com/office/officeart/2005/8/layout/vList2"/>
    <dgm:cxn modelId="{12805337-5930-4792-A856-759092A980DD}" type="presParOf" srcId="{EFAA0D91-5A3C-48D2-9D58-6B119EFC97B1}" destId="{4823FE7A-B823-4E32-AB17-813DE60EE762}" srcOrd="1" destOrd="0" presId="urn:microsoft.com/office/officeart/2005/8/layout/vList2"/>
    <dgm:cxn modelId="{F64C005C-0593-494B-A5C4-C45D0690162A}" type="presParOf" srcId="{EFAA0D91-5A3C-48D2-9D58-6B119EFC97B1}" destId="{6D50CEA7-7844-4D0E-AEB7-806F807B7E9C}" srcOrd="2" destOrd="0" presId="urn:microsoft.com/office/officeart/2005/8/layout/vList2"/>
    <dgm:cxn modelId="{2E94F391-F8C5-4F8D-90F8-2323CC20FCCB}" type="presParOf" srcId="{EFAA0D91-5A3C-48D2-9D58-6B119EFC97B1}" destId="{927EBD0D-1B29-45F7-AA53-F5F6814C4679}" srcOrd="3" destOrd="0" presId="urn:microsoft.com/office/officeart/2005/8/layout/vList2"/>
    <dgm:cxn modelId="{73317E03-571C-4C60-93B3-AED6039780F7}" type="presParOf" srcId="{EFAA0D91-5A3C-48D2-9D58-6B119EFC97B1}" destId="{9DC2FD78-2B36-485C-B4BA-CFCA35E1D417}" srcOrd="4" destOrd="0" presId="urn:microsoft.com/office/officeart/2005/8/layout/vList2"/>
    <dgm:cxn modelId="{A50C2ACD-6C45-4819-8C63-48B76C9A941C}" type="presParOf" srcId="{EFAA0D91-5A3C-48D2-9D58-6B119EFC97B1}" destId="{07A90C93-E4A0-4A4B-A9DB-BDE5AEC430C6}" srcOrd="5" destOrd="0" presId="urn:microsoft.com/office/officeart/2005/8/layout/vList2"/>
    <dgm:cxn modelId="{74BBC49D-14CF-4870-8572-12BA50B71405}" type="presParOf" srcId="{EFAA0D91-5A3C-48D2-9D58-6B119EFC97B1}" destId="{AE00605E-E4B5-47EA-BCDB-E1AB12593931}" srcOrd="6" destOrd="0" presId="urn:microsoft.com/office/officeart/2005/8/layout/vList2"/>
    <dgm:cxn modelId="{B5F48F1A-3350-43F5-8AEF-4EFF622AAA8E}" type="presParOf" srcId="{EFAA0D91-5A3C-48D2-9D58-6B119EFC97B1}" destId="{EB31629D-9A47-4207-8B15-70E3AED19568}" srcOrd="7" destOrd="0" presId="urn:microsoft.com/office/officeart/2005/8/layout/vList2"/>
    <dgm:cxn modelId="{BBE7DB76-C4A1-4721-8DB7-79895D6039CE}" type="presParOf" srcId="{EFAA0D91-5A3C-48D2-9D58-6B119EFC97B1}" destId="{67309A05-DF3F-4DC9-B7F4-3196603B1DEB}" srcOrd="8" destOrd="0" presId="urn:microsoft.com/office/officeart/2005/8/layout/vList2"/>
    <dgm:cxn modelId="{4CE236A1-EA83-488D-81C4-9AB16B0D60D3}" type="presParOf" srcId="{EFAA0D91-5A3C-48D2-9D58-6B119EFC97B1}" destId="{5AAFB5CA-800D-4E5D-AAFA-A2BA5CBBB464}" srcOrd="9" destOrd="0" presId="urn:microsoft.com/office/officeart/2005/8/layout/vList2"/>
    <dgm:cxn modelId="{704F35F5-D7F9-4EED-8F47-542CB46F46B5}" type="presParOf" srcId="{EFAA0D91-5A3C-48D2-9D58-6B119EFC97B1}" destId="{08ACB242-4B1C-44DF-93D4-06A1AFE5AD4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1C8350-0610-4C10-BF2C-186BDA9F6B87}" type="doc">
      <dgm:prSet loTypeId="urn:microsoft.com/office/officeart/2009/3/layout/DescendingProcess" loCatId="process" qsTypeId="urn:microsoft.com/office/officeart/2005/8/quickstyle/simple1" qsCatId="simple" csTypeId="urn:microsoft.com/office/officeart/2005/8/colors/accent5_5" csCatId="accent5" phldr="1"/>
      <dgm:spPr/>
      <dgm:t>
        <a:bodyPr/>
        <a:lstStyle/>
        <a:p>
          <a:endParaRPr lang="en-US"/>
        </a:p>
      </dgm:t>
    </dgm:pt>
    <dgm:pt modelId="{A88EC529-5DF9-41B5-9C0F-283BD5553762}">
      <dgm:prSet phldrT="[Text]" custT="1"/>
      <dgm:spPr/>
      <dgm:t>
        <a:bodyPr/>
        <a:lstStyle/>
        <a:p>
          <a:r>
            <a:rPr lang="en-US" sz="2800" dirty="0">
              <a:solidFill>
                <a:srgbClr val="202452"/>
              </a:solidFill>
            </a:rPr>
            <a:t>Research</a:t>
          </a:r>
        </a:p>
      </dgm:t>
    </dgm:pt>
    <dgm:pt modelId="{1C00C215-A1A7-4AC7-90C5-A0F64C806F11}" type="parTrans" cxnId="{45DE0552-283A-40C8-99FA-A77052BD020C}">
      <dgm:prSet/>
      <dgm:spPr/>
      <dgm:t>
        <a:bodyPr/>
        <a:lstStyle/>
        <a:p>
          <a:endParaRPr lang="en-US"/>
        </a:p>
      </dgm:t>
    </dgm:pt>
    <dgm:pt modelId="{7AE571FD-0F92-4A35-A022-83D1B1DEDE62}" type="sibTrans" cxnId="{45DE0552-283A-40C8-99FA-A77052BD020C}">
      <dgm:prSet/>
      <dgm:spPr/>
      <dgm:t>
        <a:bodyPr/>
        <a:lstStyle/>
        <a:p>
          <a:endParaRPr lang="en-US"/>
        </a:p>
      </dgm:t>
    </dgm:pt>
    <dgm:pt modelId="{74ABB655-79B5-4506-A6AA-28C5F9984961}">
      <dgm:prSet phldrT="[Text]" custT="1"/>
      <dgm:spPr/>
      <dgm:t>
        <a:bodyPr/>
        <a:lstStyle/>
        <a:p>
          <a:r>
            <a:rPr lang="en-US" sz="3200" dirty="0">
              <a:solidFill>
                <a:srgbClr val="202452"/>
              </a:solidFill>
            </a:rPr>
            <a:t>Outreach</a:t>
          </a:r>
        </a:p>
      </dgm:t>
    </dgm:pt>
    <dgm:pt modelId="{20FE951E-7812-4BB6-9C65-A5C96200ABAB}" type="parTrans" cxnId="{7AFE0DB3-83A0-47B8-B5A2-14AA08689C56}">
      <dgm:prSet/>
      <dgm:spPr/>
      <dgm:t>
        <a:bodyPr/>
        <a:lstStyle/>
        <a:p>
          <a:endParaRPr lang="en-US"/>
        </a:p>
      </dgm:t>
    </dgm:pt>
    <dgm:pt modelId="{B72B2FC5-6843-4E0D-9460-C48A0BE22C92}" type="sibTrans" cxnId="{7AFE0DB3-83A0-47B8-B5A2-14AA08689C56}">
      <dgm:prSet/>
      <dgm:spPr>
        <a:solidFill>
          <a:srgbClr val="04A651"/>
        </a:solidFill>
      </dgm:spPr>
      <dgm:t>
        <a:bodyPr/>
        <a:lstStyle/>
        <a:p>
          <a:endParaRPr lang="en-US"/>
        </a:p>
      </dgm:t>
    </dgm:pt>
    <dgm:pt modelId="{6F6A342A-FBCA-4EDE-8006-6CD7387F8836}">
      <dgm:prSet phldrT="[Text]" custT="1"/>
      <dgm:spPr/>
      <dgm:t>
        <a:bodyPr/>
        <a:lstStyle/>
        <a:p>
          <a:r>
            <a:rPr lang="en-US" sz="3600" dirty="0">
              <a:solidFill>
                <a:srgbClr val="202452"/>
              </a:solidFill>
            </a:rPr>
            <a:t>Follow-up</a:t>
          </a:r>
        </a:p>
      </dgm:t>
    </dgm:pt>
    <dgm:pt modelId="{02E6F249-C398-4438-8762-C7BE371CB498}" type="parTrans" cxnId="{0F05FB8E-B312-463A-847A-8CB9AC0FC901}">
      <dgm:prSet/>
      <dgm:spPr/>
      <dgm:t>
        <a:bodyPr/>
        <a:lstStyle/>
        <a:p>
          <a:endParaRPr lang="en-US"/>
        </a:p>
      </dgm:t>
    </dgm:pt>
    <dgm:pt modelId="{E1BBCEA5-E49F-4EBB-94CE-F4A20B26EBF1}" type="sibTrans" cxnId="{0F05FB8E-B312-463A-847A-8CB9AC0FC901}">
      <dgm:prSet/>
      <dgm:spPr>
        <a:solidFill>
          <a:srgbClr val="04A651"/>
        </a:solidFill>
      </dgm:spPr>
      <dgm:t>
        <a:bodyPr/>
        <a:lstStyle/>
        <a:p>
          <a:endParaRPr lang="en-US"/>
        </a:p>
      </dgm:t>
    </dgm:pt>
    <dgm:pt modelId="{E9A3CB13-066E-44FC-BC40-42F03250A2D6}">
      <dgm:prSet phldrT="[Text]" custT="1"/>
      <dgm:spPr/>
      <dgm:t>
        <a:bodyPr/>
        <a:lstStyle/>
        <a:p>
          <a:r>
            <a:rPr lang="en-US" sz="4400" dirty="0">
              <a:solidFill>
                <a:srgbClr val="202452"/>
              </a:solidFill>
            </a:rPr>
            <a:t>Job Orders</a:t>
          </a:r>
        </a:p>
      </dgm:t>
    </dgm:pt>
    <dgm:pt modelId="{BD3FAFF8-AB76-4AB2-8D8A-D596C06C3EFE}" type="parTrans" cxnId="{0B11DF36-D343-4FEF-877E-B220AB4455E0}">
      <dgm:prSet/>
      <dgm:spPr/>
      <dgm:t>
        <a:bodyPr/>
        <a:lstStyle/>
        <a:p>
          <a:endParaRPr lang="en-US"/>
        </a:p>
      </dgm:t>
    </dgm:pt>
    <dgm:pt modelId="{5B027418-67E1-4EDB-86BC-B28CD28D8D9E}" type="sibTrans" cxnId="{0B11DF36-D343-4FEF-877E-B220AB4455E0}">
      <dgm:prSet/>
      <dgm:spPr/>
      <dgm:t>
        <a:bodyPr/>
        <a:lstStyle/>
        <a:p>
          <a:endParaRPr lang="en-US"/>
        </a:p>
      </dgm:t>
    </dgm:pt>
    <dgm:pt modelId="{12FB9AB6-5792-4001-8768-81737FCAAB18}" type="pres">
      <dgm:prSet presAssocID="{601C8350-0610-4C10-BF2C-186BDA9F6B87}" presName="Name0" presStyleCnt="0">
        <dgm:presLayoutVars>
          <dgm:chMax val="7"/>
          <dgm:chPref val="5"/>
        </dgm:presLayoutVars>
      </dgm:prSet>
      <dgm:spPr/>
    </dgm:pt>
    <dgm:pt modelId="{525C6CAB-7A23-4C97-A6B6-84408D86B15A}" type="pres">
      <dgm:prSet presAssocID="{601C8350-0610-4C10-BF2C-186BDA9F6B87}" presName="arrowNode" presStyleLbl="node1" presStyleIdx="0" presStyleCnt="1"/>
      <dgm:spPr>
        <a:solidFill>
          <a:srgbClr val="202452">
            <a:alpha val="90000"/>
          </a:srgbClr>
        </a:solidFill>
      </dgm:spPr>
    </dgm:pt>
    <dgm:pt modelId="{BF773276-FA2D-4C43-A744-2D2F02BA8F75}" type="pres">
      <dgm:prSet presAssocID="{A88EC529-5DF9-41B5-9C0F-283BD5553762}" presName="txNode1" presStyleLbl="revTx" presStyleIdx="0" presStyleCnt="4">
        <dgm:presLayoutVars>
          <dgm:bulletEnabled val="1"/>
        </dgm:presLayoutVars>
      </dgm:prSet>
      <dgm:spPr/>
    </dgm:pt>
    <dgm:pt modelId="{D695ABDB-987A-4CD2-8CAE-B7790A0AFC2B}" type="pres">
      <dgm:prSet presAssocID="{74ABB655-79B5-4506-A6AA-28C5F9984961}" presName="txNode2" presStyleLbl="revTx" presStyleIdx="1" presStyleCnt="4">
        <dgm:presLayoutVars>
          <dgm:bulletEnabled val="1"/>
        </dgm:presLayoutVars>
      </dgm:prSet>
      <dgm:spPr/>
    </dgm:pt>
    <dgm:pt modelId="{9ACC74CD-D8F8-4055-B0E7-406B6BE2BB87}" type="pres">
      <dgm:prSet presAssocID="{B72B2FC5-6843-4E0D-9460-C48A0BE22C92}" presName="dotNode2" presStyleCnt="0"/>
      <dgm:spPr/>
    </dgm:pt>
    <dgm:pt modelId="{8DC28FEC-7F2E-4B11-98AC-FAF289C69C26}" type="pres">
      <dgm:prSet presAssocID="{B72B2FC5-6843-4E0D-9460-C48A0BE22C92}" presName="dotRepeatNode" presStyleLbl="fgShp" presStyleIdx="0" presStyleCnt="2"/>
      <dgm:spPr/>
    </dgm:pt>
    <dgm:pt modelId="{688ADDDA-A4B0-44DD-B697-B4BFF0F0F132}" type="pres">
      <dgm:prSet presAssocID="{6F6A342A-FBCA-4EDE-8006-6CD7387F8836}" presName="txNode3" presStyleLbl="revTx" presStyleIdx="2" presStyleCnt="4">
        <dgm:presLayoutVars>
          <dgm:bulletEnabled val="1"/>
        </dgm:presLayoutVars>
      </dgm:prSet>
      <dgm:spPr/>
    </dgm:pt>
    <dgm:pt modelId="{5F7C83F0-2FC6-45DD-B881-EA8A946DC309}" type="pres">
      <dgm:prSet presAssocID="{E1BBCEA5-E49F-4EBB-94CE-F4A20B26EBF1}" presName="dotNode3" presStyleCnt="0"/>
      <dgm:spPr/>
    </dgm:pt>
    <dgm:pt modelId="{16580167-DE12-41DE-855E-E2B072371335}" type="pres">
      <dgm:prSet presAssocID="{E1BBCEA5-E49F-4EBB-94CE-F4A20B26EBF1}" presName="dotRepeatNode" presStyleLbl="fgShp" presStyleIdx="1" presStyleCnt="2"/>
      <dgm:spPr/>
    </dgm:pt>
    <dgm:pt modelId="{94D9BCA8-4196-488A-8705-D2DDD2DBDEE3}" type="pres">
      <dgm:prSet presAssocID="{E9A3CB13-066E-44FC-BC40-42F03250A2D6}" presName="txNode4" presStyleLbl="revTx" presStyleIdx="3" presStyleCnt="4">
        <dgm:presLayoutVars>
          <dgm:bulletEnabled val="1"/>
        </dgm:presLayoutVars>
      </dgm:prSet>
      <dgm:spPr/>
    </dgm:pt>
  </dgm:ptLst>
  <dgm:cxnLst>
    <dgm:cxn modelId="{5907150F-43E3-4861-A9BA-E5A071ED61E0}" type="presOf" srcId="{74ABB655-79B5-4506-A6AA-28C5F9984961}" destId="{D695ABDB-987A-4CD2-8CAE-B7790A0AFC2B}" srcOrd="0" destOrd="0" presId="urn:microsoft.com/office/officeart/2009/3/layout/DescendingProcess"/>
    <dgm:cxn modelId="{DEB2A11C-3A52-462B-ABDB-726C88DFE1D9}" type="presOf" srcId="{601C8350-0610-4C10-BF2C-186BDA9F6B87}" destId="{12FB9AB6-5792-4001-8768-81737FCAAB18}" srcOrd="0" destOrd="0" presId="urn:microsoft.com/office/officeart/2009/3/layout/DescendingProcess"/>
    <dgm:cxn modelId="{9EBFA520-FB02-498C-95A2-B855CD6EFA83}" type="presOf" srcId="{E1BBCEA5-E49F-4EBB-94CE-F4A20B26EBF1}" destId="{16580167-DE12-41DE-855E-E2B072371335}" srcOrd="0" destOrd="0" presId="urn:microsoft.com/office/officeart/2009/3/layout/DescendingProcess"/>
    <dgm:cxn modelId="{664A972D-8532-4E85-887A-DC13F12E71EC}" type="presOf" srcId="{B72B2FC5-6843-4E0D-9460-C48A0BE22C92}" destId="{8DC28FEC-7F2E-4B11-98AC-FAF289C69C26}" srcOrd="0" destOrd="0" presId="urn:microsoft.com/office/officeart/2009/3/layout/DescendingProcess"/>
    <dgm:cxn modelId="{0B11DF36-D343-4FEF-877E-B220AB4455E0}" srcId="{601C8350-0610-4C10-BF2C-186BDA9F6B87}" destId="{E9A3CB13-066E-44FC-BC40-42F03250A2D6}" srcOrd="3" destOrd="0" parTransId="{BD3FAFF8-AB76-4AB2-8D8A-D596C06C3EFE}" sibTransId="{5B027418-67E1-4EDB-86BC-B28CD28D8D9E}"/>
    <dgm:cxn modelId="{F3355C64-8798-4A3E-BDBB-8D8DFB580D23}" type="presOf" srcId="{A88EC529-5DF9-41B5-9C0F-283BD5553762}" destId="{BF773276-FA2D-4C43-A744-2D2F02BA8F75}" srcOrd="0" destOrd="0" presId="urn:microsoft.com/office/officeart/2009/3/layout/DescendingProcess"/>
    <dgm:cxn modelId="{EC2ECA4B-999C-44B0-89A3-B6237CAB7926}" type="presOf" srcId="{6F6A342A-FBCA-4EDE-8006-6CD7387F8836}" destId="{688ADDDA-A4B0-44DD-B697-B4BFF0F0F132}" srcOrd="0" destOrd="0" presId="urn:microsoft.com/office/officeart/2009/3/layout/DescendingProcess"/>
    <dgm:cxn modelId="{45DE0552-283A-40C8-99FA-A77052BD020C}" srcId="{601C8350-0610-4C10-BF2C-186BDA9F6B87}" destId="{A88EC529-5DF9-41B5-9C0F-283BD5553762}" srcOrd="0" destOrd="0" parTransId="{1C00C215-A1A7-4AC7-90C5-A0F64C806F11}" sibTransId="{7AE571FD-0F92-4A35-A022-83D1B1DEDE62}"/>
    <dgm:cxn modelId="{0F05FB8E-B312-463A-847A-8CB9AC0FC901}" srcId="{601C8350-0610-4C10-BF2C-186BDA9F6B87}" destId="{6F6A342A-FBCA-4EDE-8006-6CD7387F8836}" srcOrd="2" destOrd="0" parTransId="{02E6F249-C398-4438-8762-C7BE371CB498}" sibTransId="{E1BBCEA5-E49F-4EBB-94CE-F4A20B26EBF1}"/>
    <dgm:cxn modelId="{12B183A3-AC46-4CAF-974D-31905DE3D30A}" type="presOf" srcId="{E9A3CB13-066E-44FC-BC40-42F03250A2D6}" destId="{94D9BCA8-4196-488A-8705-D2DDD2DBDEE3}" srcOrd="0" destOrd="0" presId="urn:microsoft.com/office/officeart/2009/3/layout/DescendingProcess"/>
    <dgm:cxn modelId="{7AFE0DB3-83A0-47B8-B5A2-14AA08689C56}" srcId="{601C8350-0610-4C10-BF2C-186BDA9F6B87}" destId="{74ABB655-79B5-4506-A6AA-28C5F9984961}" srcOrd="1" destOrd="0" parTransId="{20FE951E-7812-4BB6-9C65-A5C96200ABAB}" sibTransId="{B72B2FC5-6843-4E0D-9460-C48A0BE22C92}"/>
    <dgm:cxn modelId="{91E3E881-469C-4EDE-B4A4-A6A38C398AB9}" type="presParOf" srcId="{12FB9AB6-5792-4001-8768-81737FCAAB18}" destId="{525C6CAB-7A23-4C97-A6B6-84408D86B15A}" srcOrd="0" destOrd="0" presId="urn:microsoft.com/office/officeart/2009/3/layout/DescendingProcess"/>
    <dgm:cxn modelId="{051C1581-D3ED-4D6E-81E0-1A0DC17557F6}" type="presParOf" srcId="{12FB9AB6-5792-4001-8768-81737FCAAB18}" destId="{BF773276-FA2D-4C43-A744-2D2F02BA8F75}" srcOrd="1" destOrd="0" presId="urn:microsoft.com/office/officeart/2009/3/layout/DescendingProcess"/>
    <dgm:cxn modelId="{EEE390B4-7BAB-485E-B260-10899F99C799}" type="presParOf" srcId="{12FB9AB6-5792-4001-8768-81737FCAAB18}" destId="{D695ABDB-987A-4CD2-8CAE-B7790A0AFC2B}" srcOrd="2" destOrd="0" presId="urn:microsoft.com/office/officeart/2009/3/layout/DescendingProcess"/>
    <dgm:cxn modelId="{44B5A935-7A11-44DB-98B2-7AF6CEC4C904}" type="presParOf" srcId="{12FB9AB6-5792-4001-8768-81737FCAAB18}" destId="{9ACC74CD-D8F8-4055-B0E7-406B6BE2BB87}" srcOrd="3" destOrd="0" presId="urn:microsoft.com/office/officeart/2009/3/layout/DescendingProcess"/>
    <dgm:cxn modelId="{B71261E7-C7F9-4B65-80C6-A40203C0C45A}" type="presParOf" srcId="{9ACC74CD-D8F8-4055-B0E7-406B6BE2BB87}" destId="{8DC28FEC-7F2E-4B11-98AC-FAF289C69C26}" srcOrd="0" destOrd="0" presId="urn:microsoft.com/office/officeart/2009/3/layout/DescendingProcess"/>
    <dgm:cxn modelId="{9B3BB791-C191-4594-8DB7-8B1A5859AA17}" type="presParOf" srcId="{12FB9AB6-5792-4001-8768-81737FCAAB18}" destId="{688ADDDA-A4B0-44DD-B697-B4BFF0F0F132}" srcOrd="4" destOrd="0" presId="urn:microsoft.com/office/officeart/2009/3/layout/DescendingProcess"/>
    <dgm:cxn modelId="{A071776F-E92D-4940-9D85-480C099C9218}" type="presParOf" srcId="{12FB9AB6-5792-4001-8768-81737FCAAB18}" destId="{5F7C83F0-2FC6-45DD-B881-EA8A946DC309}" srcOrd="5" destOrd="0" presId="urn:microsoft.com/office/officeart/2009/3/layout/DescendingProcess"/>
    <dgm:cxn modelId="{79D898D3-A0AF-411D-B298-D119D1A6F1C7}" type="presParOf" srcId="{5F7C83F0-2FC6-45DD-B881-EA8A946DC309}" destId="{16580167-DE12-41DE-855E-E2B072371335}" srcOrd="0" destOrd="0" presId="urn:microsoft.com/office/officeart/2009/3/layout/DescendingProcess"/>
    <dgm:cxn modelId="{867CC6DB-026B-4ED0-A703-DD205635E32B}" type="presParOf" srcId="{12FB9AB6-5792-4001-8768-81737FCAAB18}" destId="{94D9BCA8-4196-488A-8705-D2DDD2DBDEE3}" srcOrd="6"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BC9618-D451-4ACB-BDAF-0F5ED9AE396B}" type="doc">
      <dgm:prSet loTypeId="urn:microsoft.com/office/officeart/2005/8/layout/chart3" loCatId="relationship" qsTypeId="urn:microsoft.com/office/officeart/2005/8/quickstyle/simple1" qsCatId="simple" csTypeId="urn:microsoft.com/office/officeart/2005/8/colors/accent5_5" csCatId="accent5" phldr="1"/>
      <dgm:spPr/>
    </dgm:pt>
    <dgm:pt modelId="{8F7D77B9-4603-4E7D-8509-FD1CF48F9DA1}">
      <dgm:prSet phldrT="[Text]" custT="1"/>
      <dgm:spPr>
        <a:xfrm>
          <a:off x="1784263" y="341477"/>
          <a:ext cx="4249502" cy="4249502"/>
        </a:xfrm>
        <a:prstGeom prst="pie">
          <a:avLst>
            <a:gd name="adj1" fmla="val 16200000"/>
            <a:gd name="adj2" fmla="val 1800000"/>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LVER</a:t>
          </a:r>
        </a:p>
      </dgm:t>
    </dgm:pt>
    <dgm:pt modelId="{787FA305-25FC-4313-9BE5-C3474EC263D2}" type="parTrans" cxnId="{6A116008-A139-4677-955E-4026EE6841FE}">
      <dgm:prSet/>
      <dgm:spPr/>
      <dgm:t>
        <a:bodyPr/>
        <a:lstStyle/>
        <a:p>
          <a:endParaRPr lang="en-US" sz="1400" b="1"/>
        </a:p>
      </dgm:t>
    </dgm:pt>
    <dgm:pt modelId="{E707BE4C-5945-448B-AACC-E1E15A9B968E}" type="sibTrans" cxnId="{6A116008-A139-4677-955E-4026EE6841FE}">
      <dgm:prSet/>
      <dgm:spPr/>
      <dgm:t>
        <a:bodyPr/>
        <a:lstStyle/>
        <a:p>
          <a:endParaRPr lang="en-US" sz="1400" b="1"/>
        </a:p>
      </dgm:t>
    </dgm:pt>
    <dgm:pt modelId="{F62C36BC-C1B6-4AF1-B976-C5977ED5BD51}">
      <dgm:prSet phldrT="[Text]" custT="1"/>
      <dgm:spPr>
        <a:xfrm>
          <a:off x="1565212" y="467951"/>
          <a:ext cx="4249502" cy="4249502"/>
        </a:xfrm>
        <a:prstGeom prst="pie">
          <a:avLst>
            <a:gd name="adj1" fmla="val 1800000"/>
            <a:gd name="adj2" fmla="val 900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Work-Ready Veteran</a:t>
          </a:r>
        </a:p>
      </dgm:t>
    </dgm:pt>
    <dgm:pt modelId="{6D52710C-8CE9-4E39-A917-3AD4CF9F60D5}" type="parTrans" cxnId="{12E8FB74-D0DF-4A69-B33C-7EC12C1D68EF}">
      <dgm:prSet/>
      <dgm:spPr/>
      <dgm:t>
        <a:bodyPr/>
        <a:lstStyle/>
        <a:p>
          <a:endParaRPr lang="en-US" sz="1400" b="1"/>
        </a:p>
      </dgm:t>
    </dgm:pt>
    <dgm:pt modelId="{42ACAA5B-DA6F-4CC3-A716-5813325A6A4E}" type="sibTrans" cxnId="{12E8FB74-D0DF-4A69-B33C-7EC12C1D68EF}">
      <dgm:prSet/>
      <dgm:spPr/>
      <dgm:t>
        <a:bodyPr/>
        <a:lstStyle/>
        <a:p>
          <a:endParaRPr lang="en-US" sz="1400" b="1"/>
        </a:p>
      </dgm:t>
    </dgm:pt>
    <dgm:pt modelId="{FD32E819-FF77-438D-9A77-A5EB14FA8981}">
      <dgm:prSet phldrT="[Text]" custT="1"/>
      <dgm:spPr>
        <a:xfrm>
          <a:off x="1565212" y="467951"/>
          <a:ext cx="4249502" cy="4249502"/>
        </a:xfrm>
        <a:prstGeom prst="pie">
          <a:avLst>
            <a:gd name="adj1" fmla="val 9000000"/>
            <a:gd name="adj2" fmla="val 1620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400" b="1" dirty="0">
              <a:solidFill>
                <a:sysClr val="window" lastClr="FFFFFF"/>
              </a:solidFill>
              <a:latin typeface="Calibri" panose="020F0502020204030204"/>
              <a:ea typeface="+mn-ea"/>
              <a:cs typeface="Arial" panose="020B0604020202020204" pitchFamily="34" charset="0"/>
            </a:rPr>
            <a:t>DVOP</a:t>
          </a:r>
        </a:p>
      </dgm:t>
    </dgm:pt>
    <dgm:pt modelId="{EF611EB6-173A-40FF-AFA3-D7D23B5EB536}" type="parTrans" cxnId="{57531D28-7BCD-44CE-8384-5070C81EAEF1}">
      <dgm:prSet/>
      <dgm:spPr/>
      <dgm:t>
        <a:bodyPr/>
        <a:lstStyle/>
        <a:p>
          <a:endParaRPr lang="en-US" sz="1400" b="1"/>
        </a:p>
      </dgm:t>
    </dgm:pt>
    <dgm:pt modelId="{90F4EC6C-3A95-4D87-B879-DF2CAC30B508}" type="sibTrans" cxnId="{57531D28-7BCD-44CE-8384-5070C81EAEF1}">
      <dgm:prSet/>
      <dgm:spPr/>
      <dgm:t>
        <a:bodyPr/>
        <a:lstStyle/>
        <a:p>
          <a:endParaRPr lang="en-US" sz="1400" b="1"/>
        </a:p>
      </dgm:t>
    </dgm:pt>
    <dgm:pt modelId="{CB089E71-6A01-42CD-A6A2-B35C8EF383A6}" type="pres">
      <dgm:prSet presAssocID="{B6BC9618-D451-4ACB-BDAF-0F5ED9AE396B}" presName="compositeShape" presStyleCnt="0">
        <dgm:presLayoutVars>
          <dgm:chMax val="7"/>
          <dgm:dir/>
          <dgm:resizeHandles val="exact"/>
        </dgm:presLayoutVars>
      </dgm:prSet>
      <dgm:spPr/>
    </dgm:pt>
    <dgm:pt modelId="{E90A7C68-FA6A-402F-A6F0-5F9BC5C833EB}" type="pres">
      <dgm:prSet presAssocID="{B6BC9618-D451-4ACB-BDAF-0F5ED9AE396B}" presName="wedge1" presStyleLbl="node1" presStyleIdx="0" presStyleCnt="3"/>
      <dgm:spPr/>
    </dgm:pt>
    <dgm:pt modelId="{33E60FC1-6626-49B3-8CCC-3716409112E8}" type="pres">
      <dgm:prSet presAssocID="{B6BC9618-D451-4ACB-BDAF-0F5ED9AE396B}" presName="wedge1Tx" presStyleLbl="node1" presStyleIdx="0" presStyleCnt="3">
        <dgm:presLayoutVars>
          <dgm:chMax val="0"/>
          <dgm:chPref val="0"/>
          <dgm:bulletEnabled val="1"/>
        </dgm:presLayoutVars>
      </dgm:prSet>
      <dgm:spPr/>
    </dgm:pt>
    <dgm:pt modelId="{C2C12FC3-FB92-4ED8-BB07-6688CAD3367A}" type="pres">
      <dgm:prSet presAssocID="{B6BC9618-D451-4ACB-BDAF-0F5ED9AE396B}" presName="wedge2" presStyleLbl="node1" presStyleIdx="1" presStyleCnt="3"/>
      <dgm:spPr/>
    </dgm:pt>
    <dgm:pt modelId="{4E313FCA-9C4F-4BDB-BA05-D25D7D386455}" type="pres">
      <dgm:prSet presAssocID="{B6BC9618-D451-4ACB-BDAF-0F5ED9AE396B}" presName="wedge2Tx" presStyleLbl="node1" presStyleIdx="1" presStyleCnt="3">
        <dgm:presLayoutVars>
          <dgm:chMax val="0"/>
          <dgm:chPref val="0"/>
          <dgm:bulletEnabled val="1"/>
        </dgm:presLayoutVars>
      </dgm:prSet>
      <dgm:spPr/>
    </dgm:pt>
    <dgm:pt modelId="{69A329DF-D4BB-43FD-82EA-CC9E2C71582B}" type="pres">
      <dgm:prSet presAssocID="{B6BC9618-D451-4ACB-BDAF-0F5ED9AE396B}" presName="wedge3" presStyleLbl="node1" presStyleIdx="2" presStyleCnt="3"/>
      <dgm:spPr/>
    </dgm:pt>
    <dgm:pt modelId="{9C44876F-1E46-4D73-87EE-F0A6E16B9DF4}" type="pres">
      <dgm:prSet presAssocID="{B6BC9618-D451-4ACB-BDAF-0F5ED9AE396B}" presName="wedge3Tx" presStyleLbl="node1" presStyleIdx="2" presStyleCnt="3">
        <dgm:presLayoutVars>
          <dgm:chMax val="0"/>
          <dgm:chPref val="0"/>
          <dgm:bulletEnabled val="1"/>
        </dgm:presLayoutVars>
      </dgm:prSet>
      <dgm:spPr/>
    </dgm:pt>
  </dgm:ptLst>
  <dgm:cxnLst>
    <dgm:cxn modelId="{6A116008-A139-4677-955E-4026EE6841FE}" srcId="{B6BC9618-D451-4ACB-BDAF-0F5ED9AE396B}" destId="{8F7D77B9-4603-4E7D-8509-FD1CF48F9DA1}" srcOrd="0" destOrd="0" parTransId="{787FA305-25FC-4313-9BE5-C3474EC263D2}" sibTransId="{E707BE4C-5945-448B-AACC-E1E15A9B968E}"/>
    <dgm:cxn modelId="{08EF711B-300B-4A4F-B771-6984A1797BF7}" type="presOf" srcId="{FD32E819-FF77-438D-9A77-A5EB14FA8981}" destId="{69A329DF-D4BB-43FD-82EA-CC9E2C71582B}" srcOrd="0" destOrd="0" presId="urn:microsoft.com/office/officeart/2005/8/layout/chart3"/>
    <dgm:cxn modelId="{95D13420-DF9C-4EC4-9A67-32D42800D159}" type="presOf" srcId="{F62C36BC-C1B6-4AF1-B976-C5977ED5BD51}" destId="{C2C12FC3-FB92-4ED8-BB07-6688CAD3367A}" srcOrd="0" destOrd="0" presId="urn:microsoft.com/office/officeart/2005/8/layout/chart3"/>
    <dgm:cxn modelId="{57531D28-7BCD-44CE-8384-5070C81EAEF1}" srcId="{B6BC9618-D451-4ACB-BDAF-0F5ED9AE396B}" destId="{FD32E819-FF77-438D-9A77-A5EB14FA8981}" srcOrd="2" destOrd="0" parTransId="{EF611EB6-173A-40FF-AFA3-D7D23B5EB536}" sibTransId="{90F4EC6C-3A95-4D87-B879-DF2CAC30B508}"/>
    <dgm:cxn modelId="{FFB18C2E-AE90-4556-A12C-57E683A5E197}" type="presOf" srcId="{8F7D77B9-4603-4E7D-8509-FD1CF48F9DA1}" destId="{33E60FC1-6626-49B3-8CCC-3716409112E8}" srcOrd="1" destOrd="0" presId="urn:microsoft.com/office/officeart/2005/8/layout/chart3"/>
    <dgm:cxn modelId="{12E8FB74-D0DF-4A69-B33C-7EC12C1D68EF}" srcId="{B6BC9618-D451-4ACB-BDAF-0F5ED9AE396B}" destId="{F62C36BC-C1B6-4AF1-B976-C5977ED5BD51}" srcOrd="1" destOrd="0" parTransId="{6D52710C-8CE9-4E39-A917-3AD4CF9F60D5}" sibTransId="{42ACAA5B-DA6F-4CC3-A716-5813325A6A4E}"/>
    <dgm:cxn modelId="{BE9D0D7A-D579-4F5E-A0CF-E8FCC01C57F0}" type="presOf" srcId="{F62C36BC-C1B6-4AF1-B976-C5977ED5BD51}" destId="{4E313FCA-9C4F-4BDB-BA05-D25D7D386455}" srcOrd="1" destOrd="0" presId="urn:microsoft.com/office/officeart/2005/8/layout/chart3"/>
    <dgm:cxn modelId="{A2580EAC-B822-4F21-BDA3-D4349BA572A0}" type="presOf" srcId="{B6BC9618-D451-4ACB-BDAF-0F5ED9AE396B}" destId="{CB089E71-6A01-42CD-A6A2-B35C8EF383A6}" srcOrd="0" destOrd="0" presId="urn:microsoft.com/office/officeart/2005/8/layout/chart3"/>
    <dgm:cxn modelId="{0D24A0D3-657A-438B-8289-753752587500}" type="presOf" srcId="{8F7D77B9-4603-4E7D-8509-FD1CF48F9DA1}" destId="{E90A7C68-FA6A-402F-A6F0-5F9BC5C833EB}" srcOrd="0" destOrd="0" presId="urn:microsoft.com/office/officeart/2005/8/layout/chart3"/>
    <dgm:cxn modelId="{C626A2D8-7AE2-4548-8CE2-D00E29B874EC}" type="presOf" srcId="{FD32E819-FF77-438D-9A77-A5EB14FA8981}" destId="{9C44876F-1E46-4D73-87EE-F0A6E16B9DF4}" srcOrd="1" destOrd="0" presId="urn:microsoft.com/office/officeart/2005/8/layout/chart3"/>
    <dgm:cxn modelId="{ABDC65A8-95E8-4220-A8C9-2644FC68891B}" type="presParOf" srcId="{CB089E71-6A01-42CD-A6A2-B35C8EF383A6}" destId="{E90A7C68-FA6A-402F-A6F0-5F9BC5C833EB}" srcOrd="0" destOrd="0" presId="urn:microsoft.com/office/officeart/2005/8/layout/chart3"/>
    <dgm:cxn modelId="{9C27ADDE-674E-4FD0-A568-7C74FC89996E}" type="presParOf" srcId="{CB089E71-6A01-42CD-A6A2-B35C8EF383A6}" destId="{33E60FC1-6626-49B3-8CCC-3716409112E8}" srcOrd="1" destOrd="0" presId="urn:microsoft.com/office/officeart/2005/8/layout/chart3"/>
    <dgm:cxn modelId="{71F5C73E-412E-4B7F-9670-9E22A1F6F415}" type="presParOf" srcId="{CB089E71-6A01-42CD-A6A2-B35C8EF383A6}" destId="{C2C12FC3-FB92-4ED8-BB07-6688CAD3367A}" srcOrd="2" destOrd="0" presId="urn:microsoft.com/office/officeart/2005/8/layout/chart3"/>
    <dgm:cxn modelId="{1D38DA4A-B0C4-4AAB-80DD-451761DB0CA0}" type="presParOf" srcId="{CB089E71-6A01-42CD-A6A2-B35C8EF383A6}" destId="{4E313FCA-9C4F-4BDB-BA05-D25D7D386455}" srcOrd="3" destOrd="0" presId="urn:microsoft.com/office/officeart/2005/8/layout/chart3"/>
    <dgm:cxn modelId="{6366CCDF-57D2-44C4-81BA-604167B72C6C}" type="presParOf" srcId="{CB089E71-6A01-42CD-A6A2-B35C8EF383A6}" destId="{69A329DF-D4BB-43FD-82EA-CC9E2C71582B}" srcOrd="4" destOrd="0" presId="urn:microsoft.com/office/officeart/2005/8/layout/chart3"/>
    <dgm:cxn modelId="{483878B7-EA12-470E-AEE0-D0F69716509B}" type="presParOf" srcId="{CB089E71-6A01-42CD-A6A2-B35C8EF383A6}" destId="{9C44876F-1E46-4D73-87EE-F0A6E16B9DF4}"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3A2BAB-216D-4D65-8F6C-EF0BBD199A7B}" type="doc">
      <dgm:prSet loTypeId="urn:microsoft.com/office/officeart/2005/8/layout/bProcess3" loCatId="process" qsTypeId="urn:microsoft.com/office/officeart/2005/8/quickstyle/simple1" qsCatId="simple" csTypeId="urn:microsoft.com/office/officeart/2005/8/colors/accent5_5" csCatId="accent5" phldr="1"/>
      <dgm:spPr/>
    </dgm:pt>
    <dgm:pt modelId="{C4E374CD-9C2F-4521-9E3B-41A1322AC93C}">
      <dgm:prSet phldrT="[Text]" custT="1"/>
      <dgm:spPr>
        <a:solidFill>
          <a:srgbClr val="202452">
            <a:alpha val="90000"/>
          </a:srgbClr>
        </a:solidFill>
      </dgm:spPr>
      <dgm:t>
        <a:bodyPr/>
        <a:lstStyle/>
        <a:p>
          <a:r>
            <a:rPr lang="en-US" sz="2400" b="1" dirty="0">
              <a:latin typeface="+mn-lt"/>
              <a:cs typeface="Arial" panose="020B0604020202020204" pitchFamily="34" charset="0"/>
            </a:rPr>
            <a:t>DVOP services eliminate barriers</a:t>
          </a:r>
        </a:p>
      </dgm:t>
    </dgm:pt>
    <dgm:pt modelId="{7760EB29-44FE-45EE-B04C-548DF03FBAE1}" type="parTrans" cxnId="{40CDDB6A-3085-475F-A343-7C0C554A0DEE}">
      <dgm:prSet/>
      <dgm:spPr/>
      <dgm:t>
        <a:bodyPr/>
        <a:lstStyle/>
        <a:p>
          <a:endParaRPr lang="en-US" sz="3600" b="1">
            <a:latin typeface="Arial" panose="020B0604020202020204" pitchFamily="34" charset="0"/>
            <a:cs typeface="Arial" panose="020B0604020202020204" pitchFamily="34" charset="0"/>
          </a:endParaRPr>
        </a:p>
      </dgm:t>
    </dgm:pt>
    <dgm:pt modelId="{A6C7F2E8-3E58-413D-B99E-645D881186D5}" type="sibTrans" cxnId="{40CDDB6A-3085-475F-A343-7C0C554A0DEE}">
      <dgm:prSet custT="1">
        <dgm:style>
          <a:lnRef idx="1">
            <a:schemeClr val="accent6"/>
          </a:lnRef>
          <a:fillRef idx="0">
            <a:schemeClr val="accent6"/>
          </a:fillRef>
          <a:effectRef idx="0">
            <a:schemeClr val="accent6"/>
          </a:effectRef>
          <a:fontRef idx="minor">
            <a:schemeClr val="tx1"/>
          </a:fontRef>
        </dgm:style>
      </dgm:prSet>
      <dgm:spPr/>
      <dgm:t>
        <a:bodyPr/>
        <a:lstStyle/>
        <a:p>
          <a:endParaRPr lang="en-US" sz="2400" b="1" dirty="0">
            <a:latin typeface="Arial" panose="020B0604020202020204" pitchFamily="34" charset="0"/>
            <a:cs typeface="Arial" panose="020B0604020202020204" pitchFamily="34" charset="0"/>
          </a:endParaRPr>
        </a:p>
      </dgm:t>
    </dgm:pt>
    <dgm:pt modelId="{74AA7982-F153-49E9-A856-F84CB5CF89D6}">
      <dgm:prSet phldrT="[Text]" custT="1"/>
      <dgm:spPr>
        <a:solidFill>
          <a:srgbClr val="202452">
            <a:alpha val="80000"/>
          </a:srgbClr>
        </a:solidFill>
      </dgm:spPr>
      <dgm:t>
        <a:bodyPr/>
        <a:lstStyle/>
        <a:p>
          <a:r>
            <a:rPr lang="en-US" sz="2400" b="1" dirty="0">
              <a:latin typeface="+mn-lt"/>
              <a:cs typeface="Arial" panose="020B0604020202020204" pitchFamily="34" charset="0"/>
            </a:rPr>
            <a:t>DVOP designates participant as “work ready”</a:t>
          </a:r>
        </a:p>
      </dgm:t>
    </dgm:pt>
    <dgm:pt modelId="{FB5AD886-C090-4A3D-90D8-F0C8BFC125C8}" type="parTrans" cxnId="{E7ED3373-20DF-4805-A107-9DC3EB9E611E}">
      <dgm:prSet/>
      <dgm:spPr/>
      <dgm:t>
        <a:bodyPr/>
        <a:lstStyle/>
        <a:p>
          <a:endParaRPr lang="en-US" sz="3600" b="1">
            <a:latin typeface="Arial" panose="020B0604020202020204" pitchFamily="34" charset="0"/>
            <a:cs typeface="Arial" panose="020B0604020202020204" pitchFamily="34" charset="0"/>
          </a:endParaRPr>
        </a:p>
      </dgm:t>
    </dgm:pt>
    <dgm:pt modelId="{4364EEDF-28EF-419E-B7FB-485C8B05CCCC}" type="sibTrans" cxnId="{E7ED3373-20DF-4805-A107-9DC3EB9E611E}">
      <dgm:prSet custT="1">
        <dgm:style>
          <a:lnRef idx="1">
            <a:schemeClr val="accent6"/>
          </a:lnRef>
          <a:fillRef idx="0">
            <a:schemeClr val="accent6"/>
          </a:fillRef>
          <a:effectRef idx="0">
            <a:schemeClr val="accent6"/>
          </a:effectRef>
          <a:fontRef idx="minor">
            <a:schemeClr val="tx1"/>
          </a:fontRef>
        </dgm:style>
      </dgm:prSet>
      <dgm:spPr/>
      <dgm:t>
        <a:bodyPr/>
        <a:lstStyle/>
        <a:p>
          <a:endParaRPr lang="en-US" sz="2400" b="1" dirty="0">
            <a:latin typeface="Arial" panose="020B0604020202020204" pitchFamily="34" charset="0"/>
            <a:cs typeface="Arial" panose="020B0604020202020204" pitchFamily="34" charset="0"/>
          </a:endParaRPr>
        </a:p>
      </dgm:t>
    </dgm:pt>
    <dgm:pt modelId="{021C3EF7-58C6-4C9A-B2FD-EA876C7DB4CC}">
      <dgm:prSet phldrT="[Text]" custT="1"/>
      <dgm:spPr>
        <a:solidFill>
          <a:srgbClr val="202452">
            <a:alpha val="70000"/>
          </a:srgbClr>
        </a:solidFill>
      </dgm:spPr>
      <dgm:t>
        <a:bodyPr/>
        <a:lstStyle/>
        <a:p>
          <a:r>
            <a:rPr lang="en-US" sz="2400" b="1" dirty="0">
              <a:latin typeface="+mn-lt"/>
              <a:cs typeface="Arial" panose="020B0604020202020204" pitchFamily="34" charset="0"/>
            </a:rPr>
            <a:t>Case conference</a:t>
          </a:r>
        </a:p>
      </dgm:t>
    </dgm:pt>
    <dgm:pt modelId="{31F11EBE-1591-45C2-B4F6-D3D0C91CAA29}" type="parTrans" cxnId="{B6C2DD3B-521E-4594-9536-5FCFFA234CC0}">
      <dgm:prSet/>
      <dgm:spPr/>
      <dgm:t>
        <a:bodyPr/>
        <a:lstStyle/>
        <a:p>
          <a:endParaRPr lang="en-US" sz="3600" b="1">
            <a:latin typeface="Arial" panose="020B0604020202020204" pitchFamily="34" charset="0"/>
            <a:cs typeface="Arial" panose="020B0604020202020204" pitchFamily="34" charset="0"/>
          </a:endParaRPr>
        </a:p>
      </dgm:t>
    </dgm:pt>
    <dgm:pt modelId="{A2F57D47-E236-4C3F-B95A-119EEE3A007F}" type="sibTrans" cxnId="{B6C2DD3B-521E-4594-9536-5FCFFA234CC0}">
      <dgm:prSet custT="1">
        <dgm:style>
          <a:lnRef idx="1">
            <a:schemeClr val="accent6"/>
          </a:lnRef>
          <a:fillRef idx="0">
            <a:schemeClr val="accent6"/>
          </a:fillRef>
          <a:effectRef idx="0">
            <a:schemeClr val="accent6"/>
          </a:effectRef>
          <a:fontRef idx="minor">
            <a:schemeClr val="tx1"/>
          </a:fontRef>
        </dgm:style>
      </dgm:prSet>
      <dgm:spPr/>
      <dgm:t>
        <a:bodyPr/>
        <a:lstStyle/>
        <a:p>
          <a:endParaRPr lang="en-US" sz="2400" b="1" dirty="0">
            <a:latin typeface="Arial" panose="020B0604020202020204" pitchFamily="34" charset="0"/>
            <a:cs typeface="Arial" panose="020B0604020202020204" pitchFamily="34" charset="0"/>
          </a:endParaRPr>
        </a:p>
      </dgm:t>
    </dgm:pt>
    <dgm:pt modelId="{AEA25C5D-136A-4F81-80B8-818EA5EEF07E}">
      <dgm:prSet phldrT="[Text]" custT="1"/>
      <dgm:spPr>
        <a:solidFill>
          <a:srgbClr val="202452">
            <a:alpha val="60000"/>
          </a:srgbClr>
        </a:solidFill>
      </dgm:spPr>
      <dgm:t>
        <a:bodyPr/>
        <a:lstStyle/>
        <a:p>
          <a:r>
            <a:rPr lang="en-US" sz="2400" b="1" dirty="0">
              <a:latin typeface="+mn-lt"/>
              <a:cs typeface="Arial" panose="020B0604020202020204" pitchFamily="34" charset="0"/>
            </a:rPr>
            <a:t>LVER advocacy</a:t>
          </a:r>
        </a:p>
      </dgm:t>
    </dgm:pt>
    <dgm:pt modelId="{07B2FA5B-CD5F-483A-B0CF-BA2571B268B0}" type="parTrans" cxnId="{4BC78D90-B40C-407A-9A00-5491B4A58C74}">
      <dgm:prSet/>
      <dgm:spPr/>
      <dgm:t>
        <a:bodyPr/>
        <a:lstStyle/>
        <a:p>
          <a:endParaRPr lang="en-US" sz="3600" b="1">
            <a:latin typeface="Arial" panose="020B0604020202020204" pitchFamily="34" charset="0"/>
            <a:cs typeface="Arial" panose="020B0604020202020204" pitchFamily="34" charset="0"/>
          </a:endParaRPr>
        </a:p>
      </dgm:t>
    </dgm:pt>
    <dgm:pt modelId="{F760413B-856C-4838-B89E-F25FDDF9220E}" type="sibTrans" cxnId="{4BC78D90-B40C-407A-9A00-5491B4A58C74}">
      <dgm:prSet custT="1">
        <dgm:style>
          <a:lnRef idx="1">
            <a:schemeClr val="accent6"/>
          </a:lnRef>
          <a:fillRef idx="0">
            <a:schemeClr val="accent6"/>
          </a:fillRef>
          <a:effectRef idx="0">
            <a:schemeClr val="accent6"/>
          </a:effectRef>
          <a:fontRef idx="minor">
            <a:schemeClr val="tx1"/>
          </a:fontRef>
        </dgm:style>
      </dgm:prSet>
      <dgm:spPr/>
      <dgm:t>
        <a:bodyPr/>
        <a:lstStyle/>
        <a:p>
          <a:endParaRPr lang="en-US" sz="2400" b="1" dirty="0">
            <a:latin typeface="Arial" panose="020B0604020202020204" pitchFamily="34" charset="0"/>
            <a:cs typeface="Arial" panose="020B0604020202020204" pitchFamily="34" charset="0"/>
          </a:endParaRPr>
        </a:p>
      </dgm:t>
    </dgm:pt>
    <dgm:pt modelId="{848C9E7F-033F-4F71-8C68-DE0849789854}">
      <dgm:prSet custT="1"/>
      <dgm:spPr>
        <a:solidFill>
          <a:srgbClr val="202452">
            <a:alpha val="50000"/>
          </a:srgbClr>
        </a:solidFill>
      </dgm:spPr>
      <dgm:t>
        <a:bodyPr/>
        <a:lstStyle/>
        <a:p>
          <a:r>
            <a:rPr lang="en-US" sz="2400" b="1" dirty="0">
              <a:effectLst>
                <a:outerShdw blurRad="38100" dist="38100" dir="2700000" algn="tl">
                  <a:srgbClr val="000000">
                    <a:alpha val="43137"/>
                  </a:srgbClr>
                </a:outerShdw>
              </a:effectLst>
              <a:latin typeface="+mn-lt"/>
              <a:cs typeface="Arial" panose="020B0604020202020204" pitchFamily="34" charset="0"/>
            </a:rPr>
            <a:t>Employed veteran</a:t>
          </a:r>
        </a:p>
      </dgm:t>
    </dgm:pt>
    <dgm:pt modelId="{9A7B3BB3-D882-454C-A37E-EBFFD20611BA}" type="par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523C15FF-CF56-4A23-93EA-36C5DC38625C}" type="sib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CDD1AFF3-9F94-4A4D-812D-D28971D367F4}" type="pres">
      <dgm:prSet presAssocID="{B93A2BAB-216D-4D65-8F6C-EF0BBD199A7B}" presName="Name0" presStyleCnt="0">
        <dgm:presLayoutVars>
          <dgm:dir/>
          <dgm:resizeHandles val="exact"/>
        </dgm:presLayoutVars>
      </dgm:prSet>
      <dgm:spPr/>
    </dgm:pt>
    <dgm:pt modelId="{C4A2F98C-6D51-4BB5-82B5-91290BDDBDB4}" type="pres">
      <dgm:prSet presAssocID="{C4E374CD-9C2F-4521-9E3B-41A1322AC93C}" presName="node" presStyleLbl="node1" presStyleIdx="0" presStyleCnt="5" custLinFactNeighborX="2481">
        <dgm:presLayoutVars>
          <dgm:bulletEnabled val="1"/>
        </dgm:presLayoutVars>
      </dgm:prSet>
      <dgm:spPr/>
    </dgm:pt>
    <dgm:pt modelId="{0C701CEE-E24F-4F59-8BD7-87E801BF3FBF}" type="pres">
      <dgm:prSet presAssocID="{A6C7F2E8-3E58-413D-B99E-645D881186D5}" presName="sibTrans" presStyleLbl="sibTrans1D1" presStyleIdx="0" presStyleCnt="4"/>
      <dgm:spPr/>
    </dgm:pt>
    <dgm:pt modelId="{25A653E4-C27F-4C24-838A-EE25AE3B3766}" type="pres">
      <dgm:prSet presAssocID="{A6C7F2E8-3E58-413D-B99E-645D881186D5}" presName="connectorText" presStyleLbl="sibTrans1D1" presStyleIdx="0" presStyleCnt="4"/>
      <dgm:spPr/>
    </dgm:pt>
    <dgm:pt modelId="{63BD9355-3FD3-4625-B800-A09D57C943F6}" type="pres">
      <dgm:prSet presAssocID="{74AA7982-F153-49E9-A856-F84CB5CF89D6}" presName="node" presStyleLbl="node1" presStyleIdx="1" presStyleCnt="5">
        <dgm:presLayoutVars>
          <dgm:bulletEnabled val="1"/>
        </dgm:presLayoutVars>
      </dgm:prSet>
      <dgm:spPr/>
    </dgm:pt>
    <dgm:pt modelId="{F3117264-DEFE-4CCB-B39F-A6E93F48491E}" type="pres">
      <dgm:prSet presAssocID="{4364EEDF-28EF-419E-B7FB-485C8B05CCCC}" presName="sibTrans" presStyleLbl="sibTrans1D1" presStyleIdx="1" presStyleCnt="4"/>
      <dgm:spPr/>
    </dgm:pt>
    <dgm:pt modelId="{A2204490-F2FA-4B75-A9E1-5161742AAE04}" type="pres">
      <dgm:prSet presAssocID="{4364EEDF-28EF-419E-B7FB-485C8B05CCCC}" presName="connectorText" presStyleLbl="sibTrans1D1" presStyleIdx="1" presStyleCnt="4"/>
      <dgm:spPr/>
    </dgm:pt>
    <dgm:pt modelId="{9C38606B-094C-44AD-9F00-C344B74A5EFA}" type="pres">
      <dgm:prSet presAssocID="{021C3EF7-58C6-4C9A-B2FD-EA876C7DB4CC}" presName="node" presStyleLbl="node1" presStyleIdx="2" presStyleCnt="5">
        <dgm:presLayoutVars>
          <dgm:bulletEnabled val="1"/>
        </dgm:presLayoutVars>
      </dgm:prSet>
      <dgm:spPr/>
    </dgm:pt>
    <dgm:pt modelId="{E80724AC-F07F-4A41-B35D-869BB3FB3D3E}" type="pres">
      <dgm:prSet presAssocID="{A2F57D47-E236-4C3F-B95A-119EEE3A007F}" presName="sibTrans" presStyleLbl="sibTrans1D1" presStyleIdx="2" presStyleCnt="4"/>
      <dgm:spPr/>
    </dgm:pt>
    <dgm:pt modelId="{A751D8C2-28A6-40FF-95CD-5EB31340DE52}" type="pres">
      <dgm:prSet presAssocID="{A2F57D47-E236-4C3F-B95A-119EEE3A007F}" presName="connectorText" presStyleLbl="sibTrans1D1" presStyleIdx="2" presStyleCnt="4"/>
      <dgm:spPr/>
    </dgm:pt>
    <dgm:pt modelId="{492C66DE-079A-4DF6-BD75-32894F1B9889}" type="pres">
      <dgm:prSet presAssocID="{AEA25C5D-136A-4F81-80B8-818EA5EEF07E}" presName="node" presStyleLbl="node1" presStyleIdx="3" presStyleCnt="5">
        <dgm:presLayoutVars>
          <dgm:bulletEnabled val="1"/>
        </dgm:presLayoutVars>
      </dgm:prSet>
      <dgm:spPr/>
    </dgm:pt>
    <dgm:pt modelId="{A2BE3ECC-ED32-4A07-9768-0254870B4961}" type="pres">
      <dgm:prSet presAssocID="{F760413B-856C-4838-B89E-F25FDDF9220E}" presName="sibTrans" presStyleLbl="sibTrans1D1" presStyleIdx="3" presStyleCnt="4"/>
      <dgm:spPr/>
    </dgm:pt>
    <dgm:pt modelId="{1D130260-645E-47E7-8550-EB16987AC5D4}" type="pres">
      <dgm:prSet presAssocID="{F760413B-856C-4838-B89E-F25FDDF9220E}" presName="connectorText" presStyleLbl="sibTrans1D1" presStyleIdx="3" presStyleCnt="4"/>
      <dgm:spPr/>
    </dgm:pt>
    <dgm:pt modelId="{325F2B41-B6D0-4AC8-B3CB-D7CB92AAAE05}" type="pres">
      <dgm:prSet presAssocID="{848C9E7F-033F-4F71-8C68-DE0849789854}" presName="node" presStyleLbl="node1" presStyleIdx="4" presStyleCnt="5">
        <dgm:presLayoutVars>
          <dgm:bulletEnabled val="1"/>
        </dgm:presLayoutVars>
      </dgm:prSet>
      <dgm:spPr/>
    </dgm:pt>
  </dgm:ptLst>
  <dgm:cxnLst>
    <dgm:cxn modelId="{EAB97F32-2088-4249-9C7A-84F1EBA693FA}" type="presOf" srcId="{A2F57D47-E236-4C3F-B95A-119EEE3A007F}" destId="{A751D8C2-28A6-40FF-95CD-5EB31340DE52}" srcOrd="1" destOrd="0" presId="urn:microsoft.com/office/officeart/2005/8/layout/bProcess3"/>
    <dgm:cxn modelId="{19FE063B-78D8-4B7F-A4BA-47B533E779F4}" type="presOf" srcId="{74AA7982-F153-49E9-A856-F84CB5CF89D6}" destId="{63BD9355-3FD3-4625-B800-A09D57C943F6}" srcOrd="0" destOrd="0" presId="urn:microsoft.com/office/officeart/2005/8/layout/bProcess3"/>
    <dgm:cxn modelId="{B6C2DD3B-521E-4594-9536-5FCFFA234CC0}" srcId="{B93A2BAB-216D-4D65-8F6C-EF0BBD199A7B}" destId="{021C3EF7-58C6-4C9A-B2FD-EA876C7DB4CC}" srcOrd="2" destOrd="0" parTransId="{31F11EBE-1591-45C2-B4F6-D3D0C91CAA29}" sibTransId="{A2F57D47-E236-4C3F-B95A-119EEE3A007F}"/>
    <dgm:cxn modelId="{B7FED643-932C-4DBE-8855-F1300B119091}" type="presOf" srcId="{848C9E7F-033F-4F71-8C68-DE0849789854}" destId="{325F2B41-B6D0-4AC8-B3CB-D7CB92AAAE05}" srcOrd="0" destOrd="0" presId="urn:microsoft.com/office/officeart/2005/8/layout/bProcess3"/>
    <dgm:cxn modelId="{40CDDB6A-3085-475F-A343-7C0C554A0DEE}" srcId="{B93A2BAB-216D-4D65-8F6C-EF0BBD199A7B}" destId="{C4E374CD-9C2F-4521-9E3B-41A1322AC93C}" srcOrd="0" destOrd="0" parTransId="{7760EB29-44FE-45EE-B04C-548DF03FBAE1}" sibTransId="{A6C7F2E8-3E58-413D-B99E-645D881186D5}"/>
    <dgm:cxn modelId="{79997D4E-BB88-4B4F-AC14-1E02C90AD371}" type="presOf" srcId="{4364EEDF-28EF-419E-B7FB-485C8B05CCCC}" destId="{F3117264-DEFE-4CCB-B39F-A6E93F48491E}" srcOrd="0" destOrd="0" presId="urn:microsoft.com/office/officeart/2005/8/layout/bProcess3"/>
    <dgm:cxn modelId="{0DABCF72-6333-4D26-B17A-287ECA1C827E}" type="presOf" srcId="{021C3EF7-58C6-4C9A-B2FD-EA876C7DB4CC}" destId="{9C38606B-094C-44AD-9F00-C344B74A5EFA}" srcOrd="0" destOrd="0" presId="urn:microsoft.com/office/officeart/2005/8/layout/bProcess3"/>
    <dgm:cxn modelId="{E7ED3373-20DF-4805-A107-9DC3EB9E611E}" srcId="{B93A2BAB-216D-4D65-8F6C-EF0BBD199A7B}" destId="{74AA7982-F153-49E9-A856-F84CB5CF89D6}" srcOrd="1" destOrd="0" parTransId="{FB5AD886-C090-4A3D-90D8-F0C8BFC125C8}" sibTransId="{4364EEDF-28EF-419E-B7FB-485C8B05CCCC}"/>
    <dgm:cxn modelId="{DFD5BC58-9F32-404A-87CE-AC3B053D42C1}" type="presOf" srcId="{F760413B-856C-4838-B89E-F25FDDF9220E}" destId="{A2BE3ECC-ED32-4A07-9768-0254870B4961}" srcOrd="0" destOrd="0" presId="urn:microsoft.com/office/officeart/2005/8/layout/bProcess3"/>
    <dgm:cxn modelId="{8EF6637B-05E1-4AD7-9A0E-D7440E59F3D5}" type="presOf" srcId="{F760413B-856C-4838-B89E-F25FDDF9220E}" destId="{1D130260-645E-47E7-8550-EB16987AC5D4}" srcOrd="1" destOrd="0" presId="urn:microsoft.com/office/officeart/2005/8/layout/bProcess3"/>
    <dgm:cxn modelId="{4BC78D90-B40C-407A-9A00-5491B4A58C74}" srcId="{B93A2BAB-216D-4D65-8F6C-EF0BBD199A7B}" destId="{AEA25C5D-136A-4F81-80B8-818EA5EEF07E}" srcOrd="3" destOrd="0" parTransId="{07B2FA5B-CD5F-483A-B0CF-BA2571B268B0}" sibTransId="{F760413B-856C-4838-B89E-F25FDDF9220E}"/>
    <dgm:cxn modelId="{8FA6A890-CC8D-4793-A336-2258F29A7B2A}" type="presOf" srcId="{B93A2BAB-216D-4D65-8F6C-EF0BBD199A7B}" destId="{CDD1AFF3-9F94-4A4D-812D-D28971D367F4}" srcOrd="0" destOrd="0" presId="urn:microsoft.com/office/officeart/2005/8/layout/bProcess3"/>
    <dgm:cxn modelId="{FBEB9AA9-47E7-4E2C-906A-3D6EB4A05BC5}" type="presOf" srcId="{C4E374CD-9C2F-4521-9E3B-41A1322AC93C}" destId="{C4A2F98C-6D51-4BB5-82B5-91290BDDBDB4}" srcOrd="0" destOrd="0" presId="urn:microsoft.com/office/officeart/2005/8/layout/bProcess3"/>
    <dgm:cxn modelId="{2B3A17AE-B403-4DF0-9DC9-16E5E22748A5}" type="presOf" srcId="{4364EEDF-28EF-419E-B7FB-485C8B05CCCC}" destId="{A2204490-F2FA-4B75-A9E1-5161742AAE04}" srcOrd="1" destOrd="0" presId="urn:microsoft.com/office/officeart/2005/8/layout/bProcess3"/>
    <dgm:cxn modelId="{31B921B3-4AE4-4AFC-A834-0B86D1710363}" type="presOf" srcId="{A2F57D47-E236-4C3F-B95A-119EEE3A007F}" destId="{E80724AC-F07F-4A41-B35D-869BB3FB3D3E}" srcOrd="0" destOrd="0" presId="urn:microsoft.com/office/officeart/2005/8/layout/bProcess3"/>
    <dgm:cxn modelId="{019FF2E9-1B40-4290-9B88-FA957432726B}" type="presOf" srcId="{AEA25C5D-136A-4F81-80B8-818EA5EEF07E}" destId="{492C66DE-079A-4DF6-BD75-32894F1B9889}" srcOrd="0" destOrd="0" presId="urn:microsoft.com/office/officeart/2005/8/layout/bProcess3"/>
    <dgm:cxn modelId="{28B913EC-A401-4408-B139-B978CD79A2D4}" srcId="{B93A2BAB-216D-4D65-8F6C-EF0BBD199A7B}" destId="{848C9E7F-033F-4F71-8C68-DE0849789854}" srcOrd="4" destOrd="0" parTransId="{9A7B3BB3-D882-454C-A37E-EBFFD20611BA}" sibTransId="{523C15FF-CF56-4A23-93EA-36C5DC38625C}"/>
    <dgm:cxn modelId="{C458CEF0-A7B4-42F4-8D75-3FE1B743396A}" type="presOf" srcId="{A6C7F2E8-3E58-413D-B99E-645D881186D5}" destId="{0C701CEE-E24F-4F59-8BD7-87E801BF3FBF}" srcOrd="0" destOrd="0" presId="urn:microsoft.com/office/officeart/2005/8/layout/bProcess3"/>
    <dgm:cxn modelId="{7162E0FC-8B05-441F-9753-0B08F2FC2A66}" type="presOf" srcId="{A6C7F2E8-3E58-413D-B99E-645D881186D5}" destId="{25A653E4-C27F-4C24-838A-EE25AE3B3766}" srcOrd="1" destOrd="0" presId="urn:microsoft.com/office/officeart/2005/8/layout/bProcess3"/>
    <dgm:cxn modelId="{62213F96-6453-4FBF-ADCF-445EEB088B2C}" type="presParOf" srcId="{CDD1AFF3-9F94-4A4D-812D-D28971D367F4}" destId="{C4A2F98C-6D51-4BB5-82B5-91290BDDBDB4}" srcOrd="0" destOrd="0" presId="urn:microsoft.com/office/officeart/2005/8/layout/bProcess3"/>
    <dgm:cxn modelId="{F94CF3E4-C33F-4113-80BB-0021C78B99FC}" type="presParOf" srcId="{CDD1AFF3-9F94-4A4D-812D-D28971D367F4}" destId="{0C701CEE-E24F-4F59-8BD7-87E801BF3FBF}" srcOrd="1" destOrd="0" presId="urn:microsoft.com/office/officeart/2005/8/layout/bProcess3"/>
    <dgm:cxn modelId="{F11A4A2A-311B-4D7F-B9AA-047123454CC2}" type="presParOf" srcId="{0C701CEE-E24F-4F59-8BD7-87E801BF3FBF}" destId="{25A653E4-C27F-4C24-838A-EE25AE3B3766}" srcOrd="0" destOrd="0" presId="urn:microsoft.com/office/officeart/2005/8/layout/bProcess3"/>
    <dgm:cxn modelId="{A06F0C2C-DD88-4481-9A21-DF889E573E46}" type="presParOf" srcId="{CDD1AFF3-9F94-4A4D-812D-D28971D367F4}" destId="{63BD9355-3FD3-4625-B800-A09D57C943F6}" srcOrd="2" destOrd="0" presId="urn:microsoft.com/office/officeart/2005/8/layout/bProcess3"/>
    <dgm:cxn modelId="{65AF9B8A-E8EF-493B-A480-B5E678BD8AC1}" type="presParOf" srcId="{CDD1AFF3-9F94-4A4D-812D-D28971D367F4}" destId="{F3117264-DEFE-4CCB-B39F-A6E93F48491E}" srcOrd="3" destOrd="0" presId="urn:microsoft.com/office/officeart/2005/8/layout/bProcess3"/>
    <dgm:cxn modelId="{ED6DC92C-5C57-4993-8397-FDAC2BE7AC86}" type="presParOf" srcId="{F3117264-DEFE-4CCB-B39F-A6E93F48491E}" destId="{A2204490-F2FA-4B75-A9E1-5161742AAE04}" srcOrd="0" destOrd="0" presId="urn:microsoft.com/office/officeart/2005/8/layout/bProcess3"/>
    <dgm:cxn modelId="{2A6ABCCA-FEB9-464E-B34D-2E7D201CB7A1}" type="presParOf" srcId="{CDD1AFF3-9F94-4A4D-812D-D28971D367F4}" destId="{9C38606B-094C-44AD-9F00-C344B74A5EFA}" srcOrd="4" destOrd="0" presId="urn:microsoft.com/office/officeart/2005/8/layout/bProcess3"/>
    <dgm:cxn modelId="{02AD7AC1-82D5-4FE1-A289-25FF38FA9C42}" type="presParOf" srcId="{CDD1AFF3-9F94-4A4D-812D-D28971D367F4}" destId="{E80724AC-F07F-4A41-B35D-869BB3FB3D3E}" srcOrd="5" destOrd="0" presId="urn:microsoft.com/office/officeart/2005/8/layout/bProcess3"/>
    <dgm:cxn modelId="{F13D5412-E359-4B11-99C3-4A54D7B45E29}" type="presParOf" srcId="{E80724AC-F07F-4A41-B35D-869BB3FB3D3E}" destId="{A751D8C2-28A6-40FF-95CD-5EB31340DE52}" srcOrd="0" destOrd="0" presId="urn:microsoft.com/office/officeart/2005/8/layout/bProcess3"/>
    <dgm:cxn modelId="{E8AADBC9-BB53-4D42-884E-C3BCEF53692B}" type="presParOf" srcId="{CDD1AFF3-9F94-4A4D-812D-D28971D367F4}" destId="{492C66DE-079A-4DF6-BD75-32894F1B9889}" srcOrd="6" destOrd="0" presId="urn:microsoft.com/office/officeart/2005/8/layout/bProcess3"/>
    <dgm:cxn modelId="{5147D16A-66AA-4575-8812-C7E15950CDA4}" type="presParOf" srcId="{CDD1AFF3-9F94-4A4D-812D-D28971D367F4}" destId="{A2BE3ECC-ED32-4A07-9768-0254870B4961}" srcOrd="7" destOrd="0" presId="urn:microsoft.com/office/officeart/2005/8/layout/bProcess3"/>
    <dgm:cxn modelId="{B9EE3687-59DB-423E-A75C-7A8E222627DD}" type="presParOf" srcId="{A2BE3ECC-ED32-4A07-9768-0254870B4961}" destId="{1D130260-645E-47E7-8550-EB16987AC5D4}" srcOrd="0" destOrd="0" presId="urn:microsoft.com/office/officeart/2005/8/layout/bProcess3"/>
    <dgm:cxn modelId="{4E1205E1-132D-485E-9BF5-C276D7876FA0}" type="presParOf" srcId="{CDD1AFF3-9F94-4A4D-812D-D28971D367F4}" destId="{325F2B41-B6D0-4AC8-B3CB-D7CB92AAAE05}"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CC7AF7-2244-4A7B-99C0-32B73B54A4F0}"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27503E74-0966-44A3-8B25-B7AE943302FF}">
      <dgm:prSet custT="1"/>
      <dgm:spPr>
        <a:solidFill>
          <a:srgbClr val="202452">
            <a:alpha val="90000"/>
          </a:srgbClr>
        </a:solidFill>
      </dgm:spPr>
      <dgm:t>
        <a:bodyPr/>
        <a:lstStyle/>
        <a:p>
          <a:r>
            <a:rPr lang="en-US" sz="2800" b="1" dirty="0">
              <a:latin typeface="+mn-lt"/>
              <a:cs typeface="Arial" panose="020B0604020202020204" pitchFamily="34" charset="0"/>
            </a:rPr>
            <a:t>What is job development?</a:t>
          </a:r>
        </a:p>
      </dgm:t>
    </dgm:pt>
    <dgm:pt modelId="{0B91780C-AE4A-4E55-A1E4-BA4B1D27153B}" type="par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40036586-712F-4749-B4DA-16FCEAC66E8F}" type="sib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289FC910-6C03-48AB-B21E-7DF5464D5FD1}">
      <dgm:prSet custT="1"/>
      <dgm:spPr>
        <a:solidFill>
          <a:srgbClr val="C0C3E6">
            <a:alpha val="90000"/>
          </a:srgbClr>
        </a:solidFill>
      </dgm:spPr>
      <dgm:t>
        <a:bodyPr/>
        <a:lstStyle/>
        <a:p>
          <a:r>
            <a:rPr lang="en-US" sz="2000" dirty="0">
              <a:solidFill>
                <a:srgbClr val="202452"/>
              </a:solidFill>
              <a:latin typeface="+mn-lt"/>
              <a:cs typeface="Arial" panose="020B0604020202020204" pitchFamily="34" charset="0"/>
            </a:rPr>
            <a:t>The process of securing a job interview with an employer on behalf of a specific jobseeker when there are </a:t>
          </a:r>
          <a:r>
            <a:rPr lang="en-US" sz="2000" b="1" u="sng" dirty="0">
              <a:solidFill>
                <a:srgbClr val="202452"/>
              </a:solidFill>
              <a:latin typeface="+mn-lt"/>
              <a:cs typeface="Arial" panose="020B0604020202020204" pitchFamily="34" charset="0"/>
            </a:rPr>
            <a:t>no</a:t>
          </a:r>
          <a:r>
            <a:rPr lang="en-US" sz="2000" dirty="0">
              <a:solidFill>
                <a:srgbClr val="202452"/>
              </a:solidFill>
              <a:latin typeface="+mn-lt"/>
              <a:cs typeface="Arial" panose="020B0604020202020204" pitchFamily="34" charset="0"/>
            </a:rPr>
            <a:t> </a:t>
          </a:r>
          <a:r>
            <a:rPr lang="en-US" sz="2000" dirty="0">
              <a:solidFill>
                <a:srgbClr val="202452"/>
              </a:solidFill>
              <a:effectLst>
                <a:outerShdw blurRad="38100" dist="38100" dir="2700000" algn="tl">
                  <a:srgbClr val="000000">
                    <a:alpha val="43137"/>
                  </a:srgbClr>
                </a:outerShdw>
              </a:effectLst>
              <a:latin typeface="+mn-lt"/>
              <a:cs typeface="Arial" panose="020B0604020202020204" pitchFamily="34" charset="0"/>
            </a:rPr>
            <a:t>suitable</a:t>
          </a:r>
          <a:r>
            <a:rPr lang="en-US" sz="2000" dirty="0">
              <a:solidFill>
                <a:srgbClr val="202452"/>
              </a:solidFill>
              <a:latin typeface="+mn-lt"/>
              <a:cs typeface="Arial" panose="020B0604020202020204" pitchFamily="34" charset="0"/>
            </a:rPr>
            <a:t> openings in Employ Florida.  </a:t>
          </a:r>
          <a:endParaRPr lang="en-US" sz="2000" dirty="0">
            <a:solidFill>
              <a:srgbClr val="202452"/>
            </a:solidFill>
            <a:latin typeface="+mn-lt"/>
          </a:endParaRPr>
        </a:p>
      </dgm:t>
    </dgm:pt>
    <dgm:pt modelId="{C676F337-D3F1-4399-8CD1-3D4DA7AAA14E}" type="parTrans" cxnId="{9F5023E8-9953-4C5F-9108-88E6B2DD8D28}">
      <dgm:prSet/>
      <dgm:spPr/>
      <dgm:t>
        <a:bodyPr/>
        <a:lstStyle/>
        <a:p>
          <a:endParaRPr lang="en-US"/>
        </a:p>
      </dgm:t>
    </dgm:pt>
    <dgm:pt modelId="{A06A3BA4-9F19-4022-9BD8-413BFB728585}" type="sibTrans" cxnId="{9F5023E8-9953-4C5F-9108-88E6B2DD8D28}">
      <dgm:prSet/>
      <dgm:spPr/>
      <dgm:t>
        <a:bodyPr/>
        <a:lstStyle/>
        <a:p>
          <a:endParaRPr lang="en-US"/>
        </a:p>
      </dgm:t>
    </dgm:pt>
    <dgm:pt modelId="{F8B1179E-0DCB-42D3-819E-B3799F0BADDD}" type="pres">
      <dgm:prSet presAssocID="{45CC7AF7-2244-4A7B-99C0-32B73B54A4F0}" presName="Name0" presStyleCnt="0">
        <dgm:presLayoutVars>
          <dgm:dir/>
          <dgm:animLvl val="lvl"/>
          <dgm:resizeHandles val="exact"/>
        </dgm:presLayoutVars>
      </dgm:prSet>
      <dgm:spPr/>
    </dgm:pt>
    <dgm:pt modelId="{E5D9F089-0865-4A8D-A678-90FB3003F725}" type="pres">
      <dgm:prSet presAssocID="{27503E74-0966-44A3-8B25-B7AE943302FF}" presName="composite" presStyleCnt="0"/>
      <dgm:spPr/>
    </dgm:pt>
    <dgm:pt modelId="{D46B3C0A-CC4C-4972-8D9C-71B47D513B18}" type="pres">
      <dgm:prSet presAssocID="{27503E74-0966-44A3-8B25-B7AE943302FF}" presName="parTx" presStyleLbl="alignNode1" presStyleIdx="0" presStyleCnt="1">
        <dgm:presLayoutVars>
          <dgm:chMax val="0"/>
          <dgm:chPref val="0"/>
          <dgm:bulletEnabled val="1"/>
        </dgm:presLayoutVars>
      </dgm:prSet>
      <dgm:spPr/>
    </dgm:pt>
    <dgm:pt modelId="{01DFB4FE-4ACA-47CD-82ED-3E81C2AFAF90}" type="pres">
      <dgm:prSet presAssocID="{27503E74-0966-44A3-8B25-B7AE943302FF}" presName="desTx" presStyleLbl="alignAccFollowNode1" presStyleIdx="0" presStyleCnt="1">
        <dgm:presLayoutVars>
          <dgm:bulletEnabled val="1"/>
        </dgm:presLayoutVars>
      </dgm:prSet>
      <dgm:spPr/>
    </dgm:pt>
  </dgm:ptLst>
  <dgm:cxnLst>
    <dgm:cxn modelId="{C9BE1508-A265-433D-B294-2B630CCB3B09}" srcId="{45CC7AF7-2244-4A7B-99C0-32B73B54A4F0}" destId="{27503E74-0966-44A3-8B25-B7AE943302FF}" srcOrd="0" destOrd="0" parTransId="{0B91780C-AE4A-4E55-A1E4-BA4B1D27153B}" sibTransId="{40036586-712F-4749-B4DA-16FCEAC66E8F}"/>
    <dgm:cxn modelId="{9D68320B-B612-4356-AD56-1BB285E7B6BE}" type="presOf" srcId="{27503E74-0966-44A3-8B25-B7AE943302FF}" destId="{D46B3C0A-CC4C-4972-8D9C-71B47D513B18}" srcOrd="0" destOrd="0" presId="urn:microsoft.com/office/officeart/2005/8/layout/hList1"/>
    <dgm:cxn modelId="{94C41891-9C47-4A36-B3A9-895FFFF1A3BF}" type="presOf" srcId="{289FC910-6C03-48AB-B21E-7DF5464D5FD1}" destId="{01DFB4FE-4ACA-47CD-82ED-3E81C2AFAF90}" srcOrd="0" destOrd="0" presId="urn:microsoft.com/office/officeart/2005/8/layout/hList1"/>
    <dgm:cxn modelId="{9898FED1-5B21-47A5-BCDF-F351A86982FB}" type="presOf" srcId="{45CC7AF7-2244-4A7B-99C0-32B73B54A4F0}" destId="{F8B1179E-0DCB-42D3-819E-B3799F0BADDD}" srcOrd="0" destOrd="0" presId="urn:microsoft.com/office/officeart/2005/8/layout/hList1"/>
    <dgm:cxn modelId="{9F5023E8-9953-4C5F-9108-88E6B2DD8D28}" srcId="{27503E74-0966-44A3-8B25-B7AE943302FF}" destId="{289FC910-6C03-48AB-B21E-7DF5464D5FD1}" srcOrd="0" destOrd="0" parTransId="{C676F337-D3F1-4399-8CD1-3D4DA7AAA14E}" sibTransId="{A06A3BA4-9F19-4022-9BD8-413BFB728585}"/>
    <dgm:cxn modelId="{D3F95B80-878E-4E7E-92E4-6BA3DF223AC3}" type="presParOf" srcId="{F8B1179E-0DCB-42D3-819E-B3799F0BADDD}" destId="{E5D9F089-0865-4A8D-A678-90FB3003F725}" srcOrd="0" destOrd="0" presId="urn:microsoft.com/office/officeart/2005/8/layout/hList1"/>
    <dgm:cxn modelId="{DF99C277-C22D-400A-A27D-A19D46F47118}" type="presParOf" srcId="{E5D9F089-0865-4A8D-A678-90FB3003F725}" destId="{D46B3C0A-CC4C-4972-8D9C-71B47D513B18}" srcOrd="0" destOrd="0" presId="urn:microsoft.com/office/officeart/2005/8/layout/hList1"/>
    <dgm:cxn modelId="{26FE7CDF-149C-449A-88D0-D55674394913}" type="presParOf" srcId="{E5D9F089-0865-4A8D-A678-90FB3003F725}" destId="{01DFB4FE-4ACA-47CD-82ED-3E81C2AFAF9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V14</a:t>
          </a:r>
        </a:p>
        <a:p>
          <a:r>
            <a:rPr lang="en-US" sz="2000" dirty="0">
              <a:latin typeface="+mn-lt"/>
              <a:cs typeface="Arial" panose="020B0604020202020204" pitchFamily="34" charset="0"/>
            </a:rPr>
            <a:t>Job Development Attempt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a LVER reviews a veteran’s job skills and qualifications with an employer in an attempt to get an interview scheduled for a position the career center does not have on file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B21BBB-B8D7-4A0E-A3EA-894B7617C86F}">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Contact with the employer to review the veteran’s job skills and qualifications must occur.  Emailing a veteran’s resume to an employer alone is not a job development attempt.</a:t>
          </a:r>
        </a:p>
      </dgm:t>
    </dgm:pt>
    <dgm:pt modelId="{27C96CB2-7355-4DA4-A2AC-E092882BB1DB}" type="parTrans" cxnId="{3DBC0CDF-C601-4003-B715-126923CD6043}">
      <dgm:prSet/>
      <dgm:spPr/>
      <dgm:t>
        <a:bodyPr/>
        <a:lstStyle/>
        <a:p>
          <a:endParaRPr lang="en-US"/>
        </a:p>
      </dgm:t>
    </dgm:pt>
    <dgm:pt modelId="{B1ADBDC0-48E9-4761-A0FD-EDF8170B6F86}" type="sibTrans" cxnId="{3DBC0CDF-C601-4003-B715-126923CD6043}">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8A37AA7A-5ADF-4B01-A86D-7EF7869D9A11}" type="presOf" srcId="{0BB21BBB-B8D7-4A0E-A3EA-894B7617C86F}" destId="{5E6A0DE9-E515-46BD-994B-916FBB9099F2}" srcOrd="0" destOrd="1"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DBC0CDF-C601-4003-B715-126923CD6043}" srcId="{DA7FD3D8-D505-46C1-A5C8-2C30830DC76D}" destId="{0BB21BBB-B8D7-4A0E-A3EA-894B7617C86F}" srcOrd="1" destOrd="0" parTransId="{27C96CB2-7355-4DA4-A2AC-E092882BB1DB}" sibTransId="{B1ADBDC0-48E9-4761-A0FD-EDF8170B6F86}"/>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solidFill>
          <a:srgbClr val="202452">
            <a:alpha val="90000"/>
          </a:srgbClr>
        </a:solidFill>
      </dgm:spPr>
      <dgm:t>
        <a:bodyPr/>
        <a:lstStyle/>
        <a:p>
          <a:pPr algn="ctr"/>
          <a:r>
            <a:rPr lang="en-US" sz="2800" b="1" dirty="0">
              <a:latin typeface="+mn-lt"/>
              <a:cs typeface="Arial" panose="020B0604020202020204" pitchFamily="34" charset="0"/>
            </a:rPr>
            <a:t>V14</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The position/title attempted to be developed</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Other information made available (provided resume, etc.)</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dgm:t>
        <a:bodyPr/>
        <a:lstStyle/>
        <a:p>
          <a:pPr algn="l">
            <a:buFont typeface="Wingdings" panose="05000000000000000000" pitchFamily="2" charset="2"/>
            <a:buNone/>
          </a:pPr>
          <a:r>
            <a:rPr lang="en-US" sz="2000" b="1" u="sng" dirty="0">
              <a:solidFill>
                <a:srgbClr val="202452"/>
              </a:solidFill>
              <a:latin typeface="+mn-lt"/>
              <a:cs typeface="Arial" panose="020B0604020202020204" pitchFamily="34" charset="0"/>
            </a:rPr>
            <a:t>Key Elements of a Job Development Attempt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20338ED0-D741-4976-9678-6224C4169A25}" type="pres">
      <dgm:prSet presAssocID="{64E8B2F0-5385-44A6-94D1-C7EDF0D03BB1}" presName="linear" presStyleCnt="0">
        <dgm:presLayoutVars>
          <dgm:animLvl val="lvl"/>
          <dgm:resizeHandles val="exact"/>
        </dgm:presLayoutVars>
      </dgm:prSet>
      <dgm:spPr/>
    </dgm:pt>
    <dgm:pt modelId="{2376257E-B586-45DF-8C7A-A8DA9ECDE767}" type="pres">
      <dgm:prSet presAssocID="{C3DA7E8F-5635-42B8-9501-1A9FBCBE43FC}" presName="parentText" presStyleLbl="node1" presStyleIdx="0" presStyleCnt="1">
        <dgm:presLayoutVars>
          <dgm:chMax val="0"/>
          <dgm:bulletEnabled val="1"/>
        </dgm:presLayoutVars>
      </dgm:prSet>
      <dgm:spPr/>
    </dgm:pt>
    <dgm:pt modelId="{E7014620-8957-4E10-9F6B-286B11FFC6A0}" type="pres">
      <dgm:prSet presAssocID="{C3DA7E8F-5635-42B8-9501-1A9FBCBE43FC}" presName="childText" presStyleLbl="revTx" presStyleIdx="0" presStyleCnt="1">
        <dgm:presLayoutVars>
          <dgm:bulletEnabled val="1"/>
        </dgm:presLayoutVars>
      </dgm:prSet>
      <dgm:spPr/>
    </dgm:pt>
  </dgm:ptLst>
  <dgm:cxnLst>
    <dgm:cxn modelId="{364EE506-AE2B-46A5-8652-DDF5701D0699}" srcId="{C3DA7E8F-5635-42B8-9501-1A9FBCBE43FC}" destId="{A2D835BC-DB70-4E8A-BAC5-468B5CF0DAC9}" srcOrd="2" destOrd="0" parTransId="{C421BD24-FD63-43FF-88B9-756414A0D06D}" sibTransId="{69742584-7777-4F38-9A26-FBDD30CDE869}"/>
    <dgm:cxn modelId="{CC0D7E14-384A-4CCF-98EA-8AE89C89D19F}" type="presOf" srcId="{AF40D1B7-3BF3-41E4-99AF-B395F38590DB}" destId="{E7014620-8957-4E10-9F6B-286B11FFC6A0}" srcOrd="0" destOrd="4" presId="urn:microsoft.com/office/officeart/2005/8/layout/vList2"/>
    <dgm:cxn modelId="{E221E015-D981-435A-BB84-23D546E6AE5F}" type="presOf" srcId="{E8B78AB2-3B3C-4122-B75C-1105B18B0300}" destId="{E7014620-8957-4E10-9F6B-286B11FFC6A0}" srcOrd="0" destOrd="0" presId="urn:microsoft.com/office/officeart/2005/8/layout/vList2"/>
    <dgm:cxn modelId="{3F44CE19-70BF-40BE-A04C-7FD7B0D7896D}" srcId="{C3DA7E8F-5635-42B8-9501-1A9FBCBE43FC}" destId="{F8C1C89D-F638-4BCF-A0DD-B245B8FCCF2E}" srcOrd="1" destOrd="0" parTransId="{3B787B61-BF21-403B-966D-A67248E87206}" sibTransId="{CC7311CE-12FF-4296-9790-7DFB1CF94D89}"/>
    <dgm:cxn modelId="{0E3C1960-7429-4E36-A231-F1A6BF6541EC}" srcId="{C3DA7E8F-5635-42B8-9501-1A9FBCBE43FC}" destId="{E8B78AB2-3B3C-4122-B75C-1105B18B0300}" srcOrd="0" destOrd="0" parTransId="{A9789055-EC05-4EB0-935B-45FF61E6E45B}" sibTransId="{0B8BD8CB-D8D7-4F9D-9809-370BD8077010}"/>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9282A87A-2511-45F7-81C0-84AFF63EDA7A}" type="presOf" srcId="{C3DA7E8F-5635-42B8-9501-1A9FBCBE43FC}" destId="{2376257E-B586-45DF-8C7A-A8DA9ECDE767}" srcOrd="0" destOrd="0" presId="urn:microsoft.com/office/officeart/2005/8/layout/vList2"/>
    <dgm:cxn modelId="{348AB87A-129B-4864-A3C3-5E3D553A472A}" type="presOf" srcId="{DF8D35C3-7F21-4A9E-A4D7-E0189BCE8C57}" destId="{E7014620-8957-4E10-9F6B-286B11FFC6A0}" srcOrd="0" destOrd="3" presId="urn:microsoft.com/office/officeart/2005/8/layout/vList2"/>
    <dgm:cxn modelId="{A1F3E985-92C2-4C68-818B-0C6B431AD33C}" type="presOf" srcId="{A2D835BC-DB70-4E8A-BAC5-468B5CF0DAC9}" destId="{E7014620-8957-4E10-9F6B-286B11FFC6A0}" srcOrd="0" destOrd="2" presId="urn:microsoft.com/office/officeart/2005/8/layout/vList2"/>
    <dgm:cxn modelId="{C6656789-6677-42D2-A083-D82CC01066D1}" type="presOf" srcId="{F8C1C89D-F638-4BCF-A0DD-B245B8FCCF2E}" destId="{E7014620-8957-4E10-9F6B-286B11FFC6A0}" srcOrd="0" destOrd="1" presId="urn:microsoft.com/office/officeart/2005/8/layout/vList2"/>
    <dgm:cxn modelId="{DBAE839F-62E3-415A-928D-128642A4BE3D}" srcId="{C3DA7E8F-5635-42B8-9501-1A9FBCBE43FC}" destId="{DF8D35C3-7F21-4A9E-A4D7-E0189BCE8C57}" srcOrd="3" destOrd="0" parTransId="{435AEB6D-1ADD-46F8-B670-94B2469F7EAE}" sibTransId="{D178927B-D2BA-4CEF-9500-5774C61DF588}"/>
    <dgm:cxn modelId="{7B31D5F1-DF10-4600-AEF9-B2FC23244C67}" type="presOf" srcId="{64E8B2F0-5385-44A6-94D1-C7EDF0D03BB1}" destId="{20338ED0-D741-4976-9678-6224C4169A25}" srcOrd="0" destOrd="0" presId="urn:microsoft.com/office/officeart/2005/8/layout/vList2"/>
    <dgm:cxn modelId="{8D1428F3-6769-4391-849E-03A29C961206}" type="presOf" srcId="{96A5420B-F322-428A-9887-7644E2EC5FBC}" destId="{E7014620-8957-4E10-9F6B-286B11FFC6A0}" srcOrd="0" destOrd="5" presId="urn:microsoft.com/office/officeart/2005/8/layout/vList2"/>
    <dgm:cxn modelId="{702B1D99-2B84-4DBB-8993-2632E0923046}" type="presParOf" srcId="{20338ED0-D741-4976-9678-6224C4169A25}" destId="{2376257E-B586-45DF-8C7A-A8DA9ECDE767}" srcOrd="0" destOrd="0" presId="urn:microsoft.com/office/officeart/2005/8/layout/vList2"/>
    <dgm:cxn modelId="{E5328F5B-F544-43AA-8D68-722F7ED8602F}" type="presParOf" srcId="{20338ED0-D741-4976-9678-6224C4169A25}" destId="{E7014620-8957-4E10-9F6B-286B11FFC6A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a:solidFill>
          <a:srgbClr val="202452">
            <a:alpha val="83333"/>
          </a:srgbClr>
        </a:solidFill>
      </dgm:spPr>
      <dgm:t>
        <a:bodyPr/>
        <a:lstStyle/>
        <a:p>
          <a:pPr algn="l"/>
          <a:r>
            <a:rPr lang="en-US" sz="2000" u="sng" dirty="0">
              <a:latin typeface="+mn-lt"/>
              <a:cs typeface="Arial" panose="020B0604020202020204" pitchFamily="34" charset="0"/>
            </a:rPr>
            <a:t>Employer name</a:t>
          </a:r>
          <a:r>
            <a:rPr lang="en-US" sz="2000" dirty="0">
              <a:latin typeface="+mn-lt"/>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a:solidFill>
          <a:srgbClr val="202452">
            <a:alpha val="76667"/>
          </a:srgbClr>
        </a:solidFill>
      </dgm:spPr>
      <dgm:t>
        <a:bodyPr/>
        <a:lstStyle/>
        <a:p>
          <a:pPr algn="l"/>
          <a:r>
            <a:rPr lang="en-US" sz="2000" u="sng" dirty="0">
              <a:latin typeface="+mn-lt"/>
              <a:cs typeface="Arial" panose="020B0604020202020204" pitchFamily="34" charset="0"/>
            </a:rPr>
            <a:t>Point of Contact</a:t>
          </a:r>
          <a:r>
            <a:rPr lang="en-US" sz="2000" dirty="0">
              <a:latin typeface="+mn-lt"/>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a:solidFill>
          <a:srgbClr val="202452">
            <a:alpha val="70000"/>
          </a:srgbClr>
        </a:solidFill>
      </dgm:spPr>
      <dgm:t>
        <a:bodyPr/>
        <a:lstStyle/>
        <a:p>
          <a:pPr algn="l"/>
          <a:r>
            <a:rPr lang="en-US" sz="2000" u="sng" dirty="0">
              <a:latin typeface="+mn-lt"/>
              <a:cs typeface="Arial" panose="020B0604020202020204" pitchFamily="34" charset="0"/>
            </a:rPr>
            <a:t>Phone number</a:t>
          </a:r>
          <a:r>
            <a:rPr lang="en-US" sz="2000" dirty="0">
              <a:latin typeface="+mn-lt"/>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a:solidFill>
          <a:srgbClr val="202452">
            <a:alpha val="63333"/>
          </a:srgbClr>
        </a:solidFill>
      </dgm:spPr>
      <dgm:t>
        <a:bodyPr/>
        <a:lstStyle/>
        <a:p>
          <a:pPr algn="l"/>
          <a:r>
            <a:rPr lang="en-US" sz="2000" u="sng" dirty="0">
              <a:latin typeface="+mn-lt"/>
              <a:cs typeface="Arial" panose="020B0604020202020204" pitchFamily="34" charset="0"/>
            </a:rPr>
            <a:t>Address</a:t>
          </a:r>
          <a:r>
            <a:rPr lang="en-US" sz="2000" dirty="0">
              <a:latin typeface="+mn-lt"/>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a:solidFill>
          <a:srgbClr val="202452">
            <a:alpha val="56667"/>
          </a:srgbClr>
        </a:solidFill>
      </dgm:spPr>
      <dgm:t>
        <a:bodyPr/>
        <a:lstStyle/>
        <a:p>
          <a:pPr algn="l"/>
          <a:r>
            <a:rPr lang="en-US" sz="2000" u="sng" dirty="0">
              <a:latin typeface="+mn-lt"/>
              <a:cs typeface="Arial" panose="020B0604020202020204" pitchFamily="34" charset="0"/>
            </a:rPr>
            <a:t>Position</a:t>
          </a:r>
          <a:r>
            <a:rPr lang="en-US" sz="2000" dirty="0">
              <a:latin typeface="+mn-lt"/>
              <a:cs typeface="Arial" panose="020B0604020202020204" pitchFamily="34" charset="0"/>
            </a:rPr>
            <a:t>: Receptionist</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F167598A-2571-4416-A539-08B801D55C76}">
      <dgm:prSet custT="1"/>
      <dgm:spPr>
        <a:solidFill>
          <a:srgbClr val="202452">
            <a:alpha val="90000"/>
          </a:srgbClr>
        </a:solidFill>
      </dgm:spPr>
      <dgm:t>
        <a:bodyPr/>
        <a:lstStyle/>
        <a:p>
          <a:pPr algn="l"/>
          <a:r>
            <a:rPr lang="en-US" sz="2000" u="sng" dirty="0">
              <a:latin typeface="+mn-lt"/>
              <a:cs typeface="Arial" panose="020B0604020202020204" pitchFamily="34" charset="0"/>
            </a:rPr>
            <a:t>Job seeker’s name</a:t>
          </a:r>
          <a:r>
            <a:rPr lang="en-US" sz="2000" dirty="0">
              <a:latin typeface="+mn-lt"/>
              <a:cs typeface="Arial" panose="020B0604020202020204" pitchFamily="34" charset="0"/>
            </a:rPr>
            <a:t>:  Jason Bourne</a:t>
          </a:r>
        </a:p>
      </dgm:t>
    </dgm:pt>
    <dgm:pt modelId="{BF07041C-E0A7-4008-B136-5E797A78EB5B}" type="parTrans" cxnId="{483B8A4F-EC6D-4E75-B214-C50B60F17672}">
      <dgm:prSet/>
      <dgm:spPr/>
      <dgm:t>
        <a:bodyPr/>
        <a:lstStyle/>
        <a:p>
          <a:endParaRPr lang="en-US"/>
        </a:p>
      </dgm:t>
    </dgm:pt>
    <dgm:pt modelId="{654EE0A7-E92B-4D53-9F41-688B5B7F9C5C}" type="sibTrans" cxnId="{483B8A4F-EC6D-4E75-B214-C50B60F17672}">
      <dgm:prSet/>
      <dgm:spPr/>
      <dgm:t>
        <a:bodyPr/>
        <a:lstStyle/>
        <a:p>
          <a:endParaRPr lang="en-US"/>
        </a:p>
      </dgm:t>
    </dgm:pt>
    <dgm:pt modelId="{36868C2C-E31E-4659-9D0E-C7AB1215C66B}">
      <dgm:prSet custT="1"/>
      <dgm:spPr>
        <a:solidFill>
          <a:srgbClr val="202452">
            <a:alpha val="50000"/>
          </a:srgbClr>
        </a:solidFill>
      </dgm:spPr>
      <dgm:t>
        <a:bodyPr/>
        <a:lstStyle/>
        <a:p>
          <a:pPr algn="l"/>
          <a:r>
            <a:rPr lang="en-US" sz="2000" u="sng" dirty="0">
              <a:latin typeface="+mn-lt"/>
              <a:cs typeface="Arial" panose="020B0604020202020204" pitchFamily="34" charset="0"/>
            </a:rPr>
            <a:t>Other Information</a:t>
          </a:r>
          <a:r>
            <a:rPr lang="en-US" sz="2000" dirty="0">
              <a:latin typeface="+mn-lt"/>
              <a:cs typeface="Arial" panose="020B0604020202020204" pitchFamily="34" charset="0"/>
            </a:rPr>
            <a:t>:  Provided Mr. Smith with veteran’s resume</a:t>
          </a:r>
        </a:p>
      </dgm:t>
    </dgm:pt>
    <dgm:pt modelId="{6F0A229C-9D2F-4AC8-A918-197881354A26}" type="parTrans" cxnId="{91003361-AB12-4EA6-BE2E-989E444C7948}">
      <dgm:prSet/>
      <dgm:spPr/>
      <dgm:t>
        <a:bodyPr/>
        <a:lstStyle/>
        <a:p>
          <a:endParaRPr lang="en-US"/>
        </a:p>
      </dgm:t>
    </dgm:pt>
    <dgm:pt modelId="{FB9A67E9-F810-4268-8FC4-F9CBDF101E6A}" type="sibTrans" cxnId="{91003361-AB12-4EA6-BE2E-989E444C7948}">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27CD54E0-5AAB-496A-B32D-2AECAD6E7610}" type="pres">
      <dgm:prSet presAssocID="{F167598A-2571-4416-A539-08B801D55C76}" presName="linNode" presStyleCnt="0"/>
      <dgm:spPr/>
    </dgm:pt>
    <dgm:pt modelId="{D4E6833C-9477-447D-9FE5-B1D44CB8626E}" type="pres">
      <dgm:prSet presAssocID="{F167598A-2571-4416-A539-08B801D55C76}" presName="parentText" presStyleLbl="node1" presStyleIdx="0" presStyleCnt="7" custScaleX="208416">
        <dgm:presLayoutVars>
          <dgm:chMax val="1"/>
          <dgm:bulletEnabled val="1"/>
        </dgm:presLayoutVars>
      </dgm:prSet>
      <dgm:spPr/>
    </dgm:pt>
    <dgm:pt modelId="{6BB8B354-BA46-494A-ADF3-58927DB4CE87}" type="pres">
      <dgm:prSet presAssocID="{654EE0A7-E92B-4D53-9F41-688B5B7F9C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8416">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8416">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8416">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8416">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8416">
        <dgm:presLayoutVars>
          <dgm:chMax val="1"/>
          <dgm:bulletEnabled val="1"/>
        </dgm:presLayoutVars>
      </dgm:prSet>
      <dgm:spPr/>
    </dgm:pt>
    <dgm:pt modelId="{DC574410-57C1-42AC-BD82-B5608DB3F930}" type="pres">
      <dgm:prSet presAssocID="{C7A3599F-6D5F-4A77-868C-2AFB7DF13FF0}" presName="sp" presStyleCnt="0"/>
      <dgm:spPr/>
    </dgm:pt>
    <dgm:pt modelId="{9527C02F-DA9A-4931-B93B-759A10FD1D28}" type="pres">
      <dgm:prSet presAssocID="{36868C2C-E31E-4659-9D0E-C7AB1215C66B}" presName="linNode" presStyleCnt="0"/>
      <dgm:spPr/>
    </dgm:pt>
    <dgm:pt modelId="{AF3F9C10-B15B-4929-B058-D4C2A9D0C05D}" type="pres">
      <dgm:prSet presAssocID="{36868C2C-E31E-4659-9D0E-C7AB1215C66B}" presName="parentText" presStyleLbl="node1" presStyleIdx="6" presStyleCnt="7" custScaleX="208416">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91003361-AB12-4EA6-BE2E-989E444C7948}" srcId="{0BB364A5-4AAE-40F0-AF6C-428DEF7B7704}" destId="{36868C2C-E31E-4659-9D0E-C7AB1215C66B}" srcOrd="6" destOrd="0" parTransId="{6F0A229C-9D2F-4AC8-A918-197881354A26}" sibTransId="{FB9A67E9-F810-4268-8FC4-F9CBDF101E6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483B8A4F-EC6D-4E75-B214-C50B60F17672}" srcId="{0BB364A5-4AAE-40F0-AF6C-428DEF7B7704}" destId="{F167598A-2571-4416-A539-08B801D55C76}" srcOrd="0" destOrd="0" parTransId="{BF07041C-E0A7-4008-B136-5E797A78EB5B}" sibTransId="{654EE0A7-E92B-4D53-9F41-688B5B7F9C5C}"/>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6A957DCF-68EB-4460-B6CA-D128060B738D}" type="presOf" srcId="{36868C2C-E31E-4659-9D0E-C7AB1215C66B}" destId="{AF3F9C10-B15B-4929-B058-D4C2A9D0C05D}" srcOrd="0" destOrd="0" presId="urn:microsoft.com/office/officeart/2005/8/layout/vList5"/>
    <dgm:cxn modelId="{7D47B2D3-645A-41AF-AE9A-7EA0E774A965}" type="presOf" srcId="{F167598A-2571-4416-A539-08B801D55C76}" destId="{D4E6833C-9477-447D-9FE5-B1D44CB8626E}" srcOrd="0" destOrd="0" presId="urn:microsoft.com/office/officeart/2005/8/layout/vList5"/>
    <dgm:cxn modelId="{51666EF1-AD5E-4357-BB5D-0D1B36F9BEC5}" type="presOf" srcId="{D4845E37-4806-4E11-A99B-86FAB7AAD61E}" destId="{1B0456D2-42CE-4F60-9EDC-591DB245382C}" srcOrd="0" destOrd="0" presId="urn:microsoft.com/office/officeart/2005/8/layout/vList5"/>
    <dgm:cxn modelId="{9E42105A-B914-420E-88AA-6F3EA1EDF3FB}" type="presParOf" srcId="{2FC50A03-7BA9-43DA-B69F-4D69222E4593}" destId="{27CD54E0-5AAB-496A-B32D-2AECAD6E7610}" srcOrd="0" destOrd="0" presId="urn:microsoft.com/office/officeart/2005/8/layout/vList5"/>
    <dgm:cxn modelId="{DD1E8F79-82D8-4FD0-8BCB-CD4890735511}" type="presParOf" srcId="{27CD54E0-5AAB-496A-B32D-2AECAD6E7610}" destId="{D4E6833C-9477-447D-9FE5-B1D44CB8626E}" srcOrd="0" destOrd="0" presId="urn:microsoft.com/office/officeart/2005/8/layout/vList5"/>
    <dgm:cxn modelId="{59C6A54A-63E5-4D37-8E42-B0E10E9B843E}" type="presParOf" srcId="{2FC50A03-7BA9-43DA-B69F-4D69222E4593}" destId="{6BB8B354-BA46-494A-ADF3-58927DB4CE87}"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72FB4F4A-0A01-4BAB-A724-E0F4A96BB94C}" type="presParOf" srcId="{2FC50A03-7BA9-43DA-B69F-4D69222E4593}" destId="{DC574410-57C1-42AC-BD82-B5608DB3F930}" srcOrd="11" destOrd="0" presId="urn:microsoft.com/office/officeart/2005/8/layout/vList5"/>
    <dgm:cxn modelId="{5077983D-6A52-4013-8FC5-1BBEC9E11B1E}" type="presParOf" srcId="{2FC50A03-7BA9-43DA-B69F-4D69222E4593}" destId="{9527C02F-DA9A-4931-B93B-759A10FD1D28}" srcOrd="12" destOrd="0" presId="urn:microsoft.com/office/officeart/2005/8/layout/vList5"/>
    <dgm:cxn modelId="{6D4ACB59-C7E6-4826-A3B4-E2E92342BBAF}" type="presParOf" srcId="{9527C02F-DA9A-4931-B93B-759A10FD1D28}" destId="{AF3F9C10-B15B-4929-B058-D4C2A9D0C05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709EB5-99D5-4342-98A4-453AF2033E17}"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6189E334-20CB-4921-8CFA-19D446608CD9}">
      <dgm:prSet custT="1"/>
      <dgm:spPr>
        <a:solidFill>
          <a:srgbClr val="202452">
            <a:alpha val="90000"/>
          </a:srgbClr>
        </a:solidFill>
      </dgm:spPr>
      <dgm:t>
        <a:bodyPr/>
        <a:lstStyle/>
        <a:p>
          <a:r>
            <a:rPr lang="en-US" sz="2800" b="1" dirty="0">
              <a:latin typeface="+mn-lt"/>
              <a:cs typeface="Arial" panose="020B0604020202020204" pitchFamily="34" charset="0"/>
            </a:rPr>
            <a:t>Documenting Job Developments</a:t>
          </a:r>
        </a:p>
      </dgm:t>
    </dgm:pt>
    <dgm:pt modelId="{46C2BDA8-DA31-4E27-8269-4BA2D5CB7D9B}" type="par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C14A7B44-A1B2-456A-8B0A-7024E7A8D966}" type="sib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1553F282-D7A2-4118-BD62-8C2DF11B0C25}">
      <dgm:prSet custT="1"/>
      <dgm:spPr>
        <a:solidFill>
          <a:srgbClr val="C0C3E6">
            <a:alpha val="90000"/>
          </a:srgbClr>
        </a:solidFill>
      </dgm:spPr>
      <dgm:t>
        <a:bodyPr/>
        <a:lstStyle/>
        <a:p>
          <a:r>
            <a:rPr lang="en-US" sz="2400" dirty="0">
              <a:solidFill>
                <a:srgbClr val="202452"/>
              </a:solidFill>
              <a:latin typeface="+mn-lt"/>
              <a:cs typeface="Arial" panose="020B0604020202020204" pitchFamily="34" charset="0"/>
            </a:rPr>
            <a:t>Employer Service Code (E-code) E33 (Job Development).</a:t>
          </a:r>
        </a:p>
      </dgm:t>
    </dgm:pt>
    <dgm:pt modelId="{C0B20B6D-412C-4469-ADC3-C226EDDEA025}" type="parTrans" cxnId="{914B3B30-BCAF-4108-9126-EB3B99CA58E3}">
      <dgm:prSet/>
      <dgm:spPr/>
      <dgm:t>
        <a:bodyPr/>
        <a:lstStyle/>
        <a:p>
          <a:endParaRPr lang="en-US"/>
        </a:p>
      </dgm:t>
    </dgm:pt>
    <dgm:pt modelId="{D48A3FAB-D46A-4D65-A444-346955F1E77F}" type="sibTrans" cxnId="{914B3B30-BCAF-4108-9126-EB3B99CA58E3}">
      <dgm:prSet/>
      <dgm:spPr/>
      <dgm:t>
        <a:bodyPr/>
        <a:lstStyle/>
        <a:p>
          <a:endParaRPr lang="en-US"/>
        </a:p>
      </dgm:t>
    </dgm:pt>
    <dgm:pt modelId="{332D416C-887C-47A0-BE5C-79E5C9B9831B}">
      <dgm:prSet custT="1"/>
      <dgm:spPr>
        <a:solidFill>
          <a:srgbClr val="C0C3E6">
            <a:alpha val="90000"/>
          </a:srgbClr>
        </a:solidFill>
      </dgm:spPr>
      <dgm:t>
        <a:bodyPr/>
        <a:lstStyle/>
        <a:p>
          <a:r>
            <a:rPr lang="en-US" sz="2400" dirty="0">
              <a:solidFill>
                <a:srgbClr val="202452"/>
              </a:solidFill>
              <a:latin typeface="+mn-lt"/>
              <a:cs typeface="Arial" panose="020B0604020202020204" pitchFamily="34" charset="0"/>
            </a:rPr>
            <a:t>Activity Code 123 (Job Development Contact).</a:t>
          </a:r>
        </a:p>
      </dgm:t>
    </dgm:pt>
    <dgm:pt modelId="{5FE72551-C366-413C-A0FB-66DA5031A690}" type="parTrans" cxnId="{BFEDA007-7F78-40FE-B96F-290EBB939CC5}">
      <dgm:prSet/>
      <dgm:spPr/>
      <dgm:t>
        <a:bodyPr/>
        <a:lstStyle/>
        <a:p>
          <a:endParaRPr lang="en-US"/>
        </a:p>
      </dgm:t>
    </dgm:pt>
    <dgm:pt modelId="{B0FAFD66-B5BA-4419-88BF-A3ECB628B3FE}" type="sibTrans" cxnId="{BFEDA007-7F78-40FE-B96F-290EBB939CC5}">
      <dgm:prSet/>
      <dgm:spPr/>
      <dgm:t>
        <a:bodyPr/>
        <a:lstStyle/>
        <a:p>
          <a:endParaRPr lang="en-US"/>
        </a:p>
      </dgm:t>
    </dgm:pt>
    <dgm:pt modelId="{027C7F0D-6473-46C1-8D4D-D76EAEBB5944}">
      <dgm:prSet custT="1"/>
      <dgm:spPr>
        <a:solidFill>
          <a:srgbClr val="C0C3E6">
            <a:alpha val="90000"/>
          </a:srgbClr>
        </a:solidFill>
      </dgm:spPr>
      <dgm:t>
        <a:bodyPr/>
        <a:lstStyle/>
        <a:p>
          <a:r>
            <a:rPr lang="en-US" sz="2400" dirty="0">
              <a:solidFill>
                <a:srgbClr val="202452"/>
              </a:solidFill>
              <a:latin typeface="+mn-lt"/>
              <a:cs typeface="Arial" panose="020B0604020202020204" pitchFamily="34" charset="0"/>
            </a:rPr>
            <a:t>The 123 and E33 are complementary service codes that are required for documenting job development contact attempts.  There must be a corresponding number between both services for LVER staff when a business is registered in Employ Florida.</a:t>
          </a:r>
        </a:p>
      </dgm:t>
    </dgm:pt>
    <dgm:pt modelId="{8238B304-43C2-4ABB-BE4F-53BD094F2DC6}" type="parTrans" cxnId="{6F7110CB-DD95-4E45-9DC3-BED63098DF11}">
      <dgm:prSet/>
      <dgm:spPr/>
      <dgm:t>
        <a:bodyPr/>
        <a:lstStyle/>
        <a:p>
          <a:endParaRPr lang="en-US"/>
        </a:p>
      </dgm:t>
    </dgm:pt>
    <dgm:pt modelId="{B5473982-36B8-48A3-BBE9-3D1D037D1563}" type="sibTrans" cxnId="{6F7110CB-DD95-4E45-9DC3-BED63098DF11}">
      <dgm:prSet/>
      <dgm:spPr/>
      <dgm:t>
        <a:bodyPr/>
        <a:lstStyle/>
        <a:p>
          <a:endParaRPr lang="en-US"/>
        </a:p>
      </dgm:t>
    </dgm:pt>
    <dgm:pt modelId="{3D113239-76C1-4A1B-8382-2C30791EB1EE}">
      <dgm:prSet custT="1"/>
      <dgm:spPr>
        <a:solidFill>
          <a:srgbClr val="C0C3E6">
            <a:alpha val="90000"/>
          </a:srgbClr>
        </a:solidFill>
      </dgm:spPr>
      <dgm:t>
        <a:bodyPr/>
        <a:lstStyle/>
        <a:p>
          <a:endParaRPr lang="en-US" sz="2400" dirty="0">
            <a:solidFill>
              <a:srgbClr val="202452"/>
            </a:solidFill>
            <a:latin typeface="+mn-lt"/>
            <a:cs typeface="Arial" panose="020B0604020202020204" pitchFamily="34" charset="0"/>
          </a:endParaRPr>
        </a:p>
      </dgm:t>
    </dgm:pt>
    <dgm:pt modelId="{F12EEC28-9A76-4874-8E46-64EADC124172}" type="parTrans" cxnId="{5F9A915A-2ABF-4E11-AA36-7761AA49BF2F}">
      <dgm:prSet/>
      <dgm:spPr/>
      <dgm:t>
        <a:bodyPr/>
        <a:lstStyle/>
        <a:p>
          <a:endParaRPr lang="en-US"/>
        </a:p>
      </dgm:t>
    </dgm:pt>
    <dgm:pt modelId="{31046BE3-307C-4F8D-A5CC-265D5E6430A0}" type="sibTrans" cxnId="{5F9A915A-2ABF-4E11-AA36-7761AA49BF2F}">
      <dgm:prSet/>
      <dgm:spPr/>
      <dgm:t>
        <a:bodyPr/>
        <a:lstStyle/>
        <a:p>
          <a:endParaRPr lang="en-US"/>
        </a:p>
      </dgm:t>
    </dgm:pt>
    <dgm:pt modelId="{A5C84375-FBC1-4A8D-8395-A6758C07403D}">
      <dgm:prSet custT="1"/>
      <dgm:spPr>
        <a:solidFill>
          <a:srgbClr val="C0C3E6">
            <a:alpha val="90000"/>
          </a:srgbClr>
        </a:solidFill>
      </dgm:spPr>
      <dgm:t>
        <a:bodyPr/>
        <a:lstStyle/>
        <a:p>
          <a:endParaRPr lang="en-US" sz="2400" dirty="0">
            <a:solidFill>
              <a:srgbClr val="202452"/>
            </a:solidFill>
            <a:latin typeface="+mn-lt"/>
            <a:cs typeface="Arial" panose="020B0604020202020204" pitchFamily="34" charset="0"/>
          </a:endParaRPr>
        </a:p>
      </dgm:t>
    </dgm:pt>
    <dgm:pt modelId="{3BD1E8A6-234A-4773-B4A3-D6CA3E5D5E61}" type="parTrans" cxnId="{0AA4091E-346D-4CC6-8B34-81DCBEBFA128}">
      <dgm:prSet/>
      <dgm:spPr/>
      <dgm:t>
        <a:bodyPr/>
        <a:lstStyle/>
        <a:p>
          <a:endParaRPr lang="en-US"/>
        </a:p>
      </dgm:t>
    </dgm:pt>
    <dgm:pt modelId="{8A365389-0528-4677-A400-4B05030DF263}" type="sibTrans" cxnId="{0AA4091E-346D-4CC6-8B34-81DCBEBFA128}">
      <dgm:prSet/>
      <dgm:spPr/>
      <dgm:t>
        <a:bodyPr/>
        <a:lstStyle/>
        <a:p>
          <a:endParaRPr lang="en-US"/>
        </a:p>
      </dgm:t>
    </dgm:pt>
    <dgm:pt modelId="{6BA06736-6E5C-44F3-ABEF-B2BD01E4FC5A}" type="pres">
      <dgm:prSet presAssocID="{3E709EB5-99D5-4342-98A4-453AF2033E17}" presName="Name0" presStyleCnt="0">
        <dgm:presLayoutVars>
          <dgm:dir/>
          <dgm:animLvl val="lvl"/>
          <dgm:resizeHandles val="exact"/>
        </dgm:presLayoutVars>
      </dgm:prSet>
      <dgm:spPr/>
    </dgm:pt>
    <dgm:pt modelId="{440CB269-822D-4DFD-88EB-A9CB35AE882A}" type="pres">
      <dgm:prSet presAssocID="{6189E334-20CB-4921-8CFA-19D446608CD9}" presName="composite" presStyleCnt="0"/>
      <dgm:spPr/>
    </dgm:pt>
    <dgm:pt modelId="{3C09DEDD-2A7D-4FFA-B651-290435360EB6}" type="pres">
      <dgm:prSet presAssocID="{6189E334-20CB-4921-8CFA-19D446608CD9}" presName="parTx" presStyleLbl="alignNode1" presStyleIdx="0" presStyleCnt="1">
        <dgm:presLayoutVars>
          <dgm:chMax val="0"/>
          <dgm:chPref val="0"/>
          <dgm:bulletEnabled val="1"/>
        </dgm:presLayoutVars>
      </dgm:prSet>
      <dgm:spPr/>
    </dgm:pt>
    <dgm:pt modelId="{E2A58B01-A738-46DD-A393-0FDDD7FADE98}" type="pres">
      <dgm:prSet presAssocID="{6189E334-20CB-4921-8CFA-19D446608CD9}" presName="desTx" presStyleLbl="alignAccFollowNode1" presStyleIdx="0" presStyleCnt="1">
        <dgm:presLayoutVars>
          <dgm:bulletEnabled val="1"/>
        </dgm:presLayoutVars>
      </dgm:prSet>
      <dgm:spPr/>
    </dgm:pt>
  </dgm:ptLst>
  <dgm:cxnLst>
    <dgm:cxn modelId="{AA1B9D04-5733-44EE-83A7-1407D4173D05}" type="presOf" srcId="{A5C84375-FBC1-4A8D-8395-A6758C07403D}" destId="{E2A58B01-A738-46DD-A393-0FDDD7FADE98}" srcOrd="0" destOrd="1" presId="urn:microsoft.com/office/officeart/2005/8/layout/hList1"/>
    <dgm:cxn modelId="{BFEDA007-7F78-40FE-B96F-290EBB939CC5}" srcId="{6189E334-20CB-4921-8CFA-19D446608CD9}" destId="{332D416C-887C-47A0-BE5C-79E5C9B9831B}" srcOrd="2" destOrd="0" parTransId="{5FE72551-C366-413C-A0FB-66DA5031A690}" sibTransId="{B0FAFD66-B5BA-4419-88BF-A3ECB628B3FE}"/>
    <dgm:cxn modelId="{5F21680B-7129-4982-BFB8-7EE0F92A019B}" type="presOf" srcId="{6189E334-20CB-4921-8CFA-19D446608CD9}" destId="{3C09DEDD-2A7D-4FFA-B651-290435360EB6}" srcOrd="0" destOrd="0" presId="urn:microsoft.com/office/officeart/2005/8/layout/hList1"/>
    <dgm:cxn modelId="{3736A615-4BFD-4D39-B5DD-1B0675AB96BF}" srcId="{3E709EB5-99D5-4342-98A4-453AF2033E17}" destId="{6189E334-20CB-4921-8CFA-19D446608CD9}" srcOrd="0" destOrd="0" parTransId="{46C2BDA8-DA31-4E27-8269-4BA2D5CB7D9B}" sibTransId="{C14A7B44-A1B2-456A-8B0A-7024E7A8D966}"/>
    <dgm:cxn modelId="{0AA4091E-346D-4CC6-8B34-81DCBEBFA128}" srcId="{6189E334-20CB-4921-8CFA-19D446608CD9}" destId="{A5C84375-FBC1-4A8D-8395-A6758C07403D}" srcOrd="1" destOrd="0" parTransId="{3BD1E8A6-234A-4773-B4A3-D6CA3E5D5E61}" sibTransId="{8A365389-0528-4677-A400-4B05030DF263}"/>
    <dgm:cxn modelId="{914B3B30-BCAF-4108-9126-EB3B99CA58E3}" srcId="{6189E334-20CB-4921-8CFA-19D446608CD9}" destId="{1553F282-D7A2-4118-BD62-8C2DF11B0C25}" srcOrd="0" destOrd="0" parTransId="{C0B20B6D-412C-4469-ADC3-C226EDDEA025}" sibTransId="{D48A3FAB-D46A-4D65-A444-346955F1E77F}"/>
    <dgm:cxn modelId="{2E78BB34-D36D-4DCD-80F8-12AECAF05341}" type="presOf" srcId="{1553F282-D7A2-4118-BD62-8C2DF11B0C25}" destId="{E2A58B01-A738-46DD-A393-0FDDD7FADE98}" srcOrd="0" destOrd="0" presId="urn:microsoft.com/office/officeart/2005/8/layout/hList1"/>
    <dgm:cxn modelId="{62BED568-F0FD-471B-9845-75CC1C0349D8}" type="presOf" srcId="{332D416C-887C-47A0-BE5C-79E5C9B9831B}" destId="{E2A58B01-A738-46DD-A393-0FDDD7FADE98}" srcOrd="0" destOrd="2" presId="urn:microsoft.com/office/officeart/2005/8/layout/hList1"/>
    <dgm:cxn modelId="{1859A970-0E10-4B10-BC75-40CB96FFF343}" type="presOf" srcId="{027C7F0D-6473-46C1-8D4D-D76EAEBB5944}" destId="{E2A58B01-A738-46DD-A393-0FDDD7FADE98}" srcOrd="0" destOrd="4" presId="urn:microsoft.com/office/officeart/2005/8/layout/hList1"/>
    <dgm:cxn modelId="{5F9A915A-2ABF-4E11-AA36-7761AA49BF2F}" srcId="{6189E334-20CB-4921-8CFA-19D446608CD9}" destId="{3D113239-76C1-4A1B-8382-2C30791EB1EE}" srcOrd="3" destOrd="0" parTransId="{F12EEC28-9A76-4874-8E46-64EADC124172}" sibTransId="{31046BE3-307C-4F8D-A5CC-265D5E6430A0}"/>
    <dgm:cxn modelId="{CDB3687B-3167-4E8D-AE1C-693A0235D6A9}" type="presOf" srcId="{3E709EB5-99D5-4342-98A4-453AF2033E17}" destId="{6BA06736-6E5C-44F3-ABEF-B2BD01E4FC5A}" srcOrd="0" destOrd="0" presId="urn:microsoft.com/office/officeart/2005/8/layout/hList1"/>
    <dgm:cxn modelId="{37E06AB7-6E35-4675-AD59-E4CC9B1203A5}" type="presOf" srcId="{3D113239-76C1-4A1B-8382-2C30791EB1EE}" destId="{E2A58B01-A738-46DD-A393-0FDDD7FADE98}" srcOrd="0" destOrd="3" presId="urn:microsoft.com/office/officeart/2005/8/layout/hList1"/>
    <dgm:cxn modelId="{6F7110CB-DD95-4E45-9DC3-BED63098DF11}" srcId="{6189E334-20CB-4921-8CFA-19D446608CD9}" destId="{027C7F0D-6473-46C1-8D4D-D76EAEBB5944}" srcOrd="4" destOrd="0" parTransId="{8238B304-43C2-4ABB-BE4F-53BD094F2DC6}" sibTransId="{B5473982-36B8-48A3-BBE9-3D1D037D1563}"/>
    <dgm:cxn modelId="{5B0DA5B9-89A0-4FDA-BCE7-77ACEF7DA0D2}" type="presParOf" srcId="{6BA06736-6E5C-44F3-ABEF-B2BD01E4FC5A}" destId="{440CB269-822D-4DFD-88EB-A9CB35AE882A}" srcOrd="0" destOrd="0" presId="urn:microsoft.com/office/officeart/2005/8/layout/hList1"/>
    <dgm:cxn modelId="{186A8F6B-C618-4317-B917-E9B610C1E425}" type="presParOf" srcId="{440CB269-822D-4DFD-88EB-A9CB35AE882A}" destId="{3C09DEDD-2A7D-4FFA-B651-290435360EB6}" srcOrd="0" destOrd="0" presId="urn:microsoft.com/office/officeart/2005/8/layout/hList1"/>
    <dgm:cxn modelId="{8CF58CD6-CDE7-443A-9B8A-BCBEB648F1E2}" type="presParOf" srcId="{440CB269-822D-4DFD-88EB-A9CB35AE882A}" destId="{E2A58B01-A738-46DD-A393-0FDDD7FADE9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solidFill>
          <a:srgbClr val="202452">
            <a:alpha val="90000"/>
          </a:srgbClr>
        </a:solidFill>
      </dgm:spPr>
      <dgm:t>
        <a:bodyPr/>
        <a:lstStyle/>
        <a:p>
          <a:pPr algn="ctr"/>
          <a:r>
            <a:rPr lang="en-US" sz="2800" b="1" dirty="0">
              <a:latin typeface="+mn-lt"/>
              <a:cs typeface="Arial" panose="020B0604020202020204" pitchFamily="34" charset="0"/>
            </a:rPr>
            <a:t>E33 and Activity Code 123</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The position/title being developed</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Date/time of interview scheduled</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B14617B8-938D-4492-8581-23EF6934CB83}">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No suitable job currently on file</a:t>
          </a:r>
        </a:p>
      </dgm:t>
    </dgm:pt>
    <dgm:pt modelId="{1D61C08F-0F36-4919-AABA-398868D0C123}" type="parTrans" cxnId="{A58555F1-3B65-45AD-8DFB-F9FBD6A5ADF6}">
      <dgm:prSet/>
      <dgm:spPr/>
      <dgm:t>
        <a:bodyPr/>
        <a:lstStyle/>
        <a:p>
          <a:endParaRPr lang="en-US">
            <a:latin typeface="Arial" panose="020B0604020202020204" pitchFamily="34" charset="0"/>
            <a:cs typeface="Arial" panose="020B0604020202020204" pitchFamily="34" charset="0"/>
          </a:endParaRPr>
        </a:p>
      </dgm:t>
    </dgm:pt>
    <dgm:pt modelId="{AC9CE20A-6314-46F7-99B2-71BAEB9BF0D1}" type="sibTrans" cxnId="{A58555F1-3B65-45AD-8DFB-F9FBD6A5ADF6}">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dgm:t>
        <a:bodyPr/>
        <a:lstStyle/>
        <a:p>
          <a:pPr algn="l">
            <a:buFont typeface="Wingdings" panose="05000000000000000000" pitchFamily="2" charset="2"/>
            <a:buChar char="§"/>
          </a:pPr>
          <a:r>
            <a:rPr lang="en-US" sz="2000" dirty="0">
              <a:solidFill>
                <a:srgbClr val="202452"/>
              </a:solidFill>
              <a:latin typeface="+mn-lt"/>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dgm:t>
        <a:bodyPr/>
        <a:lstStyle/>
        <a:p>
          <a:pPr algn="l">
            <a:buFont typeface="Wingdings" panose="05000000000000000000" pitchFamily="2" charset="2"/>
            <a:buNone/>
          </a:pPr>
          <a:r>
            <a:rPr lang="en-US" sz="2000" b="1" u="sng" dirty="0">
              <a:solidFill>
                <a:srgbClr val="202452"/>
              </a:solidFill>
              <a:latin typeface="+mn-lt"/>
              <a:cs typeface="Arial" panose="020B0604020202020204" pitchFamily="34" charset="0"/>
            </a:rPr>
            <a:t>Key Elements of a Job Development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20338ED0-D741-4976-9678-6224C4169A25}" type="pres">
      <dgm:prSet presAssocID="{64E8B2F0-5385-44A6-94D1-C7EDF0D03BB1}" presName="linear" presStyleCnt="0">
        <dgm:presLayoutVars>
          <dgm:animLvl val="lvl"/>
          <dgm:resizeHandles val="exact"/>
        </dgm:presLayoutVars>
      </dgm:prSet>
      <dgm:spPr/>
    </dgm:pt>
    <dgm:pt modelId="{2376257E-B586-45DF-8C7A-A8DA9ECDE767}" type="pres">
      <dgm:prSet presAssocID="{C3DA7E8F-5635-42B8-9501-1A9FBCBE43FC}" presName="parentText" presStyleLbl="node1" presStyleIdx="0" presStyleCnt="1">
        <dgm:presLayoutVars>
          <dgm:chMax val="0"/>
          <dgm:bulletEnabled val="1"/>
        </dgm:presLayoutVars>
      </dgm:prSet>
      <dgm:spPr/>
    </dgm:pt>
    <dgm:pt modelId="{E7014620-8957-4E10-9F6B-286B11FFC6A0}" type="pres">
      <dgm:prSet presAssocID="{C3DA7E8F-5635-42B8-9501-1A9FBCBE43FC}" presName="childText" presStyleLbl="revTx" presStyleIdx="0" presStyleCnt="1">
        <dgm:presLayoutVars>
          <dgm:bulletEnabled val="1"/>
        </dgm:presLayoutVars>
      </dgm:prSet>
      <dgm:spPr/>
    </dgm:pt>
  </dgm:ptLst>
  <dgm:cxnLst>
    <dgm:cxn modelId="{364EE506-AE2B-46A5-8652-DDF5701D0699}" srcId="{C3DA7E8F-5635-42B8-9501-1A9FBCBE43FC}" destId="{A2D835BC-DB70-4E8A-BAC5-468B5CF0DAC9}" srcOrd="2" destOrd="0" parTransId="{C421BD24-FD63-43FF-88B9-756414A0D06D}" sibTransId="{69742584-7777-4F38-9A26-FBDD30CDE869}"/>
    <dgm:cxn modelId="{CC0D7E14-384A-4CCF-98EA-8AE89C89D19F}" type="presOf" srcId="{AF40D1B7-3BF3-41E4-99AF-B395F38590DB}" destId="{E7014620-8957-4E10-9F6B-286B11FFC6A0}" srcOrd="0" destOrd="4" presId="urn:microsoft.com/office/officeart/2005/8/layout/vList2"/>
    <dgm:cxn modelId="{E221E015-D981-435A-BB84-23D546E6AE5F}" type="presOf" srcId="{E8B78AB2-3B3C-4122-B75C-1105B18B0300}" destId="{E7014620-8957-4E10-9F6B-286B11FFC6A0}" srcOrd="0" destOrd="0" presId="urn:microsoft.com/office/officeart/2005/8/layout/vList2"/>
    <dgm:cxn modelId="{3F44CE19-70BF-40BE-A04C-7FD7B0D7896D}" srcId="{C3DA7E8F-5635-42B8-9501-1A9FBCBE43FC}" destId="{F8C1C89D-F638-4BCF-A0DD-B245B8FCCF2E}" srcOrd="1" destOrd="0" parTransId="{3B787B61-BF21-403B-966D-A67248E87206}" sibTransId="{CC7311CE-12FF-4296-9790-7DFB1CF94D89}"/>
    <dgm:cxn modelId="{0E3C1960-7429-4E36-A231-F1A6BF6541EC}" srcId="{C3DA7E8F-5635-42B8-9501-1A9FBCBE43FC}" destId="{E8B78AB2-3B3C-4122-B75C-1105B18B0300}" srcOrd="0" destOrd="0" parTransId="{A9789055-EC05-4EB0-935B-45FF61E6E45B}" sibTransId="{0B8BD8CB-D8D7-4F9D-9809-370BD8077010}"/>
    <dgm:cxn modelId="{B0C1F861-3991-49DD-BD27-689EE513FAD7}" type="presOf" srcId="{B14617B8-938D-4492-8581-23EF6934CB83}" destId="{E7014620-8957-4E10-9F6B-286B11FFC6A0}" srcOrd="0" destOrd="6" presId="urn:microsoft.com/office/officeart/2005/8/layout/vList2"/>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9282A87A-2511-45F7-81C0-84AFF63EDA7A}" type="presOf" srcId="{C3DA7E8F-5635-42B8-9501-1A9FBCBE43FC}" destId="{2376257E-B586-45DF-8C7A-A8DA9ECDE767}" srcOrd="0" destOrd="0" presId="urn:microsoft.com/office/officeart/2005/8/layout/vList2"/>
    <dgm:cxn modelId="{348AB87A-129B-4864-A3C3-5E3D553A472A}" type="presOf" srcId="{DF8D35C3-7F21-4A9E-A4D7-E0189BCE8C57}" destId="{E7014620-8957-4E10-9F6B-286B11FFC6A0}" srcOrd="0" destOrd="3" presId="urn:microsoft.com/office/officeart/2005/8/layout/vList2"/>
    <dgm:cxn modelId="{A1F3E985-92C2-4C68-818B-0C6B431AD33C}" type="presOf" srcId="{A2D835BC-DB70-4E8A-BAC5-468B5CF0DAC9}" destId="{E7014620-8957-4E10-9F6B-286B11FFC6A0}" srcOrd="0" destOrd="2" presId="urn:microsoft.com/office/officeart/2005/8/layout/vList2"/>
    <dgm:cxn modelId="{C6656789-6677-42D2-A083-D82CC01066D1}" type="presOf" srcId="{F8C1C89D-F638-4BCF-A0DD-B245B8FCCF2E}" destId="{E7014620-8957-4E10-9F6B-286B11FFC6A0}" srcOrd="0" destOrd="1" presId="urn:microsoft.com/office/officeart/2005/8/layout/vList2"/>
    <dgm:cxn modelId="{DBAE839F-62E3-415A-928D-128642A4BE3D}" srcId="{C3DA7E8F-5635-42B8-9501-1A9FBCBE43FC}" destId="{DF8D35C3-7F21-4A9E-A4D7-E0189BCE8C57}" srcOrd="3" destOrd="0" parTransId="{435AEB6D-1ADD-46F8-B670-94B2469F7EAE}" sibTransId="{D178927B-D2BA-4CEF-9500-5774C61DF588}"/>
    <dgm:cxn modelId="{A58555F1-3B65-45AD-8DFB-F9FBD6A5ADF6}" srcId="{C3DA7E8F-5635-42B8-9501-1A9FBCBE43FC}" destId="{B14617B8-938D-4492-8581-23EF6934CB83}" srcOrd="6" destOrd="0" parTransId="{1D61C08F-0F36-4919-AABA-398868D0C123}" sibTransId="{AC9CE20A-6314-46F7-99B2-71BAEB9BF0D1}"/>
    <dgm:cxn modelId="{7B31D5F1-DF10-4600-AEF9-B2FC23244C67}" type="presOf" srcId="{64E8B2F0-5385-44A6-94D1-C7EDF0D03BB1}" destId="{20338ED0-D741-4976-9678-6224C4169A25}" srcOrd="0" destOrd="0" presId="urn:microsoft.com/office/officeart/2005/8/layout/vList2"/>
    <dgm:cxn modelId="{8D1428F3-6769-4391-849E-03A29C961206}" type="presOf" srcId="{96A5420B-F322-428A-9887-7644E2EC5FBC}" destId="{E7014620-8957-4E10-9F6B-286B11FFC6A0}" srcOrd="0" destOrd="5" presId="urn:microsoft.com/office/officeart/2005/8/layout/vList2"/>
    <dgm:cxn modelId="{702B1D99-2B84-4DBB-8993-2632E0923046}" type="presParOf" srcId="{20338ED0-D741-4976-9678-6224C4169A25}" destId="{2376257E-B586-45DF-8C7A-A8DA9ECDE767}" srcOrd="0" destOrd="0" presId="urn:microsoft.com/office/officeart/2005/8/layout/vList2"/>
    <dgm:cxn modelId="{E5328F5B-F544-43AA-8D68-722F7ED8602F}" type="presParOf" srcId="{20338ED0-D741-4976-9678-6224C4169A25}" destId="{E7014620-8957-4E10-9F6B-286B11FFC6A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a:solidFill>
          <a:srgbClr val="202452">
            <a:alpha val="83333"/>
          </a:srgbClr>
        </a:solidFill>
      </dgm:spPr>
      <dgm:t>
        <a:bodyPr/>
        <a:lstStyle/>
        <a:p>
          <a:pPr algn="l"/>
          <a:r>
            <a:rPr lang="en-US" sz="2000" u="sng" dirty="0">
              <a:latin typeface="+mn-lt"/>
              <a:cs typeface="Arial" panose="020B0604020202020204" pitchFamily="34" charset="0"/>
            </a:rPr>
            <a:t>Employer name</a:t>
          </a:r>
          <a:r>
            <a:rPr lang="en-US" sz="2000" dirty="0">
              <a:latin typeface="+mn-lt"/>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a:solidFill>
          <a:srgbClr val="202452">
            <a:alpha val="76667"/>
          </a:srgbClr>
        </a:solidFill>
      </dgm:spPr>
      <dgm:t>
        <a:bodyPr/>
        <a:lstStyle/>
        <a:p>
          <a:pPr algn="l"/>
          <a:r>
            <a:rPr lang="en-US" sz="2000" u="sng" dirty="0">
              <a:latin typeface="+mn-lt"/>
              <a:cs typeface="Arial" panose="020B0604020202020204" pitchFamily="34" charset="0"/>
            </a:rPr>
            <a:t>Point of Contact</a:t>
          </a:r>
          <a:r>
            <a:rPr lang="en-US" sz="2000" dirty="0">
              <a:latin typeface="+mn-lt"/>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a:solidFill>
          <a:srgbClr val="202452">
            <a:alpha val="70000"/>
          </a:srgbClr>
        </a:solidFill>
      </dgm:spPr>
      <dgm:t>
        <a:bodyPr/>
        <a:lstStyle/>
        <a:p>
          <a:pPr algn="l"/>
          <a:r>
            <a:rPr lang="en-US" sz="2000" u="sng" dirty="0">
              <a:latin typeface="+mn-lt"/>
              <a:cs typeface="Arial" panose="020B0604020202020204" pitchFamily="34" charset="0"/>
            </a:rPr>
            <a:t>Phone number</a:t>
          </a:r>
          <a:r>
            <a:rPr lang="en-US" sz="2000" dirty="0">
              <a:latin typeface="+mn-lt"/>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a:solidFill>
          <a:srgbClr val="202452">
            <a:alpha val="63333"/>
          </a:srgbClr>
        </a:solidFill>
      </dgm:spPr>
      <dgm:t>
        <a:bodyPr/>
        <a:lstStyle/>
        <a:p>
          <a:pPr algn="l"/>
          <a:r>
            <a:rPr lang="en-US" sz="2000" u="sng" dirty="0">
              <a:latin typeface="+mn-lt"/>
              <a:cs typeface="Arial" panose="020B0604020202020204" pitchFamily="34" charset="0"/>
            </a:rPr>
            <a:t>Address</a:t>
          </a:r>
          <a:r>
            <a:rPr lang="en-US" sz="2000" dirty="0">
              <a:latin typeface="+mn-lt"/>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a:solidFill>
          <a:srgbClr val="202452">
            <a:alpha val="56667"/>
          </a:srgbClr>
        </a:solidFill>
      </dgm:spPr>
      <dgm:t>
        <a:bodyPr/>
        <a:lstStyle/>
        <a:p>
          <a:pPr algn="l"/>
          <a:r>
            <a:rPr lang="en-US" sz="2000" u="sng" dirty="0">
              <a:latin typeface="+mn-lt"/>
              <a:cs typeface="Arial" panose="020B0604020202020204" pitchFamily="34" charset="0"/>
            </a:rPr>
            <a:t>Position</a:t>
          </a:r>
          <a:r>
            <a:rPr lang="en-US" sz="2000" dirty="0">
              <a:latin typeface="+mn-lt"/>
              <a:cs typeface="Arial" panose="020B0604020202020204" pitchFamily="34" charset="0"/>
            </a:rPr>
            <a:t>: Receptionist</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F167598A-2571-4416-A539-08B801D55C76}">
      <dgm:prSet custT="1"/>
      <dgm:spPr>
        <a:solidFill>
          <a:srgbClr val="202452">
            <a:alpha val="90000"/>
          </a:srgbClr>
        </a:solidFill>
      </dgm:spPr>
      <dgm:t>
        <a:bodyPr/>
        <a:lstStyle/>
        <a:p>
          <a:pPr algn="l"/>
          <a:r>
            <a:rPr lang="en-US" sz="2000" u="sng" dirty="0">
              <a:latin typeface="+mn-lt"/>
              <a:cs typeface="Arial" panose="020B0604020202020204" pitchFamily="34" charset="0"/>
            </a:rPr>
            <a:t>Job seeker’s name</a:t>
          </a:r>
          <a:r>
            <a:rPr lang="en-US" sz="2000" dirty="0">
              <a:latin typeface="+mn-lt"/>
              <a:cs typeface="Arial" panose="020B0604020202020204" pitchFamily="34" charset="0"/>
            </a:rPr>
            <a:t>:  Jason Bourne</a:t>
          </a:r>
        </a:p>
      </dgm:t>
    </dgm:pt>
    <dgm:pt modelId="{BF07041C-E0A7-4008-B136-5E797A78EB5B}" type="parTrans" cxnId="{483B8A4F-EC6D-4E75-B214-C50B60F17672}">
      <dgm:prSet/>
      <dgm:spPr/>
      <dgm:t>
        <a:bodyPr/>
        <a:lstStyle/>
        <a:p>
          <a:endParaRPr lang="en-US"/>
        </a:p>
      </dgm:t>
    </dgm:pt>
    <dgm:pt modelId="{654EE0A7-E92B-4D53-9F41-688B5B7F9C5C}" type="sibTrans" cxnId="{483B8A4F-EC6D-4E75-B214-C50B60F17672}">
      <dgm:prSet/>
      <dgm:spPr/>
      <dgm:t>
        <a:bodyPr/>
        <a:lstStyle/>
        <a:p>
          <a:endParaRPr lang="en-US"/>
        </a:p>
      </dgm:t>
    </dgm:pt>
    <dgm:pt modelId="{36868C2C-E31E-4659-9D0E-C7AB1215C66B}">
      <dgm:prSet custT="1"/>
      <dgm:spPr>
        <a:solidFill>
          <a:srgbClr val="202452">
            <a:alpha val="50000"/>
          </a:srgbClr>
        </a:solidFill>
      </dgm:spPr>
      <dgm:t>
        <a:bodyPr/>
        <a:lstStyle/>
        <a:p>
          <a:pPr algn="l"/>
          <a:r>
            <a:rPr lang="en-US" sz="2000" u="sng" dirty="0">
              <a:latin typeface="+mn-lt"/>
              <a:cs typeface="Arial" panose="020B0604020202020204" pitchFamily="34" charset="0"/>
            </a:rPr>
            <a:t>Interview</a:t>
          </a:r>
          <a:r>
            <a:rPr lang="en-US" sz="2000">
              <a:latin typeface="+mn-lt"/>
              <a:cs typeface="Arial" panose="020B0604020202020204" pitchFamily="34" charset="0"/>
            </a:rPr>
            <a:t>:  Interview scheduled for 10/17 at 3:00pm</a:t>
          </a:r>
          <a:endParaRPr lang="en-US" sz="2000" dirty="0">
            <a:latin typeface="+mn-lt"/>
            <a:cs typeface="Arial" panose="020B0604020202020204" pitchFamily="34" charset="0"/>
          </a:endParaRPr>
        </a:p>
      </dgm:t>
    </dgm:pt>
    <dgm:pt modelId="{6F0A229C-9D2F-4AC8-A918-197881354A26}" type="parTrans" cxnId="{91003361-AB12-4EA6-BE2E-989E444C7948}">
      <dgm:prSet/>
      <dgm:spPr/>
      <dgm:t>
        <a:bodyPr/>
        <a:lstStyle/>
        <a:p>
          <a:endParaRPr lang="en-US"/>
        </a:p>
      </dgm:t>
    </dgm:pt>
    <dgm:pt modelId="{FB9A67E9-F810-4268-8FC4-F9CBDF101E6A}" type="sibTrans" cxnId="{91003361-AB12-4EA6-BE2E-989E444C7948}">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27CD54E0-5AAB-496A-B32D-2AECAD6E7610}" type="pres">
      <dgm:prSet presAssocID="{F167598A-2571-4416-A539-08B801D55C76}" presName="linNode" presStyleCnt="0"/>
      <dgm:spPr/>
    </dgm:pt>
    <dgm:pt modelId="{D4E6833C-9477-447D-9FE5-B1D44CB8626E}" type="pres">
      <dgm:prSet presAssocID="{F167598A-2571-4416-A539-08B801D55C76}" presName="parentText" presStyleLbl="node1" presStyleIdx="0" presStyleCnt="7" custScaleX="208416">
        <dgm:presLayoutVars>
          <dgm:chMax val="1"/>
          <dgm:bulletEnabled val="1"/>
        </dgm:presLayoutVars>
      </dgm:prSet>
      <dgm:spPr/>
    </dgm:pt>
    <dgm:pt modelId="{6BB8B354-BA46-494A-ADF3-58927DB4CE87}" type="pres">
      <dgm:prSet presAssocID="{654EE0A7-E92B-4D53-9F41-688B5B7F9C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8416">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8416">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8416">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8416">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8416">
        <dgm:presLayoutVars>
          <dgm:chMax val="1"/>
          <dgm:bulletEnabled val="1"/>
        </dgm:presLayoutVars>
      </dgm:prSet>
      <dgm:spPr/>
    </dgm:pt>
    <dgm:pt modelId="{DC574410-57C1-42AC-BD82-B5608DB3F930}" type="pres">
      <dgm:prSet presAssocID="{C7A3599F-6D5F-4A77-868C-2AFB7DF13FF0}" presName="sp" presStyleCnt="0"/>
      <dgm:spPr/>
    </dgm:pt>
    <dgm:pt modelId="{9527C02F-DA9A-4931-B93B-759A10FD1D28}" type="pres">
      <dgm:prSet presAssocID="{36868C2C-E31E-4659-9D0E-C7AB1215C66B}" presName="linNode" presStyleCnt="0"/>
      <dgm:spPr/>
    </dgm:pt>
    <dgm:pt modelId="{AF3F9C10-B15B-4929-B058-D4C2A9D0C05D}" type="pres">
      <dgm:prSet presAssocID="{36868C2C-E31E-4659-9D0E-C7AB1215C66B}" presName="parentText" presStyleLbl="node1" presStyleIdx="6" presStyleCnt="7" custScaleX="208416">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91003361-AB12-4EA6-BE2E-989E444C7948}" srcId="{0BB364A5-4AAE-40F0-AF6C-428DEF7B7704}" destId="{36868C2C-E31E-4659-9D0E-C7AB1215C66B}" srcOrd="6" destOrd="0" parTransId="{6F0A229C-9D2F-4AC8-A918-197881354A26}" sibTransId="{FB9A67E9-F810-4268-8FC4-F9CBDF101E6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483B8A4F-EC6D-4E75-B214-C50B60F17672}" srcId="{0BB364A5-4AAE-40F0-AF6C-428DEF7B7704}" destId="{F167598A-2571-4416-A539-08B801D55C76}" srcOrd="0" destOrd="0" parTransId="{BF07041C-E0A7-4008-B136-5E797A78EB5B}" sibTransId="{654EE0A7-E92B-4D53-9F41-688B5B7F9C5C}"/>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6A957DCF-68EB-4460-B6CA-D128060B738D}" type="presOf" srcId="{36868C2C-E31E-4659-9D0E-C7AB1215C66B}" destId="{AF3F9C10-B15B-4929-B058-D4C2A9D0C05D}" srcOrd="0" destOrd="0" presId="urn:microsoft.com/office/officeart/2005/8/layout/vList5"/>
    <dgm:cxn modelId="{7D47B2D3-645A-41AF-AE9A-7EA0E774A965}" type="presOf" srcId="{F167598A-2571-4416-A539-08B801D55C76}" destId="{D4E6833C-9477-447D-9FE5-B1D44CB8626E}" srcOrd="0" destOrd="0" presId="urn:microsoft.com/office/officeart/2005/8/layout/vList5"/>
    <dgm:cxn modelId="{51666EF1-AD5E-4357-BB5D-0D1B36F9BEC5}" type="presOf" srcId="{D4845E37-4806-4E11-A99B-86FAB7AAD61E}" destId="{1B0456D2-42CE-4F60-9EDC-591DB245382C}" srcOrd="0" destOrd="0" presId="urn:microsoft.com/office/officeart/2005/8/layout/vList5"/>
    <dgm:cxn modelId="{9E42105A-B914-420E-88AA-6F3EA1EDF3FB}" type="presParOf" srcId="{2FC50A03-7BA9-43DA-B69F-4D69222E4593}" destId="{27CD54E0-5AAB-496A-B32D-2AECAD6E7610}" srcOrd="0" destOrd="0" presId="urn:microsoft.com/office/officeart/2005/8/layout/vList5"/>
    <dgm:cxn modelId="{DD1E8F79-82D8-4FD0-8BCB-CD4890735511}" type="presParOf" srcId="{27CD54E0-5AAB-496A-B32D-2AECAD6E7610}" destId="{D4E6833C-9477-447D-9FE5-B1D44CB8626E}" srcOrd="0" destOrd="0" presId="urn:microsoft.com/office/officeart/2005/8/layout/vList5"/>
    <dgm:cxn modelId="{59C6A54A-63E5-4D37-8E42-B0E10E9B843E}" type="presParOf" srcId="{2FC50A03-7BA9-43DA-B69F-4D69222E4593}" destId="{6BB8B354-BA46-494A-ADF3-58927DB4CE87}"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72FB4F4A-0A01-4BAB-A724-E0F4A96BB94C}" type="presParOf" srcId="{2FC50A03-7BA9-43DA-B69F-4D69222E4593}" destId="{DC574410-57C1-42AC-BD82-B5608DB3F930}" srcOrd="11" destOrd="0" presId="urn:microsoft.com/office/officeart/2005/8/layout/vList5"/>
    <dgm:cxn modelId="{5077983D-6A52-4013-8FC5-1BBEC9E11B1E}" type="presParOf" srcId="{2FC50A03-7BA9-43DA-B69F-4D69222E4593}" destId="{9527C02F-DA9A-4931-B93B-759A10FD1D28}" srcOrd="12" destOrd="0" presId="urn:microsoft.com/office/officeart/2005/8/layout/vList5"/>
    <dgm:cxn modelId="{6D4ACB59-C7E6-4826-A3B4-E2E92342BBAF}" type="presParOf" srcId="{9527C02F-DA9A-4931-B93B-759A10FD1D28}" destId="{AF3F9C10-B15B-4929-B058-D4C2A9D0C05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A40E2-DC92-44E4-9650-E58D7D6B81C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8424418-41C1-4B44-8E6F-59F4DD91EC49}">
      <dgm:prSet custT="1">
        <dgm:style>
          <a:lnRef idx="0">
            <a:schemeClr val="accent5"/>
          </a:lnRef>
          <a:fillRef idx="3">
            <a:schemeClr val="accent5"/>
          </a:fillRef>
          <a:effectRef idx="3">
            <a:schemeClr val="accent5"/>
          </a:effectRef>
          <a:fontRef idx="minor">
            <a:schemeClr val="lt1"/>
          </a:fontRef>
        </dgm:style>
      </dgm:prSet>
      <dgm:spPr>
        <a:solidFill>
          <a:srgbClr val="202452"/>
        </a:solidFill>
      </dgm:spPr>
      <dgm:t>
        <a:bodyPr/>
        <a:lstStyle/>
        <a:p>
          <a:pPr algn="l"/>
          <a:r>
            <a:rPr lang="en-US" sz="2400" b="1" dirty="0">
              <a:solidFill>
                <a:schemeClr val="bg1"/>
              </a:solidFill>
              <a:latin typeface="+mn-lt"/>
              <a:cs typeface="Arial" panose="020B0604020202020204" pitchFamily="34" charset="0"/>
            </a:rPr>
            <a:t>38 USC § 4104</a:t>
          </a:r>
        </a:p>
        <a:p>
          <a:pPr algn="l"/>
          <a:r>
            <a:rPr lang="en-US" sz="2400" dirty="0">
              <a:solidFill>
                <a:schemeClr val="bg1"/>
              </a:solidFill>
              <a:latin typeface="+mn-lt"/>
              <a:cs typeface="Arial" panose="020B0604020202020204" pitchFamily="34" charset="0"/>
            </a:rPr>
            <a:t>Local Veterans’ Employment Representative (LVER)</a:t>
          </a:r>
          <a:endParaRPr lang="en-US" sz="2400" dirty="0">
            <a:solidFill>
              <a:schemeClr val="bg1"/>
            </a:solidFill>
            <a:latin typeface="+mn-lt"/>
          </a:endParaRPr>
        </a:p>
      </dgm:t>
    </dgm:pt>
    <dgm:pt modelId="{081F4EF7-D4E4-4870-99AC-FB300AB8E245}" type="parTrans" cxnId="{81A82E09-0367-46B6-888C-9BB72F21AA72}">
      <dgm:prSet/>
      <dgm:spPr/>
      <dgm:t>
        <a:bodyPr/>
        <a:lstStyle/>
        <a:p>
          <a:endParaRPr lang="en-US"/>
        </a:p>
      </dgm:t>
    </dgm:pt>
    <dgm:pt modelId="{FBCF6A3F-8B2C-48E4-8506-48129AC0CB98}" type="sibTrans" cxnId="{81A82E09-0367-46B6-888C-9BB72F21AA72}">
      <dgm:prSet/>
      <dgm:spPr/>
      <dgm:t>
        <a:bodyPr/>
        <a:lstStyle/>
        <a:p>
          <a:endParaRPr lang="en-US"/>
        </a:p>
      </dgm:t>
    </dgm:pt>
    <dgm:pt modelId="{07CF01E8-827C-4D63-90CE-B0AAACF8EDFF}">
      <dgm:prSet custT="1"/>
      <dgm:spPr>
        <a:solidFill>
          <a:srgbClr val="C0C3E6">
            <a:alpha val="89804"/>
          </a:srgbClr>
        </a:solidFill>
      </dgm:spPr>
      <dgm:t>
        <a:bodyPr/>
        <a:lstStyle/>
        <a:p>
          <a:pPr>
            <a:buFont typeface="Wingdings" panose="05000000000000000000" pitchFamily="2" charset="2"/>
            <a:buChar char="§"/>
          </a:pPr>
          <a:r>
            <a:rPr lang="en-US" sz="1800" dirty="0">
              <a:solidFill>
                <a:srgbClr val="202452"/>
              </a:solidFill>
              <a:latin typeface="+mn-lt"/>
              <a:cs typeface="Arial" panose="020B0604020202020204" pitchFamily="34" charset="0"/>
            </a:rPr>
            <a:t>LVERs “conduct outreach to employers in the area to assist veterans in gaining employment.”</a:t>
          </a:r>
        </a:p>
      </dgm:t>
    </dgm:pt>
    <dgm:pt modelId="{F099DDD4-51F9-418E-8E34-D833078914B3}" type="parTrans" cxnId="{0D7F6FDB-3202-46FC-A7F1-F2AA6C62FA7E}">
      <dgm:prSet/>
      <dgm:spPr/>
      <dgm:t>
        <a:bodyPr/>
        <a:lstStyle/>
        <a:p>
          <a:endParaRPr lang="en-US"/>
        </a:p>
      </dgm:t>
    </dgm:pt>
    <dgm:pt modelId="{873EE91C-3E22-4DED-BC58-8DB7DC8E8F78}" type="sibTrans" cxnId="{0D7F6FDB-3202-46FC-A7F1-F2AA6C62FA7E}">
      <dgm:prSet/>
      <dgm:spPr/>
      <dgm:t>
        <a:bodyPr/>
        <a:lstStyle/>
        <a:p>
          <a:endParaRPr lang="en-US"/>
        </a:p>
      </dgm:t>
    </dgm:pt>
    <dgm:pt modelId="{44F97032-09C7-4262-AFC0-600C48CE3D1A}">
      <dgm:prSet custT="1"/>
      <dgm:spPr>
        <a:solidFill>
          <a:srgbClr val="C0C3E6">
            <a:alpha val="89804"/>
          </a:srgbClr>
        </a:solidFill>
      </dgm:spPr>
      <dgm:t>
        <a:bodyPr/>
        <a:lstStyle/>
        <a:p>
          <a:pPr>
            <a:buFont typeface="Wingdings" panose="05000000000000000000" pitchFamily="2" charset="2"/>
            <a:buChar char="§"/>
          </a:pPr>
          <a:r>
            <a:rPr lang="en-US" sz="1800" dirty="0">
              <a:solidFill>
                <a:srgbClr val="202452"/>
              </a:solidFill>
              <a:latin typeface="+mn-lt"/>
              <a:cs typeface="Arial" panose="020B0604020202020204" pitchFamily="34" charset="0"/>
            </a:rPr>
            <a:t>LVERs “facilitate employment, training, and placement services furnished to veterans.”</a:t>
          </a:r>
        </a:p>
      </dgm:t>
    </dgm:pt>
    <dgm:pt modelId="{21F5B8BA-81DD-4A49-9281-95044D48378E}" type="parTrans" cxnId="{23EF7A87-E9E4-487C-BF2C-A8CA9EFB8580}">
      <dgm:prSet/>
      <dgm:spPr/>
      <dgm:t>
        <a:bodyPr/>
        <a:lstStyle/>
        <a:p>
          <a:endParaRPr lang="en-US"/>
        </a:p>
      </dgm:t>
    </dgm:pt>
    <dgm:pt modelId="{EDA64B40-C43D-42D5-B5A8-43AA31CAEA67}" type="sibTrans" cxnId="{23EF7A87-E9E4-487C-BF2C-A8CA9EFB8580}">
      <dgm:prSet/>
      <dgm:spPr/>
      <dgm:t>
        <a:bodyPr/>
        <a:lstStyle/>
        <a:p>
          <a:endParaRPr lang="en-US"/>
        </a:p>
      </dgm:t>
    </dgm:pt>
    <dgm:pt modelId="{A46DF54E-D5C5-4997-85D8-C0291A07C454}">
      <dgm:prSet custT="1"/>
      <dgm:spPr>
        <a:solidFill>
          <a:srgbClr val="C0C3E6">
            <a:alpha val="89804"/>
          </a:srgbClr>
        </a:solidFill>
      </dgm:spPr>
      <dgm:t>
        <a:bodyPr/>
        <a:lstStyle/>
        <a:p>
          <a:pPr>
            <a:buFont typeface="Wingdings" panose="05000000000000000000" pitchFamily="2" charset="2"/>
            <a:buChar char="§"/>
          </a:pPr>
          <a:endParaRPr lang="en-US" sz="1800" dirty="0">
            <a:solidFill>
              <a:srgbClr val="202452"/>
            </a:solidFill>
            <a:latin typeface="+mn-lt"/>
            <a:cs typeface="Arial" panose="020B0604020202020204" pitchFamily="34" charset="0"/>
          </a:endParaRPr>
        </a:p>
      </dgm:t>
    </dgm:pt>
    <dgm:pt modelId="{12E98202-8E2A-4DAC-B707-53CBAA5BEE8F}" type="parTrans" cxnId="{2A79AE6C-FAFB-4965-8DA5-2252059F38D4}">
      <dgm:prSet/>
      <dgm:spPr/>
      <dgm:t>
        <a:bodyPr/>
        <a:lstStyle/>
        <a:p>
          <a:endParaRPr lang="en-US"/>
        </a:p>
      </dgm:t>
    </dgm:pt>
    <dgm:pt modelId="{171680F2-2750-4D95-A45E-7FB9711750EC}" type="sibTrans" cxnId="{2A79AE6C-FAFB-4965-8DA5-2252059F38D4}">
      <dgm:prSet/>
      <dgm:spPr/>
      <dgm:t>
        <a:bodyPr/>
        <a:lstStyle/>
        <a:p>
          <a:endParaRPr lang="en-US"/>
        </a:p>
      </dgm:t>
    </dgm:pt>
    <dgm:pt modelId="{6E269816-A485-4AAA-9A10-0E03E3E9F6F0}" type="pres">
      <dgm:prSet presAssocID="{9A6A40E2-DC92-44E4-9650-E58D7D6B81C7}" presName="Name0" presStyleCnt="0">
        <dgm:presLayoutVars>
          <dgm:dir/>
          <dgm:animLvl val="lvl"/>
          <dgm:resizeHandles val="exact"/>
        </dgm:presLayoutVars>
      </dgm:prSet>
      <dgm:spPr/>
    </dgm:pt>
    <dgm:pt modelId="{E4515632-3DB8-4BC0-9E71-2BE1F4D15D18}" type="pres">
      <dgm:prSet presAssocID="{18424418-41C1-4B44-8E6F-59F4DD91EC49}" presName="linNode" presStyleCnt="0"/>
      <dgm:spPr/>
    </dgm:pt>
    <dgm:pt modelId="{CD0B398A-E702-4DAF-A062-1A2FFE08C43B}" type="pres">
      <dgm:prSet presAssocID="{18424418-41C1-4B44-8E6F-59F4DD91EC49}" presName="parentText" presStyleLbl="node1" presStyleIdx="0" presStyleCnt="1">
        <dgm:presLayoutVars>
          <dgm:chMax val="1"/>
          <dgm:bulletEnabled val="1"/>
        </dgm:presLayoutVars>
      </dgm:prSet>
      <dgm:spPr/>
    </dgm:pt>
    <dgm:pt modelId="{22286D13-423D-4C1C-BE11-1AD22980EB80}" type="pres">
      <dgm:prSet presAssocID="{18424418-41C1-4B44-8E6F-59F4DD91EC49}" presName="descendantText" presStyleLbl="alignAccFollowNode1" presStyleIdx="0" presStyleCnt="1" custScaleY="105809">
        <dgm:presLayoutVars>
          <dgm:bulletEnabled val="1"/>
        </dgm:presLayoutVars>
      </dgm:prSet>
      <dgm:spPr/>
    </dgm:pt>
  </dgm:ptLst>
  <dgm:cxnLst>
    <dgm:cxn modelId="{81A82E09-0367-46B6-888C-9BB72F21AA72}" srcId="{9A6A40E2-DC92-44E4-9650-E58D7D6B81C7}" destId="{18424418-41C1-4B44-8E6F-59F4DD91EC49}" srcOrd="0" destOrd="0" parTransId="{081F4EF7-D4E4-4870-99AC-FB300AB8E245}" sibTransId="{FBCF6A3F-8B2C-48E4-8506-48129AC0CB98}"/>
    <dgm:cxn modelId="{1A1AA11A-E4D6-4D54-B986-26E913F67338}" type="presOf" srcId="{07CF01E8-827C-4D63-90CE-B0AAACF8EDFF}" destId="{22286D13-423D-4C1C-BE11-1AD22980EB80}" srcOrd="0" destOrd="0" presId="urn:microsoft.com/office/officeart/2005/8/layout/vList5"/>
    <dgm:cxn modelId="{E0E6A22A-57AE-437F-B042-D47373B7194F}" type="presOf" srcId="{A46DF54E-D5C5-4997-85D8-C0291A07C454}" destId="{22286D13-423D-4C1C-BE11-1AD22980EB80}" srcOrd="0" destOrd="1" presId="urn:microsoft.com/office/officeart/2005/8/layout/vList5"/>
    <dgm:cxn modelId="{6BB6C73C-6BAE-4469-B3F3-34D152B68D27}" type="presOf" srcId="{9A6A40E2-DC92-44E4-9650-E58D7D6B81C7}" destId="{6E269816-A485-4AAA-9A10-0E03E3E9F6F0}" srcOrd="0" destOrd="0" presId="urn:microsoft.com/office/officeart/2005/8/layout/vList5"/>
    <dgm:cxn modelId="{2A79AE6C-FAFB-4965-8DA5-2252059F38D4}" srcId="{18424418-41C1-4B44-8E6F-59F4DD91EC49}" destId="{A46DF54E-D5C5-4997-85D8-C0291A07C454}" srcOrd="1" destOrd="0" parTransId="{12E98202-8E2A-4DAC-B707-53CBAA5BEE8F}" sibTransId="{171680F2-2750-4D95-A45E-7FB9711750EC}"/>
    <dgm:cxn modelId="{23EF7A87-E9E4-487C-BF2C-A8CA9EFB8580}" srcId="{18424418-41C1-4B44-8E6F-59F4DD91EC49}" destId="{44F97032-09C7-4262-AFC0-600C48CE3D1A}" srcOrd="2" destOrd="0" parTransId="{21F5B8BA-81DD-4A49-9281-95044D48378E}" sibTransId="{EDA64B40-C43D-42D5-B5A8-43AA31CAEA67}"/>
    <dgm:cxn modelId="{6D4B3AA3-4335-42AC-8C62-2B1055FC8194}" type="presOf" srcId="{18424418-41C1-4B44-8E6F-59F4DD91EC49}" destId="{CD0B398A-E702-4DAF-A062-1A2FFE08C43B}" srcOrd="0" destOrd="0" presId="urn:microsoft.com/office/officeart/2005/8/layout/vList5"/>
    <dgm:cxn modelId="{CB64CDAA-5658-4336-B834-3550A2F01C43}" type="presOf" srcId="{44F97032-09C7-4262-AFC0-600C48CE3D1A}" destId="{22286D13-423D-4C1C-BE11-1AD22980EB80}" srcOrd="0" destOrd="2" presId="urn:microsoft.com/office/officeart/2005/8/layout/vList5"/>
    <dgm:cxn modelId="{0D7F6FDB-3202-46FC-A7F1-F2AA6C62FA7E}" srcId="{18424418-41C1-4B44-8E6F-59F4DD91EC49}" destId="{07CF01E8-827C-4D63-90CE-B0AAACF8EDFF}" srcOrd="0" destOrd="0" parTransId="{F099DDD4-51F9-418E-8E34-D833078914B3}" sibTransId="{873EE91C-3E22-4DED-BC58-8DB7DC8E8F78}"/>
    <dgm:cxn modelId="{9242AA5F-E502-4807-B91C-D42D2FF7B0C1}" type="presParOf" srcId="{6E269816-A485-4AAA-9A10-0E03E3E9F6F0}" destId="{E4515632-3DB8-4BC0-9E71-2BE1F4D15D18}" srcOrd="0" destOrd="0" presId="urn:microsoft.com/office/officeart/2005/8/layout/vList5"/>
    <dgm:cxn modelId="{CFEB066A-627F-4051-87FD-51AA28E1654F}" type="presParOf" srcId="{E4515632-3DB8-4BC0-9E71-2BE1F4D15D18}" destId="{CD0B398A-E702-4DAF-A062-1A2FFE08C43B}" srcOrd="0" destOrd="0" presId="urn:microsoft.com/office/officeart/2005/8/layout/vList5"/>
    <dgm:cxn modelId="{527846D9-0251-4FFC-8E92-028D9259FBB8}" type="presParOf" srcId="{E4515632-3DB8-4BC0-9E71-2BE1F4D15D18}" destId="{22286D13-423D-4C1C-BE11-1AD22980EB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158856-FEB1-4D5F-B03F-58C07C597B2A}"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F3B1AE27-7C1A-4E55-A509-F7AF900D4404}">
      <dgm:prSet custT="1"/>
      <dgm:spPr>
        <a:solidFill>
          <a:srgbClr val="202452">
            <a:alpha val="90000"/>
          </a:srgbClr>
        </a:solidFill>
      </dgm:spPr>
      <dgm:t>
        <a:bodyPr/>
        <a:lstStyle/>
        <a:p>
          <a:r>
            <a:rPr lang="en-US" sz="2400" dirty="0">
              <a:latin typeface="+mn-lt"/>
              <a:cs typeface="Arial" panose="020B0604020202020204" pitchFamily="34" charset="0"/>
            </a:rPr>
            <a:t>While a job placement is the goal of job development, unfortunately, it does not always lead to one.</a:t>
          </a:r>
        </a:p>
      </dgm:t>
    </dgm:pt>
    <dgm:pt modelId="{E1257EC6-8EDF-4772-BF68-D4A8737D4CD7}" type="parTrans" cxnId="{A38EA29B-31EC-4D80-AD41-DC4B169A89A5}">
      <dgm:prSet/>
      <dgm:spPr/>
      <dgm:t>
        <a:bodyPr/>
        <a:lstStyle/>
        <a:p>
          <a:endParaRPr lang="en-US">
            <a:latin typeface="Arial" panose="020B0604020202020204" pitchFamily="34" charset="0"/>
            <a:cs typeface="Arial" panose="020B0604020202020204" pitchFamily="34" charset="0"/>
          </a:endParaRPr>
        </a:p>
      </dgm:t>
    </dgm:pt>
    <dgm:pt modelId="{3BA0B986-6C90-465A-B136-185AE1D4AE9C}" type="sibTrans" cxnId="{A38EA29B-31EC-4D80-AD41-DC4B169A89A5}">
      <dgm:prSet/>
      <dgm:spPr/>
      <dgm:t>
        <a:bodyPr/>
        <a:lstStyle/>
        <a:p>
          <a:endParaRPr lang="en-US">
            <a:latin typeface="Arial" panose="020B0604020202020204" pitchFamily="34" charset="0"/>
            <a:cs typeface="Arial" panose="020B0604020202020204" pitchFamily="34" charset="0"/>
          </a:endParaRPr>
        </a:p>
      </dgm:t>
    </dgm:pt>
    <dgm:pt modelId="{569EA532-B56C-4F55-A36C-08B2125C936E}">
      <dgm:prSet custT="1"/>
      <dgm:spPr>
        <a:solidFill>
          <a:srgbClr val="C0C3E6">
            <a:alpha val="50000"/>
          </a:srgbClr>
        </a:solidFill>
      </dgm:spPr>
      <dgm:t>
        <a:bodyPr/>
        <a:lstStyle/>
        <a:p>
          <a:r>
            <a:rPr lang="en-US" sz="2400" dirty="0">
              <a:solidFill>
                <a:srgbClr val="202452"/>
              </a:solidFill>
              <a:latin typeface="+mn-lt"/>
              <a:cs typeface="Arial" panose="020B0604020202020204" pitchFamily="34" charset="0"/>
            </a:rPr>
            <a:t>When job development leads to a job placement:</a:t>
          </a:r>
        </a:p>
      </dgm:t>
    </dgm:pt>
    <dgm:pt modelId="{4EA8EB11-0CED-44AD-B0B6-B6F1C9A4389D}" type="parTrans" cxnId="{1AEB0DCA-F889-45FE-A8FB-9BC5FE710A76}">
      <dgm:prSet/>
      <dgm:spPr/>
      <dgm:t>
        <a:bodyPr/>
        <a:lstStyle/>
        <a:p>
          <a:endParaRPr lang="en-US">
            <a:latin typeface="Arial" panose="020B0604020202020204" pitchFamily="34" charset="0"/>
            <a:cs typeface="Arial" panose="020B0604020202020204" pitchFamily="34" charset="0"/>
          </a:endParaRPr>
        </a:p>
      </dgm:t>
    </dgm:pt>
    <dgm:pt modelId="{A5EB431B-7CC0-49E4-A584-35DFEA399D22}" type="sibTrans" cxnId="{1AEB0DCA-F889-45FE-A8FB-9BC5FE710A76}">
      <dgm:prSet/>
      <dgm:spPr/>
      <dgm:t>
        <a:bodyPr/>
        <a:lstStyle/>
        <a:p>
          <a:endParaRPr lang="en-US">
            <a:latin typeface="Arial" panose="020B0604020202020204" pitchFamily="34" charset="0"/>
            <a:cs typeface="Arial" panose="020B0604020202020204" pitchFamily="34" charset="0"/>
          </a:endParaRPr>
        </a:p>
      </dgm:t>
    </dgm:pt>
    <dgm:pt modelId="{6CA29E59-EBF5-4E2A-B6B1-E6DA4BB89F91}">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LVER - create a job order in Employ Florida for that specific position</a:t>
          </a:r>
        </a:p>
      </dgm:t>
    </dgm:pt>
    <dgm:pt modelId="{83DA19E7-8325-4628-8E5F-873E5BD65C87}" type="parTrans" cxnId="{E532B9C8-6D97-4391-B2A7-4746C12C932D}">
      <dgm:prSet/>
      <dgm:spPr/>
      <dgm:t>
        <a:bodyPr/>
        <a:lstStyle/>
        <a:p>
          <a:endParaRPr lang="en-US">
            <a:latin typeface="Arial" panose="020B0604020202020204" pitchFamily="34" charset="0"/>
            <a:cs typeface="Arial" panose="020B0604020202020204" pitchFamily="34" charset="0"/>
          </a:endParaRPr>
        </a:p>
      </dgm:t>
    </dgm:pt>
    <dgm:pt modelId="{AF167A0B-725F-4550-BB34-A5A2549F482A}" type="sibTrans" cxnId="{E532B9C8-6D97-4391-B2A7-4746C12C932D}">
      <dgm:prSet/>
      <dgm:spPr/>
      <dgm:t>
        <a:bodyPr/>
        <a:lstStyle/>
        <a:p>
          <a:endParaRPr lang="en-US">
            <a:latin typeface="Arial" panose="020B0604020202020204" pitchFamily="34" charset="0"/>
            <a:cs typeface="Arial" panose="020B0604020202020204" pitchFamily="34" charset="0"/>
          </a:endParaRPr>
        </a:p>
      </dgm:t>
    </dgm:pt>
    <dgm:pt modelId="{4414C3A7-0971-46ED-86B0-DF262C1A6DE3}">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DVOP - refer the veteran to the job order (Activity Code 500)*</a:t>
          </a:r>
        </a:p>
      </dgm:t>
    </dgm:pt>
    <dgm:pt modelId="{7D086DDD-9C94-4676-BED0-8EF57BA5A557}" type="parTrans" cxnId="{E05503AB-503B-438D-81E3-5D8074DC8CF0}">
      <dgm:prSet/>
      <dgm:spPr/>
      <dgm:t>
        <a:bodyPr/>
        <a:lstStyle/>
        <a:p>
          <a:endParaRPr lang="en-US">
            <a:latin typeface="Arial" panose="020B0604020202020204" pitchFamily="34" charset="0"/>
            <a:cs typeface="Arial" panose="020B0604020202020204" pitchFamily="34" charset="0"/>
          </a:endParaRPr>
        </a:p>
      </dgm:t>
    </dgm:pt>
    <dgm:pt modelId="{52230A37-9573-41CD-B43E-1E13261193EE}" type="sibTrans" cxnId="{E05503AB-503B-438D-81E3-5D8074DC8CF0}">
      <dgm:prSet/>
      <dgm:spPr/>
      <dgm:t>
        <a:bodyPr/>
        <a:lstStyle/>
        <a:p>
          <a:endParaRPr lang="en-US">
            <a:latin typeface="Arial" panose="020B0604020202020204" pitchFamily="34" charset="0"/>
            <a:cs typeface="Arial" panose="020B0604020202020204" pitchFamily="34" charset="0"/>
          </a:endParaRPr>
        </a:p>
      </dgm:t>
    </dgm:pt>
    <dgm:pt modelId="{E259E20C-6C94-4711-93CB-B8478D675D90}">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LVER - close out the job order immediately</a:t>
          </a:r>
        </a:p>
      </dgm:t>
    </dgm:pt>
    <dgm:pt modelId="{A020D5CA-AE53-4BA3-9195-08E154E5CAE8}" type="parTrans" cxnId="{5D0A824D-579C-43AF-9224-6815615E3084}">
      <dgm:prSet/>
      <dgm:spPr/>
      <dgm:t>
        <a:bodyPr/>
        <a:lstStyle/>
        <a:p>
          <a:endParaRPr lang="en-US">
            <a:latin typeface="Arial" panose="020B0604020202020204" pitchFamily="34" charset="0"/>
            <a:cs typeface="Arial" panose="020B0604020202020204" pitchFamily="34" charset="0"/>
          </a:endParaRPr>
        </a:p>
      </dgm:t>
    </dgm:pt>
    <dgm:pt modelId="{BD4E4CFF-9DB9-49D3-B929-64C91B21A29D}" type="sibTrans" cxnId="{5D0A824D-579C-43AF-9224-6815615E3084}">
      <dgm:prSet/>
      <dgm:spPr/>
      <dgm:t>
        <a:bodyPr/>
        <a:lstStyle/>
        <a:p>
          <a:endParaRPr lang="en-US">
            <a:latin typeface="Arial" panose="020B0604020202020204" pitchFamily="34" charset="0"/>
            <a:cs typeface="Arial" panose="020B0604020202020204" pitchFamily="34" charset="0"/>
          </a:endParaRPr>
        </a:p>
      </dgm:t>
    </dgm:pt>
    <dgm:pt modelId="{D2157AE2-0E3F-4258-A874-26C58D28FCCE}">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DVOP - enter direct placement service (Activity Code 750)</a:t>
          </a:r>
        </a:p>
      </dgm:t>
    </dgm:pt>
    <dgm:pt modelId="{3184CB0F-0EDC-462D-AB6F-34E5DF162231}" type="parTrans" cxnId="{3F304D87-1BEA-4321-A709-54009E19BF13}">
      <dgm:prSet/>
      <dgm:spPr/>
      <dgm:t>
        <a:bodyPr/>
        <a:lstStyle/>
        <a:p>
          <a:endParaRPr lang="en-US">
            <a:latin typeface="Arial" panose="020B0604020202020204" pitchFamily="34" charset="0"/>
            <a:cs typeface="Arial" panose="020B0604020202020204" pitchFamily="34" charset="0"/>
          </a:endParaRPr>
        </a:p>
      </dgm:t>
    </dgm:pt>
    <dgm:pt modelId="{83600C70-4771-401C-80F0-0C6EBF3B1A62}" type="sibTrans" cxnId="{3F304D87-1BEA-4321-A709-54009E19BF13}">
      <dgm:prSet/>
      <dgm:spPr/>
      <dgm:t>
        <a:bodyPr/>
        <a:lstStyle/>
        <a:p>
          <a:endParaRPr lang="en-US">
            <a:latin typeface="Arial" panose="020B0604020202020204" pitchFamily="34" charset="0"/>
            <a:cs typeface="Arial" panose="020B0604020202020204" pitchFamily="34" charset="0"/>
          </a:endParaRPr>
        </a:p>
      </dgm:t>
    </dgm:pt>
    <dgm:pt modelId="{654748B0-666E-4737-A93E-F2CD14D41B32}" type="pres">
      <dgm:prSet presAssocID="{C9158856-FEB1-4D5F-B03F-58C07C597B2A}" presName="linear" presStyleCnt="0">
        <dgm:presLayoutVars>
          <dgm:animLvl val="lvl"/>
          <dgm:resizeHandles val="exact"/>
        </dgm:presLayoutVars>
      </dgm:prSet>
      <dgm:spPr/>
    </dgm:pt>
    <dgm:pt modelId="{FA030455-92B2-4E55-B9FC-B891FF12A535}" type="pres">
      <dgm:prSet presAssocID="{F3B1AE27-7C1A-4E55-A509-F7AF900D4404}" presName="parentText" presStyleLbl="node1" presStyleIdx="0" presStyleCnt="2" custLinFactY="-32744" custLinFactNeighborY="-100000">
        <dgm:presLayoutVars>
          <dgm:chMax val="0"/>
          <dgm:bulletEnabled val="1"/>
        </dgm:presLayoutVars>
      </dgm:prSet>
      <dgm:spPr/>
    </dgm:pt>
    <dgm:pt modelId="{6F46CFCD-154E-4571-8AC0-2856E758DE8C}" type="pres">
      <dgm:prSet presAssocID="{3BA0B986-6C90-465A-B136-185AE1D4AE9C}" presName="spacer" presStyleCnt="0"/>
      <dgm:spPr/>
    </dgm:pt>
    <dgm:pt modelId="{350E25EA-CC7F-4D40-BE25-BCABA7794C10}" type="pres">
      <dgm:prSet presAssocID="{569EA532-B56C-4F55-A36C-08B2125C936E}" presName="parentText" presStyleLbl="node1" presStyleIdx="1" presStyleCnt="2" custScaleY="74355" custLinFactNeighborY="-47001">
        <dgm:presLayoutVars>
          <dgm:chMax val="0"/>
          <dgm:bulletEnabled val="1"/>
        </dgm:presLayoutVars>
      </dgm:prSet>
      <dgm:spPr/>
    </dgm:pt>
    <dgm:pt modelId="{7068C9A0-0180-4439-A78A-461F18C7D84F}" type="pres">
      <dgm:prSet presAssocID="{569EA532-B56C-4F55-A36C-08B2125C936E}" presName="childText" presStyleLbl="revTx" presStyleIdx="0" presStyleCnt="1" custLinFactNeighborY="-38608">
        <dgm:presLayoutVars>
          <dgm:bulletEnabled val="1"/>
        </dgm:presLayoutVars>
      </dgm:prSet>
      <dgm:spPr/>
    </dgm:pt>
  </dgm:ptLst>
  <dgm:cxnLst>
    <dgm:cxn modelId="{0F939D18-1A81-417D-8908-A217C648AE0A}" type="presOf" srcId="{6CA29E59-EBF5-4E2A-B6B1-E6DA4BB89F91}" destId="{7068C9A0-0180-4439-A78A-461F18C7D84F}" srcOrd="0" destOrd="0" presId="urn:microsoft.com/office/officeart/2005/8/layout/vList2"/>
    <dgm:cxn modelId="{ACFD8C66-42D6-41B5-8AC8-75423B5EC867}" type="presOf" srcId="{4414C3A7-0971-46ED-86B0-DF262C1A6DE3}" destId="{7068C9A0-0180-4439-A78A-461F18C7D84F}" srcOrd="0" destOrd="1" presId="urn:microsoft.com/office/officeart/2005/8/layout/vList2"/>
    <dgm:cxn modelId="{23FBA449-3895-4EC5-A6B6-110607BAD14B}" type="presOf" srcId="{E259E20C-6C94-4711-93CB-B8478D675D90}" destId="{7068C9A0-0180-4439-A78A-461F18C7D84F}" srcOrd="0" destOrd="2" presId="urn:microsoft.com/office/officeart/2005/8/layout/vList2"/>
    <dgm:cxn modelId="{5D0A824D-579C-43AF-9224-6815615E3084}" srcId="{569EA532-B56C-4F55-A36C-08B2125C936E}" destId="{E259E20C-6C94-4711-93CB-B8478D675D90}" srcOrd="2" destOrd="0" parTransId="{A020D5CA-AE53-4BA3-9195-08E154E5CAE8}" sibTransId="{BD4E4CFF-9DB9-49D3-B929-64C91B21A29D}"/>
    <dgm:cxn modelId="{DE0DB057-E316-4C7B-A899-2A03955E1B05}" type="presOf" srcId="{F3B1AE27-7C1A-4E55-A509-F7AF900D4404}" destId="{FA030455-92B2-4E55-B9FC-B891FF12A535}" srcOrd="0" destOrd="0" presId="urn:microsoft.com/office/officeart/2005/8/layout/vList2"/>
    <dgm:cxn modelId="{3F304D87-1BEA-4321-A709-54009E19BF13}" srcId="{569EA532-B56C-4F55-A36C-08B2125C936E}" destId="{D2157AE2-0E3F-4258-A874-26C58D28FCCE}" srcOrd="3" destOrd="0" parTransId="{3184CB0F-0EDC-462D-AB6F-34E5DF162231}" sibTransId="{83600C70-4771-401C-80F0-0C6EBF3B1A62}"/>
    <dgm:cxn modelId="{A38EA29B-31EC-4D80-AD41-DC4B169A89A5}" srcId="{C9158856-FEB1-4D5F-B03F-58C07C597B2A}" destId="{F3B1AE27-7C1A-4E55-A509-F7AF900D4404}" srcOrd="0" destOrd="0" parTransId="{E1257EC6-8EDF-4772-BF68-D4A8737D4CD7}" sibTransId="{3BA0B986-6C90-465A-B136-185AE1D4AE9C}"/>
    <dgm:cxn modelId="{E05503AB-503B-438D-81E3-5D8074DC8CF0}" srcId="{569EA532-B56C-4F55-A36C-08B2125C936E}" destId="{4414C3A7-0971-46ED-86B0-DF262C1A6DE3}" srcOrd="1" destOrd="0" parTransId="{7D086DDD-9C94-4676-BED0-8EF57BA5A557}" sibTransId="{52230A37-9573-41CD-B43E-1E13261193EE}"/>
    <dgm:cxn modelId="{6254B2AB-577D-4241-A7A5-35378C829FFC}" type="presOf" srcId="{C9158856-FEB1-4D5F-B03F-58C07C597B2A}" destId="{654748B0-666E-4737-A93E-F2CD14D41B32}" srcOrd="0" destOrd="0" presId="urn:microsoft.com/office/officeart/2005/8/layout/vList2"/>
    <dgm:cxn modelId="{E532B9C8-6D97-4391-B2A7-4746C12C932D}" srcId="{569EA532-B56C-4F55-A36C-08B2125C936E}" destId="{6CA29E59-EBF5-4E2A-B6B1-E6DA4BB89F91}" srcOrd="0" destOrd="0" parTransId="{83DA19E7-8325-4628-8E5F-873E5BD65C87}" sibTransId="{AF167A0B-725F-4550-BB34-A5A2549F482A}"/>
    <dgm:cxn modelId="{1AEB0DCA-F889-45FE-A8FB-9BC5FE710A76}" srcId="{C9158856-FEB1-4D5F-B03F-58C07C597B2A}" destId="{569EA532-B56C-4F55-A36C-08B2125C936E}" srcOrd="1" destOrd="0" parTransId="{4EA8EB11-0CED-44AD-B0B6-B6F1C9A4389D}" sibTransId="{A5EB431B-7CC0-49E4-A584-35DFEA399D22}"/>
    <dgm:cxn modelId="{4E5F14D7-D821-438E-8712-56359B3815D6}" type="presOf" srcId="{D2157AE2-0E3F-4258-A874-26C58D28FCCE}" destId="{7068C9A0-0180-4439-A78A-461F18C7D84F}" srcOrd="0" destOrd="3" presId="urn:microsoft.com/office/officeart/2005/8/layout/vList2"/>
    <dgm:cxn modelId="{80B234F5-CE7F-40A7-80C1-6C5E140AF5F2}" type="presOf" srcId="{569EA532-B56C-4F55-A36C-08B2125C936E}" destId="{350E25EA-CC7F-4D40-BE25-BCABA7794C10}" srcOrd="0" destOrd="0" presId="urn:microsoft.com/office/officeart/2005/8/layout/vList2"/>
    <dgm:cxn modelId="{3329C3FE-8577-4C6D-BDDE-E40FAC23AD27}" type="presParOf" srcId="{654748B0-666E-4737-A93E-F2CD14D41B32}" destId="{FA030455-92B2-4E55-B9FC-B891FF12A535}" srcOrd="0" destOrd="0" presId="urn:microsoft.com/office/officeart/2005/8/layout/vList2"/>
    <dgm:cxn modelId="{53B63D76-CA29-4C38-8EAC-070BAEDF9F9A}" type="presParOf" srcId="{654748B0-666E-4737-A93E-F2CD14D41B32}" destId="{6F46CFCD-154E-4571-8AC0-2856E758DE8C}" srcOrd="1" destOrd="0" presId="urn:microsoft.com/office/officeart/2005/8/layout/vList2"/>
    <dgm:cxn modelId="{43C897D8-2A6C-4085-822E-F1E7730B2605}" type="presParOf" srcId="{654748B0-666E-4737-A93E-F2CD14D41B32}" destId="{350E25EA-CC7F-4D40-BE25-BCABA7794C10}" srcOrd="2" destOrd="0" presId="urn:microsoft.com/office/officeart/2005/8/layout/vList2"/>
    <dgm:cxn modelId="{34208F84-93D3-4339-A60E-ACAE2BD732AE}" type="presParOf" srcId="{654748B0-666E-4737-A93E-F2CD14D41B32}" destId="{7068C9A0-0180-4439-A78A-461F18C7D84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93A2BAB-216D-4D65-8F6C-EF0BBD199A7B}" type="doc">
      <dgm:prSet loTypeId="urn:microsoft.com/office/officeart/2005/8/layout/bProcess3" loCatId="process" qsTypeId="urn:microsoft.com/office/officeart/2005/8/quickstyle/simple1" qsCatId="simple" csTypeId="urn:microsoft.com/office/officeart/2005/8/colors/accent5_5" csCatId="accent5" phldr="1"/>
      <dgm:spPr/>
    </dgm:pt>
    <dgm:pt modelId="{C4E374CD-9C2F-4521-9E3B-41A1322AC93C}">
      <dgm:prSet phldrT="[Text]" custT="1"/>
      <dgm:spPr>
        <a:solidFill>
          <a:srgbClr val="202452">
            <a:alpha val="90000"/>
          </a:srgbClr>
        </a:solidFill>
      </dgm:spPr>
      <dgm:t>
        <a:bodyPr/>
        <a:lstStyle/>
        <a:p>
          <a:r>
            <a:rPr lang="en-US" sz="2400" b="1" dirty="0">
              <a:latin typeface="+mn-lt"/>
              <a:cs typeface="Arial" panose="020B0604020202020204" pitchFamily="34" charset="0"/>
            </a:rPr>
            <a:t>Case conference</a:t>
          </a:r>
        </a:p>
      </dgm:t>
    </dgm:pt>
    <dgm:pt modelId="{7760EB29-44FE-45EE-B04C-548DF03FBAE1}" type="parTrans" cxnId="{40CDDB6A-3085-475F-A343-7C0C554A0DEE}">
      <dgm:prSet/>
      <dgm:spPr/>
      <dgm:t>
        <a:bodyPr/>
        <a:lstStyle/>
        <a:p>
          <a:endParaRPr lang="en-US" sz="3600" b="1">
            <a:latin typeface="Arial" panose="020B0604020202020204" pitchFamily="34" charset="0"/>
            <a:cs typeface="Arial" panose="020B0604020202020204" pitchFamily="34" charset="0"/>
          </a:endParaRPr>
        </a:p>
      </dgm:t>
    </dgm:pt>
    <dgm:pt modelId="{A6C7F2E8-3E58-413D-B99E-645D881186D5}" type="sibTrans" cxnId="{40CDDB6A-3085-475F-A343-7C0C554A0DEE}">
      <dgm:prSet custT="1">
        <dgm:style>
          <a:lnRef idx="1">
            <a:schemeClr val="accent6"/>
          </a:lnRef>
          <a:fillRef idx="0">
            <a:schemeClr val="accent6"/>
          </a:fillRef>
          <a:effectRef idx="0">
            <a:schemeClr val="accent6"/>
          </a:effectRef>
          <a:fontRef idx="minor">
            <a:schemeClr val="tx1"/>
          </a:fontRef>
        </dgm:style>
      </dgm:prSet>
      <dgm:spPr/>
      <dgm:t>
        <a:bodyPr/>
        <a:lstStyle/>
        <a:p>
          <a:endParaRPr lang="en-US" sz="2400" b="1" dirty="0">
            <a:latin typeface="Arial" panose="020B0604020202020204" pitchFamily="34" charset="0"/>
            <a:cs typeface="Arial" panose="020B0604020202020204" pitchFamily="34" charset="0"/>
          </a:endParaRPr>
        </a:p>
      </dgm:t>
    </dgm:pt>
    <dgm:pt modelId="{74AA7982-F153-49E9-A856-F84CB5CF89D6}">
      <dgm:prSet phldrT="[Text]" custT="1"/>
      <dgm:spPr>
        <a:solidFill>
          <a:srgbClr val="202452">
            <a:alpha val="76667"/>
          </a:srgbClr>
        </a:solidFill>
      </dgm:spPr>
      <dgm:t>
        <a:bodyPr/>
        <a:lstStyle/>
        <a:p>
          <a:r>
            <a:rPr lang="en-US" sz="2400" b="1" dirty="0">
              <a:latin typeface="+mn-lt"/>
              <a:cs typeface="Arial" panose="020B0604020202020204" pitchFamily="34" charset="0"/>
            </a:rPr>
            <a:t>Job development attempts (V14)</a:t>
          </a:r>
        </a:p>
      </dgm:t>
    </dgm:pt>
    <dgm:pt modelId="{FB5AD886-C090-4A3D-90D8-F0C8BFC125C8}" type="parTrans" cxnId="{E7ED3373-20DF-4805-A107-9DC3EB9E611E}">
      <dgm:prSet/>
      <dgm:spPr/>
      <dgm:t>
        <a:bodyPr/>
        <a:lstStyle/>
        <a:p>
          <a:endParaRPr lang="en-US" sz="3600" b="1">
            <a:latin typeface="Arial" panose="020B0604020202020204" pitchFamily="34" charset="0"/>
            <a:cs typeface="Arial" panose="020B0604020202020204" pitchFamily="34" charset="0"/>
          </a:endParaRPr>
        </a:p>
      </dgm:t>
    </dgm:pt>
    <dgm:pt modelId="{4364EEDF-28EF-419E-B7FB-485C8B05CCCC}" type="sibTrans" cxnId="{E7ED3373-20DF-4805-A107-9DC3EB9E611E}">
      <dgm:prSet custT="1">
        <dgm:style>
          <a:lnRef idx="1">
            <a:schemeClr val="accent6"/>
          </a:lnRef>
          <a:fillRef idx="0">
            <a:schemeClr val="accent6"/>
          </a:fillRef>
          <a:effectRef idx="0">
            <a:schemeClr val="accent6"/>
          </a:effectRef>
          <a:fontRef idx="minor">
            <a:schemeClr val="tx1"/>
          </a:fontRef>
        </dgm:style>
      </dgm:prSet>
      <dgm:spPr/>
      <dgm:t>
        <a:bodyPr/>
        <a:lstStyle/>
        <a:p>
          <a:endParaRPr lang="en-US" sz="2400" b="1" dirty="0">
            <a:latin typeface="Arial" panose="020B0604020202020204" pitchFamily="34" charset="0"/>
            <a:cs typeface="Arial" panose="020B0604020202020204" pitchFamily="34" charset="0"/>
          </a:endParaRPr>
        </a:p>
      </dgm:t>
    </dgm:pt>
    <dgm:pt modelId="{021C3EF7-58C6-4C9A-B2FD-EA876C7DB4CC}">
      <dgm:prSet phldrT="[Text]" custT="1"/>
      <dgm:spPr>
        <a:solidFill>
          <a:srgbClr val="202452">
            <a:alpha val="63333"/>
          </a:srgbClr>
        </a:solidFill>
      </dgm:spPr>
      <dgm:t>
        <a:bodyPr/>
        <a:lstStyle/>
        <a:p>
          <a:r>
            <a:rPr lang="en-US" sz="2400" b="1" dirty="0">
              <a:latin typeface="+mn-lt"/>
              <a:cs typeface="Arial" panose="020B0604020202020204" pitchFamily="34" charset="0"/>
            </a:rPr>
            <a:t>Interviews scheduled (E33, 123)</a:t>
          </a:r>
        </a:p>
      </dgm:t>
    </dgm:pt>
    <dgm:pt modelId="{31F11EBE-1591-45C2-B4F6-D3D0C91CAA29}" type="parTrans" cxnId="{B6C2DD3B-521E-4594-9536-5FCFFA234CC0}">
      <dgm:prSet/>
      <dgm:spPr/>
      <dgm:t>
        <a:bodyPr/>
        <a:lstStyle/>
        <a:p>
          <a:endParaRPr lang="en-US" sz="3600" b="1">
            <a:latin typeface="Arial" panose="020B0604020202020204" pitchFamily="34" charset="0"/>
            <a:cs typeface="Arial" panose="020B0604020202020204" pitchFamily="34" charset="0"/>
          </a:endParaRPr>
        </a:p>
      </dgm:t>
    </dgm:pt>
    <dgm:pt modelId="{A2F57D47-E236-4C3F-B95A-119EEE3A007F}" type="sibTrans" cxnId="{B6C2DD3B-521E-4594-9536-5FCFFA234CC0}">
      <dgm:prSet custT="1">
        <dgm:style>
          <a:lnRef idx="1">
            <a:schemeClr val="accent6"/>
          </a:lnRef>
          <a:fillRef idx="0">
            <a:schemeClr val="accent6"/>
          </a:fillRef>
          <a:effectRef idx="0">
            <a:schemeClr val="accent6"/>
          </a:effectRef>
          <a:fontRef idx="minor">
            <a:schemeClr val="tx1"/>
          </a:fontRef>
        </dgm:style>
      </dgm:prSet>
      <dgm:spPr/>
      <dgm:t>
        <a:bodyPr/>
        <a:lstStyle/>
        <a:p>
          <a:endParaRPr lang="en-US" sz="2400" b="1" dirty="0">
            <a:latin typeface="Arial" panose="020B0604020202020204" pitchFamily="34" charset="0"/>
            <a:cs typeface="Arial" panose="020B0604020202020204" pitchFamily="34" charset="0"/>
          </a:endParaRPr>
        </a:p>
      </dgm:t>
    </dgm:pt>
    <dgm:pt modelId="{848C9E7F-033F-4F71-8C68-DE0849789854}">
      <dgm:prSet custT="1"/>
      <dgm:spPr>
        <a:solidFill>
          <a:srgbClr val="202452">
            <a:alpha val="50000"/>
          </a:srgbClr>
        </a:solidFill>
      </dgm:spPr>
      <dgm:t>
        <a:bodyPr/>
        <a:lstStyle/>
        <a:p>
          <a:r>
            <a:rPr lang="en-US" sz="2400" b="1" dirty="0">
              <a:effectLst>
                <a:outerShdw blurRad="38100" dist="38100" dir="2700000" algn="tl">
                  <a:srgbClr val="000000">
                    <a:alpha val="43137"/>
                  </a:srgbClr>
                </a:outerShdw>
              </a:effectLst>
              <a:latin typeface="+mn-lt"/>
              <a:cs typeface="Arial" panose="020B0604020202020204" pitchFamily="34" charset="0"/>
            </a:rPr>
            <a:t>Employed veteran</a:t>
          </a:r>
        </a:p>
      </dgm:t>
    </dgm:pt>
    <dgm:pt modelId="{9A7B3BB3-D882-454C-A37E-EBFFD20611BA}" type="par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523C15FF-CF56-4A23-93EA-36C5DC38625C}" type="sibTrans" cxnId="{28B913EC-A401-4408-B139-B978CD79A2D4}">
      <dgm:prSet/>
      <dgm:spPr/>
      <dgm:t>
        <a:bodyPr/>
        <a:lstStyle/>
        <a:p>
          <a:endParaRPr lang="en-US" sz="1600" b="1">
            <a:latin typeface="Arial" panose="020B0604020202020204" pitchFamily="34" charset="0"/>
            <a:cs typeface="Arial" panose="020B0604020202020204" pitchFamily="34" charset="0"/>
          </a:endParaRPr>
        </a:p>
      </dgm:t>
    </dgm:pt>
    <dgm:pt modelId="{CDD1AFF3-9F94-4A4D-812D-D28971D367F4}" type="pres">
      <dgm:prSet presAssocID="{B93A2BAB-216D-4D65-8F6C-EF0BBD199A7B}" presName="Name0" presStyleCnt="0">
        <dgm:presLayoutVars>
          <dgm:dir/>
          <dgm:resizeHandles val="exact"/>
        </dgm:presLayoutVars>
      </dgm:prSet>
      <dgm:spPr/>
    </dgm:pt>
    <dgm:pt modelId="{C4A2F98C-6D51-4BB5-82B5-91290BDDBDB4}" type="pres">
      <dgm:prSet presAssocID="{C4E374CD-9C2F-4521-9E3B-41A1322AC93C}" presName="node" presStyleLbl="node1" presStyleIdx="0" presStyleCnt="4" custLinFactNeighborX="2481">
        <dgm:presLayoutVars>
          <dgm:bulletEnabled val="1"/>
        </dgm:presLayoutVars>
      </dgm:prSet>
      <dgm:spPr/>
    </dgm:pt>
    <dgm:pt modelId="{0C701CEE-E24F-4F59-8BD7-87E801BF3FBF}" type="pres">
      <dgm:prSet presAssocID="{A6C7F2E8-3E58-413D-B99E-645D881186D5}" presName="sibTrans" presStyleLbl="sibTrans1D1" presStyleIdx="0" presStyleCnt="3"/>
      <dgm:spPr/>
    </dgm:pt>
    <dgm:pt modelId="{25A653E4-C27F-4C24-838A-EE25AE3B3766}" type="pres">
      <dgm:prSet presAssocID="{A6C7F2E8-3E58-413D-B99E-645D881186D5}" presName="connectorText" presStyleLbl="sibTrans1D1" presStyleIdx="0" presStyleCnt="3"/>
      <dgm:spPr/>
    </dgm:pt>
    <dgm:pt modelId="{63BD9355-3FD3-4625-B800-A09D57C943F6}" type="pres">
      <dgm:prSet presAssocID="{74AA7982-F153-49E9-A856-F84CB5CF89D6}" presName="node" presStyleLbl="node1" presStyleIdx="1" presStyleCnt="4">
        <dgm:presLayoutVars>
          <dgm:bulletEnabled val="1"/>
        </dgm:presLayoutVars>
      </dgm:prSet>
      <dgm:spPr/>
    </dgm:pt>
    <dgm:pt modelId="{F3117264-DEFE-4CCB-B39F-A6E93F48491E}" type="pres">
      <dgm:prSet presAssocID="{4364EEDF-28EF-419E-B7FB-485C8B05CCCC}" presName="sibTrans" presStyleLbl="sibTrans1D1" presStyleIdx="1" presStyleCnt="3"/>
      <dgm:spPr/>
    </dgm:pt>
    <dgm:pt modelId="{A2204490-F2FA-4B75-A9E1-5161742AAE04}" type="pres">
      <dgm:prSet presAssocID="{4364EEDF-28EF-419E-B7FB-485C8B05CCCC}" presName="connectorText" presStyleLbl="sibTrans1D1" presStyleIdx="1" presStyleCnt="3"/>
      <dgm:spPr/>
    </dgm:pt>
    <dgm:pt modelId="{9C38606B-094C-44AD-9F00-C344B74A5EFA}" type="pres">
      <dgm:prSet presAssocID="{021C3EF7-58C6-4C9A-B2FD-EA876C7DB4CC}" presName="node" presStyleLbl="node1" presStyleIdx="2" presStyleCnt="4">
        <dgm:presLayoutVars>
          <dgm:bulletEnabled val="1"/>
        </dgm:presLayoutVars>
      </dgm:prSet>
      <dgm:spPr/>
    </dgm:pt>
    <dgm:pt modelId="{E80724AC-F07F-4A41-B35D-869BB3FB3D3E}" type="pres">
      <dgm:prSet presAssocID="{A2F57D47-E236-4C3F-B95A-119EEE3A007F}" presName="sibTrans" presStyleLbl="sibTrans1D1" presStyleIdx="2" presStyleCnt="3"/>
      <dgm:spPr/>
    </dgm:pt>
    <dgm:pt modelId="{A751D8C2-28A6-40FF-95CD-5EB31340DE52}" type="pres">
      <dgm:prSet presAssocID="{A2F57D47-E236-4C3F-B95A-119EEE3A007F}" presName="connectorText" presStyleLbl="sibTrans1D1" presStyleIdx="2" presStyleCnt="3"/>
      <dgm:spPr/>
    </dgm:pt>
    <dgm:pt modelId="{325F2B41-B6D0-4AC8-B3CB-D7CB92AAAE05}" type="pres">
      <dgm:prSet presAssocID="{848C9E7F-033F-4F71-8C68-DE0849789854}" presName="node" presStyleLbl="node1" presStyleIdx="3" presStyleCnt="4">
        <dgm:presLayoutVars>
          <dgm:bulletEnabled val="1"/>
        </dgm:presLayoutVars>
      </dgm:prSet>
      <dgm:spPr/>
    </dgm:pt>
  </dgm:ptLst>
  <dgm:cxnLst>
    <dgm:cxn modelId="{EAB97F32-2088-4249-9C7A-84F1EBA693FA}" type="presOf" srcId="{A2F57D47-E236-4C3F-B95A-119EEE3A007F}" destId="{A751D8C2-28A6-40FF-95CD-5EB31340DE52}" srcOrd="1" destOrd="0" presId="urn:microsoft.com/office/officeart/2005/8/layout/bProcess3"/>
    <dgm:cxn modelId="{19FE063B-78D8-4B7F-A4BA-47B533E779F4}" type="presOf" srcId="{74AA7982-F153-49E9-A856-F84CB5CF89D6}" destId="{63BD9355-3FD3-4625-B800-A09D57C943F6}" srcOrd="0" destOrd="0" presId="urn:microsoft.com/office/officeart/2005/8/layout/bProcess3"/>
    <dgm:cxn modelId="{B6C2DD3B-521E-4594-9536-5FCFFA234CC0}" srcId="{B93A2BAB-216D-4D65-8F6C-EF0BBD199A7B}" destId="{021C3EF7-58C6-4C9A-B2FD-EA876C7DB4CC}" srcOrd="2" destOrd="0" parTransId="{31F11EBE-1591-45C2-B4F6-D3D0C91CAA29}" sibTransId="{A2F57D47-E236-4C3F-B95A-119EEE3A007F}"/>
    <dgm:cxn modelId="{B7FED643-932C-4DBE-8855-F1300B119091}" type="presOf" srcId="{848C9E7F-033F-4F71-8C68-DE0849789854}" destId="{325F2B41-B6D0-4AC8-B3CB-D7CB92AAAE05}" srcOrd="0" destOrd="0" presId="urn:microsoft.com/office/officeart/2005/8/layout/bProcess3"/>
    <dgm:cxn modelId="{40CDDB6A-3085-475F-A343-7C0C554A0DEE}" srcId="{B93A2BAB-216D-4D65-8F6C-EF0BBD199A7B}" destId="{C4E374CD-9C2F-4521-9E3B-41A1322AC93C}" srcOrd="0" destOrd="0" parTransId="{7760EB29-44FE-45EE-B04C-548DF03FBAE1}" sibTransId="{A6C7F2E8-3E58-413D-B99E-645D881186D5}"/>
    <dgm:cxn modelId="{79997D4E-BB88-4B4F-AC14-1E02C90AD371}" type="presOf" srcId="{4364EEDF-28EF-419E-B7FB-485C8B05CCCC}" destId="{F3117264-DEFE-4CCB-B39F-A6E93F48491E}" srcOrd="0" destOrd="0" presId="urn:microsoft.com/office/officeart/2005/8/layout/bProcess3"/>
    <dgm:cxn modelId="{0DABCF72-6333-4D26-B17A-287ECA1C827E}" type="presOf" srcId="{021C3EF7-58C6-4C9A-B2FD-EA876C7DB4CC}" destId="{9C38606B-094C-44AD-9F00-C344B74A5EFA}" srcOrd="0" destOrd="0" presId="urn:microsoft.com/office/officeart/2005/8/layout/bProcess3"/>
    <dgm:cxn modelId="{E7ED3373-20DF-4805-A107-9DC3EB9E611E}" srcId="{B93A2BAB-216D-4D65-8F6C-EF0BBD199A7B}" destId="{74AA7982-F153-49E9-A856-F84CB5CF89D6}" srcOrd="1" destOrd="0" parTransId="{FB5AD886-C090-4A3D-90D8-F0C8BFC125C8}" sibTransId="{4364EEDF-28EF-419E-B7FB-485C8B05CCCC}"/>
    <dgm:cxn modelId="{8FA6A890-CC8D-4793-A336-2258F29A7B2A}" type="presOf" srcId="{B93A2BAB-216D-4D65-8F6C-EF0BBD199A7B}" destId="{CDD1AFF3-9F94-4A4D-812D-D28971D367F4}" srcOrd="0" destOrd="0" presId="urn:microsoft.com/office/officeart/2005/8/layout/bProcess3"/>
    <dgm:cxn modelId="{FBEB9AA9-47E7-4E2C-906A-3D6EB4A05BC5}" type="presOf" srcId="{C4E374CD-9C2F-4521-9E3B-41A1322AC93C}" destId="{C4A2F98C-6D51-4BB5-82B5-91290BDDBDB4}" srcOrd="0" destOrd="0" presId="urn:microsoft.com/office/officeart/2005/8/layout/bProcess3"/>
    <dgm:cxn modelId="{2B3A17AE-B403-4DF0-9DC9-16E5E22748A5}" type="presOf" srcId="{4364EEDF-28EF-419E-B7FB-485C8B05CCCC}" destId="{A2204490-F2FA-4B75-A9E1-5161742AAE04}" srcOrd="1" destOrd="0" presId="urn:microsoft.com/office/officeart/2005/8/layout/bProcess3"/>
    <dgm:cxn modelId="{31B921B3-4AE4-4AFC-A834-0B86D1710363}" type="presOf" srcId="{A2F57D47-E236-4C3F-B95A-119EEE3A007F}" destId="{E80724AC-F07F-4A41-B35D-869BB3FB3D3E}" srcOrd="0" destOrd="0" presId="urn:microsoft.com/office/officeart/2005/8/layout/bProcess3"/>
    <dgm:cxn modelId="{28B913EC-A401-4408-B139-B978CD79A2D4}" srcId="{B93A2BAB-216D-4D65-8F6C-EF0BBD199A7B}" destId="{848C9E7F-033F-4F71-8C68-DE0849789854}" srcOrd="3" destOrd="0" parTransId="{9A7B3BB3-D882-454C-A37E-EBFFD20611BA}" sibTransId="{523C15FF-CF56-4A23-93EA-36C5DC38625C}"/>
    <dgm:cxn modelId="{C458CEF0-A7B4-42F4-8D75-3FE1B743396A}" type="presOf" srcId="{A6C7F2E8-3E58-413D-B99E-645D881186D5}" destId="{0C701CEE-E24F-4F59-8BD7-87E801BF3FBF}" srcOrd="0" destOrd="0" presId="urn:microsoft.com/office/officeart/2005/8/layout/bProcess3"/>
    <dgm:cxn modelId="{7162E0FC-8B05-441F-9753-0B08F2FC2A66}" type="presOf" srcId="{A6C7F2E8-3E58-413D-B99E-645D881186D5}" destId="{25A653E4-C27F-4C24-838A-EE25AE3B3766}" srcOrd="1" destOrd="0" presId="urn:microsoft.com/office/officeart/2005/8/layout/bProcess3"/>
    <dgm:cxn modelId="{62213F96-6453-4FBF-ADCF-445EEB088B2C}" type="presParOf" srcId="{CDD1AFF3-9F94-4A4D-812D-D28971D367F4}" destId="{C4A2F98C-6D51-4BB5-82B5-91290BDDBDB4}" srcOrd="0" destOrd="0" presId="urn:microsoft.com/office/officeart/2005/8/layout/bProcess3"/>
    <dgm:cxn modelId="{F94CF3E4-C33F-4113-80BB-0021C78B99FC}" type="presParOf" srcId="{CDD1AFF3-9F94-4A4D-812D-D28971D367F4}" destId="{0C701CEE-E24F-4F59-8BD7-87E801BF3FBF}" srcOrd="1" destOrd="0" presId="urn:microsoft.com/office/officeart/2005/8/layout/bProcess3"/>
    <dgm:cxn modelId="{F11A4A2A-311B-4D7F-B9AA-047123454CC2}" type="presParOf" srcId="{0C701CEE-E24F-4F59-8BD7-87E801BF3FBF}" destId="{25A653E4-C27F-4C24-838A-EE25AE3B3766}" srcOrd="0" destOrd="0" presId="urn:microsoft.com/office/officeart/2005/8/layout/bProcess3"/>
    <dgm:cxn modelId="{A06F0C2C-DD88-4481-9A21-DF889E573E46}" type="presParOf" srcId="{CDD1AFF3-9F94-4A4D-812D-D28971D367F4}" destId="{63BD9355-3FD3-4625-B800-A09D57C943F6}" srcOrd="2" destOrd="0" presId="urn:microsoft.com/office/officeart/2005/8/layout/bProcess3"/>
    <dgm:cxn modelId="{65AF9B8A-E8EF-493B-A480-B5E678BD8AC1}" type="presParOf" srcId="{CDD1AFF3-9F94-4A4D-812D-D28971D367F4}" destId="{F3117264-DEFE-4CCB-B39F-A6E93F48491E}" srcOrd="3" destOrd="0" presId="urn:microsoft.com/office/officeart/2005/8/layout/bProcess3"/>
    <dgm:cxn modelId="{ED6DC92C-5C57-4993-8397-FDAC2BE7AC86}" type="presParOf" srcId="{F3117264-DEFE-4CCB-B39F-A6E93F48491E}" destId="{A2204490-F2FA-4B75-A9E1-5161742AAE04}" srcOrd="0" destOrd="0" presId="urn:microsoft.com/office/officeart/2005/8/layout/bProcess3"/>
    <dgm:cxn modelId="{2A6ABCCA-FEB9-464E-B34D-2E7D201CB7A1}" type="presParOf" srcId="{CDD1AFF3-9F94-4A4D-812D-D28971D367F4}" destId="{9C38606B-094C-44AD-9F00-C344B74A5EFA}" srcOrd="4" destOrd="0" presId="urn:microsoft.com/office/officeart/2005/8/layout/bProcess3"/>
    <dgm:cxn modelId="{02AD7AC1-82D5-4FE1-A289-25FF38FA9C42}" type="presParOf" srcId="{CDD1AFF3-9F94-4A4D-812D-D28971D367F4}" destId="{E80724AC-F07F-4A41-B35D-869BB3FB3D3E}" srcOrd="5" destOrd="0" presId="urn:microsoft.com/office/officeart/2005/8/layout/bProcess3"/>
    <dgm:cxn modelId="{F13D5412-E359-4B11-99C3-4A54D7B45E29}" type="presParOf" srcId="{E80724AC-F07F-4A41-B35D-869BB3FB3D3E}" destId="{A751D8C2-28A6-40FF-95CD-5EB31340DE52}" srcOrd="0" destOrd="0" presId="urn:microsoft.com/office/officeart/2005/8/layout/bProcess3"/>
    <dgm:cxn modelId="{4E1205E1-132D-485E-9BF5-C276D7876FA0}" type="presParOf" srcId="{CDD1AFF3-9F94-4A4D-812D-D28971D367F4}" destId="{325F2B41-B6D0-4AC8-B3CB-D7CB92AAAE05}" srcOrd="6"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5CC7AF7-2244-4A7B-99C0-32B73B54A4F0}"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27503E74-0966-44A3-8B25-B7AE943302FF}">
      <dgm:prSet custT="1"/>
      <dgm:spPr>
        <a:solidFill>
          <a:srgbClr val="202452">
            <a:alpha val="90000"/>
          </a:srgbClr>
        </a:solidFill>
      </dgm:spPr>
      <dgm:t>
        <a:bodyPr/>
        <a:lstStyle/>
        <a:p>
          <a:r>
            <a:rPr lang="en-US" sz="2400" dirty="0">
              <a:latin typeface="+mn-lt"/>
              <a:cs typeface="Arial" panose="020B0604020202020204" pitchFamily="34" charset="0"/>
            </a:rPr>
            <a:t>What is Individualized Veteran Advocacy?</a:t>
          </a:r>
        </a:p>
      </dgm:t>
    </dgm:pt>
    <dgm:pt modelId="{0B91780C-AE4A-4E55-A1E4-BA4B1D27153B}" type="par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40036586-712F-4749-B4DA-16FCEAC66E8F}" type="sibTrans" cxnId="{C9BE1508-A265-433D-B294-2B630CCB3B09}">
      <dgm:prSet/>
      <dgm:spPr/>
      <dgm:t>
        <a:bodyPr/>
        <a:lstStyle/>
        <a:p>
          <a:endParaRPr lang="en-US">
            <a:latin typeface="Arial" panose="020B0604020202020204" pitchFamily="34" charset="0"/>
            <a:cs typeface="Arial" panose="020B0604020202020204" pitchFamily="34" charset="0"/>
          </a:endParaRPr>
        </a:p>
      </dgm:t>
    </dgm:pt>
    <dgm:pt modelId="{289FC910-6C03-48AB-B21E-7DF5464D5FD1}">
      <dgm:prSet custT="1"/>
      <dgm:spPr>
        <a:solidFill>
          <a:srgbClr val="C0C3E6">
            <a:alpha val="90000"/>
          </a:srgbClr>
        </a:solidFill>
      </dgm:spPr>
      <dgm:t>
        <a:bodyPr/>
        <a:lstStyle/>
        <a:p>
          <a:r>
            <a:rPr lang="en-US" sz="2000" dirty="0">
              <a:solidFill>
                <a:srgbClr val="202452"/>
              </a:solidFill>
              <a:latin typeface="+mn-lt"/>
              <a:cs typeface="Arial" panose="020B0604020202020204" pitchFamily="34" charset="0"/>
            </a:rPr>
            <a:t>The process of securing a job interview with an employer on behalf of a specific jobseeker when there </a:t>
          </a:r>
          <a:r>
            <a:rPr lang="en-US" sz="2000" b="1" u="sng" dirty="0">
              <a:solidFill>
                <a:srgbClr val="202452"/>
              </a:solidFill>
              <a:latin typeface="+mn-lt"/>
              <a:cs typeface="Arial" panose="020B0604020202020204" pitchFamily="34" charset="0"/>
            </a:rPr>
            <a:t>are</a:t>
          </a:r>
          <a:r>
            <a:rPr lang="en-US" sz="2000" dirty="0">
              <a:solidFill>
                <a:srgbClr val="202452"/>
              </a:solidFill>
              <a:latin typeface="+mn-lt"/>
              <a:cs typeface="Arial" panose="020B0604020202020204" pitchFamily="34" charset="0"/>
            </a:rPr>
            <a:t> </a:t>
          </a:r>
          <a:r>
            <a:rPr lang="en-US" sz="2000" dirty="0">
              <a:solidFill>
                <a:srgbClr val="202452"/>
              </a:solidFill>
              <a:effectLst>
                <a:outerShdw blurRad="38100" dist="38100" dir="2700000" algn="tl">
                  <a:srgbClr val="000000">
                    <a:alpha val="43137"/>
                  </a:srgbClr>
                </a:outerShdw>
              </a:effectLst>
              <a:latin typeface="+mn-lt"/>
              <a:cs typeface="Arial" panose="020B0604020202020204" pitchFamily="34" charset="0"/>
            </a:rPr>
            <a:t>suitable</a:t>
          </a:r>
          <a:r>
            <a:rPr lang="en-US" sz="2000" dirty="0">
              <a:solidFill>
                <a:srgbClr val="202452"/>
              </a:solidFill>
              <a:latin typeface="+mn-lt"/>
              <a:cs typeface="Arial" panose="020B0604020202020204" pitchFamily="34" charset="0"/>
            </a:rPr>
            <a:t> openings in Employ Florida.</a:t>
          </a:r>
          <a:endParaRPr lang="en-US" sz="2000" dirty="0">
            <a:solidFill>
              <a:srgbClr val="202452"/>
            </a:solidFill>
            <a:latin typeface="+mn-lt"/>
          </a:endParaRPr>
        </a:p>
      </dgm:t>
    </dgm:pt>
    <dgm:pt modelId="{C676F337-D3F1-4399-8CD1-3D4DA7AAA14E}" type="parTrans" cxnId="{9F5023E8-9953-4C5F-9108-88E6B2DD8D28}">
      <dgm:prSet/>
      <dgm:spPr/>
      <dgm:t>
        <a:bodyPr/>
        <a:lstStyle/>
        <a:p>
          <a:endParaRPr lang="en-US"/>
        </a:p>
      </dgm:t>
    </dgm:pt>
    <dgm:pt modelId="{A06A3BA4-9F19-4022-9BD8-413BFB728585}" type="sibTrans" cxnId="{9F5023E8-9953-4C5F-9108-88E6B2DD8D28}">
      <dgm:prSet/>
      <dgm:spPr/>
      <dgm:t>
        <a:bodyPr/>
        <a:lstStyle/>
        <a:p>
          <a:endParaRPr lang="en-US"/>
        </a:p>
      </dgm:t>
    </dgm:pt>
    <dgm:pt modelId="{F8B1179E-0DCB-42D3-819E-B3799F0BADDD}" type="pres">
      <dgm:prSet presAssocID="{45CC7AF7-2244-4A7B-99C0-32B73B54A4F0}" presName="Name0" presStyleCnt="0">
        <dgm:presLayoutVars>
          <dgm:dir/>
          <dgm:animLvl val="lvl"/>
          <dgm:resizeHandles val="exact"/>
        </dgm:presLayoutVars>
      </dgm:prSet>
      <dgm:spPr/>
    </dgm:pt>
    <dgm:pt modelId="{E5D9F089-0865-4A8D-A678-90FB3003F725}" type="pres">
      <dgm:prSet presAssocID="{27503E74-0966-44A3-8B25-B7AE943302FF}" presName="composite" presStyleCnt="0"/>
      <dgm:spPr/>
    </dgm:pt>
    <dgm:pt modelId="{D46B3C0A-CC4C-4972-8D9C-71B47D513B18}" type="pres">
      <dgm:prSet presAssocID="{27503E74-0966-44A3-8B25-B7AE943302FF}" presName="parTx" presStyleLbl="alignNode1" presStyleIdx="0" presStyleCnt="1">
        <dgm:presLayoutVars>
          <dgm:chMax val="0"/>
          <dgm:chPref val="0"/>
          <dgm:bulletEnabled val="1"/>
        </dgm:presLayoutVars>
      </dgm:prSet>
      <dgm:spPr/>
    </dgm:pt>
    <dgm:pt modelId="{01DFB4FE-4ACA-47CD-82ED-3E81C2AFAF90}" type="pres">
      <dgm:prSet presAssocID="{27503E74-0966-44A3-8B25-B7AE943302FF}" presName="desTx" presStyleLbl="alignAccFollowNode1" presStyleIdx="0" presStyleCnt="1">
        <dgm:presLayoutVars>
          <dgm:bulletEnabled val="1"/>
        </dgm:presLayoutVars>
      </dgm:prSet>
      <dgm:spPr/>
    </dgm:pt>
  </dgm:ptLst>
  <dgm:cxnLst>
    <dgm:cxn modelId="{C9BE1508-A265-433D-B294-2B630CCB3B09}" srcId="{45CC7AF7-2244-4A7B-99C0-32B73B54A4F0}" destId="{27503E74-0966-44A3-8B25-B7AE943302FF}" srcOrd="0" destOrd="0" parTransId="{0B91780C-AE4A-4E55-A1E4-BA4B1D27153B}" sibTransId="{40036586-712F-4749-B4DA-16FCEAC66E8F}"/>
    <dgm:cxn modelId="{9D68320B-B612-4356-AD56-1BB285E7B6BE}" type="presOf" srcId="{27503E74-0966-44A3-8B25-B7AE943302FF}" destId="{D46B3C0A-CC4C-4972-8D9C-71B47D513B18}" srcOrd="0" destOrd="0" presId="urn:microsoft.com/office/officeart/2005/8/layout/hList1"/>
    <dgm:cxn modelId="{94C41891-9C47-4A36-B3A9-895FFFF1A3BF}" type="presOf" srcId="{289FC910-6C03-48AB-B21E-7DF5464D5FD1}" destId="{01DFB4FE-4ACA-47CD-82ED-3E81C2AFAF90}" srcOrd="0" destOrd="0" presId="urn:microsoft.com/office/officeart/2005/8/layout/hList1"/>
    <dgm:cxn modelId="{9898FED1-5B21-47A5-BCDF-F351A86982FB}" type="presOf" srcId="{45CC7AF7-2244-4A7B-99C0-32B73B54A4F0}" destId="{F8B1179E-0DCB-42D3-819E-B3799F0BADDD}" srcOrd="0" destOrd="0" presId="urn:microsoft.com/office/officeart/2005/8/layout/hList1"/>
    <dgm:cxn modelId="{9F5023E8-9953-4C5F-9108-88E6B2DD8D28}" srcId="{27503E74-0966-44A3-8B25-B7AE943302FF}" destId="{289FC910-6C03-48AB-B21E-7DF5464D5FD1}" srcOrd="0" destOrd="0" parTransId="{C676F337-D3F1-4399-8CD1-3D4DA7AAA14E}" sibTransId="{A06A3BA4-9F19-4022-9BD8-413BFB728585}"/>
    <dgm:cxn modelId="{D3F95B80-878E-4E7E-92E4-6BA3DF223AC3}" type="presParOf" srcId="{F8B1179E-0DCB-42D3-819E-B3799F0BADDD}" destId="{E5D9F089-0865-4A8D-A678-90FB3003F725}" srcOrd="0" destOrd="0" presId="urn:microsoft.com/office/officeart/2005/8/layout/hList1"/>
    <dgm:cxn modelId="{DF99C277-C22D-400A-A27D-A19D46F47118}" type="presParOf" srcId="{E5D9F089-0865-4A8D-A678-90FB3003F725}" destId="{D46B3C0A-CC4C-4972-8D9C-71B47D513B18}" srcOrd="0" destOrd="0" presId="urn:microsoft.com/office/officeart/2005/8/layout/hList1"/>
    <dgm:cxn modelId="{26FE7CDF-149C-449A-88D0-D55674394913}" type="presParOf" srcId="{E5D9F089-0865-4A8D-A678-90FB3003F725}" destId="{01DFB4FE-4ACA-47CD-82ED-3E81C2AFAF9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6BB4FAC-CACC-4F42-8B54-E20BCCBE0B1C}" type="doc">
      <dgm:prSet loTypeId="urn:microsoft.com/office/officeart/2005/8/layout/bProcess3" loCatId="process" qsTypeId="urn:microsoft.com/office/officeart/2005/8/quickstyle/simple1" qsCatId="simple" csTypeId="urn:microsoft.com/office/officeart/2005/8/colors/accent5_5" csCatId="accent5" phldr="1"/>
      <dgm:spPr/>
      <dgm:t>
        <a:bodyPr/>
        <a:lstStyle/>
        <a:p>
          <a:endParaRPr lang="en-US"/>
        </a:p>
      </dgm:t>
    </dgm:pt>
    <dgm:pt modelId="{C58DAA40-2700-4482-9EB8-F4040CCFFF27}">
      <dgm:prSet phldrT="[Text]" custT="1"/>
      <dgm:spPr>
        <a:solidFill>
          <a:srgbClr val="202452">
            <a:alpha val="90000"/>
          </a:srgbClr>
        </a:solidFill>
      </dgm:spPr>
      <dgm:t>
        <a:bodyPr/>
        <a:lstStyle/>
        <a:p>
          <a:r>
            <a:rPr lang="en-US" sz="2400" dirty="0"/>
            <a:t>Case Conference</a:t>
          </a:r>
        </a:p>
      </dgm:t>
    </dgm:pt>
    <dgm:pt modelId="{5F7698D6-A043-4282-9379-4214CF21D162}" type="parTrans" cxnId="{71ABB61C-72B5-4F43-BFC0-3EDE56373A47}">
      <dgm:prSet/>
      <dgm:spPr/>
      <dgm:t>
        <a:bodyPr/>
        <a:lstStyle/>
        <a:p>
          <a:endParaRPr lang="en-US"/>
        </a:p>
      </dgm:t>
    </dgm:pt>
    <dgm:pt modelId="{F52B1324-616B-4CCE-A1A1-4FEC6FEC9F13}" type="sibTrans" cxnId="{71ABB61C-72B5-4F43-BFC0-3EDE56373A47}">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494A64BC-9133-472C-AFF8-22A3DC7AC117}">
      <dgm:prSet phldrT="[Text]" custT="1"/>
      <dgm:spPr>
        <a:solidFill>
          <a:srgbClr val="202452">
            <a:alpha val="80000"/>
          </a:srgbClr>
        </a:solidFill>
      </dgm:spPr>
      <dgm:t>
        <a:bodyPr/>
        <a:lstStyle/>
        <a:p>
          <a:r>
            <a:rPr lang="en-US" sz="2400" dirty="0"/>
            <a:t>DVOP Job Referrals</a:t>
          </a:r>
        </a:p>
      </dgm:t>
    </dgm:pt>
    <dgm:pt modelId="{39604AF2-1B8D-47EB-AC3F-64972D70D0C3}" type="parTrans" cxnId="{18F0979B-2256-4579-8717-3CE33B281740}">
      <dgm:prSet/>
      <dgm:spPr/>
      <dgm:t>
        <a:bodyPr/>
        <a:lstStyle/>
        <a:p>
          <a:endParaRPr lang="en-US"/>
        </a:p>
      </dgm:t>
    </dgm:pt>
    <dgm:pt modelId="{5C38447D-6304-4ADC-AD8F-FA262A448F36}" type="sibTrans" cxnId="{18F0979B-2256-4579-8717-3CE33B281740}">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3C9F97EC-AEA4-4B3A-A7BD-2D42AE76E348}">
      <dgm:prSet phldrT="[Text]" custT="1"/>
      <dgm:spPr>
        <a:solidFill>
          <a:srgbClr val="202452">
            <a:alpha val="70000"/>
          </a:srgbClr>
        </a:solidFill>
      </dgm:spPr>
      <dgm:t>
        <a:bodyPr/>
        <a:lstStyle/>
        <a:p>
          <a:r>
            <a:rPr lang="en-US" sz="2400" dirty="0"/>
            <a:t>LVER Individualized Veteran Advocacy</a:t>
          </a:r>
        </a:p>
      </dgm:t>
    </dgm:pt>
    <dgm:pt modelId="{4456D8B9-7933-4E4E-B4D4-7B9F6ED2829A}" type="parTrans" cxnId="{95DC721B-8702-4972-AA71-CA46E4938F93}">
      <dgm:prSet/>
      <dgm:spPr/>
      <dgm:t>
        <a:bodyPr/>
        <a:lstStyle/>
        <a:p>
          <a:endParaRPr lang="en-US"/>
        </a:p>
      </dgm:t>
    </dgm:pt>
    <dgm:pt modelId="{93438C09-990C-47A0-A519-994F4ABA0C03}" type="sibTrans" cxnId="{95DC721B-8702-4972-AA71-CA46E4938F93}">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37BB4729-5244-4B37-89DF-6F6A9031022C}">
      <dgm:prSet phldrT="[Text]" custT="1"/>
      <dgm:spPr>
        <a:solidFill>
          <a:srgbClr val="202452">
            <a:alpha val="60000"/>
          </a:srgbClr>
        </a:solidFill>
      </dgm:spPr>
      <dgm:t>
        <a:bodyPr/>
        <a:lstStyle/>
        <a:p>
          <a:r>
            <a:rPr lang="en-US" sz="2400" dirty="0"/>
            <a:t>Interviews</a:t>
          </a:r>
        </a:p>
      </dgm:t>
    </dgm:pt>
    <dgm:pt modelId="{9455853F-BEE5-4D5A-98F7-856BA76B0657}" type="parTrans" cxnId="{59964E0B-2C84-4720-BA25-019DEEE8478E}">
      <dgm:prSet/>
      <dgm:spPr/>
      <dgm:t>
        <a:bodyPr/>
        <a:lstStyle/>
        <a:p>
          <a:endParaRPr lang="en-US"/>
        </a:p>
      </dgm:t>
    </dgm:pt>
    <dgm:pt modelId="{9C8A8918-DDDD-4F27-88F0-DD7FA4F62DCF}" type="sibTrans" cxnId="{59964E0B-2C84-4720-BA25-019DEEE8478E}">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5DD2E748-8C00-49A2-BD5D-ADF6DDA4E626}">
      <dgm:prSet phldrT="[Text]" custT="1"/>
      <dgm:spPr>
        <a:solidFill>
          <a:srgbClr val="202452">
            <a:alpha val="50000"/>
          </a:srgbClr>
        </a:solidFill>
      </dgm:spPr>
      <dgm:t>
        <a:bodyPr/>
        <a:lstStyle/>
        <a:p>
          <a:r>
            <a:rPr lang="en-US" sz="2400" dirty="0"/>
            <a:t>Placement</a:t>
          </a:r>
        </a:p>
      </dgm:t>
    </dgm:pt>
    <dgm:pt modelId="{69DB0217-0C39-4140-979C-A2FE902466F1}" type="parTrans" cxnId="{40B2CD57-3A1F-44DC-A12E-8C2CA67D1E2E}">
      <dgm:prSet/>
      <dgm:spPr/>
      <dgm:t>
        <a:bodyPr/>
        <a:lstStyle/>
        <a:p>
          <a:endParaRPr lang="en-US"/>
        </a:p>
      </dgm:t>
    </dgm:pt>
    <dgm:pt modelId="{9D00513F-BE23-46D2-A977-5E31F59C4E3A}" type="sibTrans" cxnId="{40B2CD57-3A1F-44DC-A12E-8C2CA67D1E2E}">
      <dgm:prSet/>
      <dgm:spPr/>
      <dgm:t>
        <a:bodyPr/>
        <a:lstStyle/>
        <a:p>
          <a:endParaRPr lang="en-US"/>
        </a:p>
      </dgm:t>
    </dgm:pt>
    <dgm:pt modelId="{CA6BA5A0-E910-4594-8565-82A781FA67E7}" type="pres">
      <dgm:prSet presAssocID="{16BB4FAC-CACC-4F42-8B54-E20BCCBE0B1C}" presName="Name0" presStyleCnt="0">
        <dgm:presLayoutVars>
          <dgm:dir/>
          <dgm:resizeHandles val="exact"/>
        </dgm:presLayoutVars>
      </dgm:prSet>
      <dgm:spPr/>
    </dgm:pt>
    <dgm:pt modelId="{8484465D-2C72-4642-BE31-D51C96F2EA1E}" type="pres">
      <dgm:prSet presAssocID="{C58DAA40-2700-4482-9EB8-F4040CCFFF27}" presName="node" presStyleLbl="node1" presStyleIdx="0" presStyleCnt="5" custScaleX="123760">
        <dgm:presLayoutVars>
          <dgm:bulletEnabled val="1"/>
        </dgm:presLayoutVars>
      </dgm:prSet>
      <dgm:spPr/>
    </dgm:pt>
    <dgm:pt modelId="{900AB9AF-33D5-42DA-93B1-C1155F36088C}" type="pres">
      <dgm:prSet presAssocID="{F52B1324-616B-4CCE-A1A1-4FEC6FEC9F13}" presName="sibTrans" presStyleLbl="sibTrans1D1" presStyleIdx="0" presStyleCnt="4"/>
      <dgm:spPr/>
    </dgm:pt>
    <dgm:pt modelId="{A22DDCAE-7E3C-4A73-A454-C5C407ECF33F}" type="pres">
      <dgm:prSet presAssocID="{F52B1324-616B-4CCE-A1A1-4FEC6FEC9F13}" presName="connectorText" presStyleLbl="sibTrans1D1" presStyleIdx="0" presStyleCnt="4"/>
      <dgm:spPr/>
    </dgm:pt>
    <dgm:pt modelId="{6D2FD72B-E6A8-4657-843C-401E7C43FF70}" type="pres">
      <dgm:prSet presAssocID="{494A64BC-9133-472C-AFF8-22A3DC7AC117}" presName="node" presStyleLbl="node1" presStyleIdx="1" presStyleCnt="5" custScaleX="123760">
        <dgm:presLayoutVars>
          <dgm:bulletEnabled val="1"/>
        </dgm:presLayoutVars>
      </dgm:prSet>
      <dgm:spPr/>
    </dgm:pt>
    <dgm:pt modelId="{2587C4D6-99B5-47D6-809A-A5E962D2AFD0}" type="pres">
      <dgm:prSet presAssocID="{5C38447D-6304-4ADC-AD8F-FA262A448F36}" presName="sibTrans" presStyleLbl="sibTrans1D1" presStyleIdx="1" presStyleCnt="4"/>
      <dgm:spPr/>
    </dgm:pt>
    <dgm:pt modelId="{F905BCFC-051F-43B4-92C1-674CAB91C940}" type="pres">
      <dgm:prSet presAssocID="{5C38447D-6304-4ADC-AD8F-FA262A448F36}" presName="connectorText" presStyleLbl="sibTrans1D1" presStyleIdx="1" presStyleCnt="4"/>
      <dgm:spPr/>
    </dgm:pt>
    <dgm:pt modelId="{F207DE79-F0AF-45EA-AE89-CC29355032C8}" type="pres">
      <dgm:prSet presAssocID="{3C9F97EC-AEA4-4B3A-A7BD-2D42AE76E348}" presName="node" presStyleLbl="node1" presStyleIdx="2" presStyleCnt="5" custScaleX="123760">
        <dgm:presLayoutVars>
          <dgm:bulletEnabled val="1"/>
        </dgm:presLayoutVars>
      </dgm:prSet>
      <dgm:spPr/>
    </dgm:pt>
    <dgm:pt modelId="{E44E2ABF-8A0E-4EBA-A0BB-66A29A8BB24A}" type="pres">
      <dgm:prSet presAssocID="{93438C09-990C-47A0-A519-994F4ABA0C03}" presName="sibTrans" presStyleLbl="sibTrans1D1" presStyleIdx="2" presStyleCnt="4"/>
      <dgm:spPr/>
    </dgm:pt>
    <dgm:pt modelId="{0B6A524B-B57B-4F78-8986-B1EA7618D763}" type="pres">
      <dgm:prSet presAssocID="{93438C09-990C-47A0-A519-994F4ABA0C03}" presName="connectorText" presStyleLbl="sibTrans1D1" presStyleIdx="2" presStyleCnt="4"/>
      <dgm:spPr/>
    </dgm:pt>
    <dgm:pt modelId="{DB3ED176-8AF2-4C9F-A23F-E24E6B8CFE2E}" type="pres">
      <dgm:prSet presAssocID="{37BB4729-5244-4B37-89DF-6F6A9031022C}" presName="node" presStyleLbl="node1" presStyleIdx="3" presStyleCnt="5" custScaleX="123760">
        <dgm:presLayoutVars>
          <dgm:bulletEnabled val="1"/>
        </dgm:presLayoutVars>
      </dgm:prSet>
      <dgm:spPr/>
    </dgm:pt>
    <dgm:pt modelId="{2AFBF39A-E655-4108-A388-ACFE170F2FF4}" type="pres">
      <dgm:prSet presAssocID="{9C8A8918-DDDD-4F27-88F0-DD7FA4F62DCF}" presName="sibTrans" presStyleLbl="sibTrans1D1" presStyleIdx="3" presStyleCnt="4"/>
      <dgm:spPr/>
    </dgm:pt>
    <dgm:pt modelId="{778361D7-2285-420F-A4E0-6A3F02572F20}" type="pres">
      <dgm:prSet presAssocID="{9C8A8918-DDDD-4F27-88F0-DD7FA4F62DCF}" presName="connectorText" presStyleLbl="sibTrans1D1" presStyleIdx="3" presStyleCnt="4"/>
      <dgm:spPr/>
    </dgm:pt>
    <dgm:pt modelId="{9E348250-CF81-43A0-8D06-CD063E6FF267}" type="pres">
      <dgm:prSet presAssocID="{5DD2E748-8C00-49A2-BD5D-ADF6DDA4E626}" presName="node" presStyleLbl="node1" presStyleIdx="4" presStyleCnt="5" custScaleX="123760">
        <dgm:presLayoutVars>
          <dgm:bulletEnabled val="1"/>
        </dgm:presLayoutVars>
      </dgm:prSet>
      <dgm:spPr/>
    </dgm:pt>
  </dgm:ptLst>
  <dgm:cxnLst>
    <dgm:cxn modelId="{FA6F3405-F82B-4967-A98B-8369A7EF70F7}" type="presOf" srcId="{37BB4729-5244-4B37-89DF-6F6A9031022C}" destId="{DB3ED176-8AF2-4C9F-A23F-E24E6B8CFE2E}" srcOrd="0" destOrd="0" presId="urn:microsoft.com/office/officeart/2005/8/layout/bProcess3"/>
    <dgm:cxn modelId="{59964E0B-2C84-4720-BA25-019DEEE8478E}" srcId="{16BB4FAC-CACC-4F42-8B54-E20BCCBE0B1C}" destId="{37BB4729-5244-4B37-89DF-6F6A9031022C}" srcOrd="3" destOrd="0" parTransId="{9455853F-BEE5-4D5A-98F7-856BA76B0657}" sibTransId="{9C8A8918-DDDD-4F27-88F0-DD7FA4F62DCF}"/>
    <dgm:cxn modelId="{DFB4B61A-EA3D-46E0-814D-B2CE04E39F3D}" type="presOf" srcId="{3C9F97EC-AEA4-4B3A-A7BD-2D42AE76E348}" destId="{F207DE79-F0AF-45EA-AE89-CC29355032C8}" srcOrd="0" destOrd="0" presId="urn:microsoft.com/office/officeart/2005/8/layout/bProcess3"/>
    <dgm:cxn modelId="{95DC721B-8702-4972-AA71-CA46E4938F93}" srcId="{16BB4FAC-CACC-4F42-8B54-E20BCCBE0B1C}" destId="{3C9F97EC-AEA4-4B3A-A7BD-2D42AE76E348}" srcOrd="2" destOrd="0" parTransId="{4456D8B9-7933-4E4E-B4D4-7B9F6ED2829A}" sibTransId="{93438C09-990C-47A0-A519-994F4ABA0C03}"/>
    <dgm:cxn modelId="{71ABB61C-72B5-4F43-BFC0-3EDE56373A47}" srcId="{16BB4FAC-CACC-4F42-8B54-E20BCCBE0B1C}" destId="{C58DAA40-2700-4482-9EB8-F4040CCFFF27}" srcOrd="0" destOrd="0" parTransId="{5F7698D6-A043-4282-9379-4214CF21D162}" sibTransId="{F52B1324-616B-4CCE-A1A1-4FEC6FEC9F13}"/>
    <dgm:cxn modelId="{925B0238-DFB8-4AC2-9178-A94219D80E5E}" type="presOf" srcId="{9C8A8918-DDDD-4F27-88F0-DD7FA4F62DCF}" destId="{778361D7-2285-420F-A4E0-6A3F02572F20}" srcOrd="1" destOrd="0" presId="urn:microsoft.com/office/officeart/2005/8/layout/bProcess3"/>
    <dgm:cxn modelId="{FFE64B51-307D-4A26-9D85-695B51A4C203}" type="presOf" srcId="{93438C09-990C-47A0-A519-994F4ABA0C03}" destId="{0B6A524B-B57B-4F78-8986-B1EA7618D763}" srcOrd="1" destOrd="0" presId="urn:microsoft.com/office/officeart/2005/8/layout/bProcess3"/>
    <dgm:cxn modelId="{E0FD1B52-5241-451E-89F5-2EFC5910ED7B}" type="presOf" srcId="{494A64BC-9133-472C-AFF8-22A3DC7AC117}" destId="{6D2FD72B-E6A8-4657-843C-401E7C43FF70}" srcOrd="0" destOrd="0" presId="urn:microsoft.com/office/officeart/2005/8/layout/bProcess3"/>
    <dgm:cxn modelId="{63A04B75-F176-4E28-8679-B1E73A281349}" type="presOf" srcId="{5C38447D-6304-4ADC-AD8F-FA262A448F36}" destId="{F905BCFC-051F-43B4-92C1-674CAB91C940}" srcOrd="1" destOrd="0" presId="urn:microsoft.com/office/officeart/2005/8/layout/bProcess3"/>
    <dgm:cxn modelId="{40B2CD57-3A1F-44DC-A12E-8C2CA67D1E2E}" srcId="{16BB4FAC-CACC-4F42-8B54-E20BCCBE0B1C}" destId="{5DD2E748-8C00-49A2-BD5D-ADF6DDA4E626}" srcOrd="4" destOrd="0" parTransId="{69DB0217-0C39-4140-979C-A2FE902466F1}" sibTransId="{9D00513F-BE23-46D2-A977-5E31F59C4E3A}"/>
    <dgm:cxn modelId="{ECBBFC79-5AEA-4D33-831B-B3C262C5A1E4}" type="presOf" srcId="{16BB4FAC-CACC-4F42-8B54-E20BCCBE0B1C}" destId="{CA6BA5A0-E910-4594-8565-82A781FA67E7}" srcOrd="0" destOrd="0" presId="urn:microsoft.com/office/officeart/2005/8/layout/bProcess3"/>
    <dgm:cxn modelId="{F797718E-3956-4739-9097-14A3DCC0EFC7}" type="presOf" srcId="{9C8A8918-DDDD-4F27-88F0-DD7FA4F62DCF}" destId="{2AFBF39A-E655-4108-A388-ACFE170F2FF4}" srcOrd="0" destOrd="0" presId="urn:microsoft.com/office/officeart/2005/8/layout/bProcess3"/>
    <dgm:cxn modelId="{18F0979B-2256-4579-8717-3CE33B281740}" srcId="{16BB4FAC-CACC-4F42-8B54-E20BCCBE0B1C}" destId="{494A64BC-9133-472C-AFF8-22A3DC7AC117}" srcOrd="1" destOrd="0" parTransId="{39604AF2-1B8D-47EB-AC3F-64972D70D0C3}" sibTransId="{5C38447D-6304-4ADC-AD8F-FA262A448F36}"/>
    <dgm:cxn modelId="{D0CF2B9C-EF4C-4846-8742-85A0221A5EE2}" type="presOf" srcId="{F52B1324-616B-4CCE-A1A1-4FEC6FEC9F13}" destId="{A22DDCAE-7E3C-4A73-A454-C5C407ECF33F}" srcOrd="1" destOrd="0" presId="urn:microsoft.com/office/officeart/2005/8/layout/bProcess3"/>
    <dgm:cxn modelId="{C52209A7-42A6-4E15-ADD2-CC6F5F76D4E5}" type="presOf" srcId="{5DD2E748-8C00-49A2-BD5D-ADF6DDA4E626}" destId="{9E348250-CF81-43A0-8D06-CD063E6FF267}" srcOrd="0" destOrd="0" presId="urn:microsoft.com/office/officeart/2005/8/layout/bProcess3"/>
    <dgm:cxn modelId="{2C6D88AE-EDFA-4C17-B660-F59431CF3AA4}" type="presOf" srcId="{93438C09-990C-47A0-A519-994F4ABA0C03}" destId="{E44E2ABF-8A0E-4EBA-A0BB-66A29A8BB24A}" srcOrd="0" destOrd="0" presId="urn:microsoft.com/office/officeart/2005/8/layout/bProcess3"/>
    <dgm:cxn modelId="{A1C2AECA-D7E7-438D-BFC9-594B5E8863BC}" type="presOf" srcId="{F52B1324-616B-4CCE-A1A1-4FEC6FEC9F13}" destId="{900AB9AF-33D5-42DA-93B1-C1155F36088C}" srcOrd="0" destOrd="0" presId="urn:microsoft.com/office/officeart/2005/8/layout/bProcess3"/>
    <dgm:cxn modelId="{BD0F94E2-4F11-41BC-9C69-5517F89F6A26}" type="presOf" srcId="{5C38447D-6304-4ADC-AD8F-FA262A448F36}" destId="{2587C4D6-99B5-47D6-809A-A5E962D2AFD0}" srcOrd="0" destOrd="0" presId="urn:microsoft.com/office/officeart/2005/8/layout/bProcess3"/>
    <dgm:cxn modelId="{B923B1F9-4DBC-4917-A2DA-348290B5406A}" type="presOf" srcId="{C58DAA40-2700-4482-9EB8-F4040CCFFF27}" destId="{8484465D-2C72-4642-BE31-D51C96F2EA1E}" srcOrd="0" destOrd="0" presId="urn:microsoft.com/office/officeart/2005/8/layout/bProcess3"/>
    <dgm:cxn modelId="{E0EBFF0F-414D-46A2-BC4B-1DAA93B4F865}" type="presParOf" srcId="{CA6BA5A0-E910-4594-8565-82A781FA67E7}" destId="{8484465D-2C72-4642-BE31-D51C96F2EA1E}" srcOrd="0" destOrd="0" presId="urn:microsoft.com/office/officeart/2005/8/layout/bProcess3"/>
    <dgm:cxn modelId="{4704FBF9-327A-4F68-B3F4-B4800AA32D75}" type="presParOf" srcId="{CA6BA5A0-E910-4594-8565-82A781FA67E7}" destId="{900AB9AF-33D5-42DA-93B1-C1155F36088C}" srcOrd="1" destOrd="0" presId="urn:microsoft.com/office/officeart/2005/8/layout/bProcess3"/>
    <dgm:cxn modelId="{0208DF3A-8423-4A09-AF2D-927806DB2813}" type="presParOf" srcId="{900AB9AF-33D5-42DA-93B1-C1155F36088C}" destId="{A22DDCAE-7E3C-4A73-A454-C5C407ECF33F}" srcOrd="0" destOrd="0" presId="urn:microsoft.com/office/officeart/2005/8/layout/bProcess3"/>
    <dgm:cxn modelId="{755D39FF-7A84-4A93-A4C1-3461A6F77B49}" type="presParOf" srcId="{CA6BA5A0-E910-4594-8565-82A781FA67E7}" destId="{6D2FD72B-E6A8-4657-843C-401E7C43FF70}" srcOrd="2" destOrd="0" presId="urn:microsoft.com/office/officeart/2005/8/layout/bProcess3"/>
    <dgm:cxn modelId="{46968146-856A-4F14-8D21-48DFCC5FF110}" type="presParOf" srcId="{CA6BA5A0-E910-4594-8565-82A781FA67E7}" destId="{2587C4D6-99B5-47D6-809A-A5E962D2AFD0}" srcOrd="3" destOrd="0" presId="urn:microsoft.com/office/officeart/2005/8/layout/bProcess3"/>
    <dgm:cxn modelId="{7F1A82C5-291F-4AC0-8700-303AC5D5D3D4}" type="presParOf" srcId="{2587C4D6-99B5-47D6-809A-A5E962D2AFD0}" destId="{F905BCFC-051F-43B4-92C1-674CAB91C940}" srcOrd="0" destOrd="0" presId="urn:microsoft.com/office/officeart/2005/8/layout/bProcess3"/>
    <dgm:cxn modelId="{3DD05687-B55D-486A-BD77-5F0CC8078C88}" type="presParOf" srcId="{CA6BA5A0-E910-4594-8565-82A781FA67E7}" destId="{F207DE79-F0AF-45EA-AE89-CC29355032C8}" srcOrd="4" destOrd="0" presId="urn:microsoft.com/office/officeart/2005/8/layout/bProcess3"/>
    <dgm:cxn modelId="{FD6F26C1-D1D7-4864-9C64-B1F9DA377412}" type="presParOf" srcId="{CA6BA5A0-E910-4594-8565-82A781FA67E7}" destId="{E44E2ABF-8A0E-4EBA-A0BB-66A29A8BB24A}" srcOrd="5" destOrd="0" presId="urn:microsoft.com/office/officeart/2005/8/layout/bProcess3"/>
    <dgm:cxn modelId="{2760D80D-9656-4BDE-BF72-64E48BE399AC}" type="presParOf" srcId="{E44E2ABF-8A0E-4EBA-A0BB-66A29A8BB24A}" destId="{0B6A524B-B57B-4F78-8986-B1EA7618D763}" srcOrd="0" destOrd="0" presId="urn:microsoft.com/office/officeart/2005/8/layout/bProcess3"/>
    <dgm:cxn modelId="{47ED1D8E-2FBF-4B68-A37C-18C014E0AE55}" type="presParOf" srcId="{CA6BA5A0-E910-4594-8565-82A781FA67E7}" destId="{DB3ED176-8AF2-4C9F-A23F-E24E6B8CFE2E}" srcOrd="6" destOrd="0" presId="urn:microsoft.com/office/officeart/2005/8/layout/bProcess3"/>
    <dgm:cxn modelId="{45AE216B-280D-4A3D-9CF3-D478DE5565CB}" type="presParOf" srcId="{CA6BA5A0-E910-4594-8565-82A781FA67E7}" destId="{2AFBF39A-E655-4108-A388-ACFE170F2FF4}" srcOrd="7" destOrd="0" presId="urn:microsoft.com/office/officeart/2005/8/layout/bProcess3"/>
    <dgm:cxn modelId="{1788B86D-3341-4CAB-85E6-6C8AC49BDD52}" type="presParOf" srcId="{2AFBF39A-E655-4108-A388-ACFE170F2FF4}" destId="{778361D7-2285-420F-A4E0-6A3F02572F20}" srcOrd="0" destOrd="0" presId="urn:microsoft.com/office/officeart/2005/8/layout/bProcess3"/>
    <dgm:cxn modelId="{ECFA8F6A-6E4E-4416-A1CE-49A05302D3EF}" type="presParOf" srcId="{CA6BA5A0-E910-4594-8565-82A781FA67E7}" destId="{9E348250-CF81-43A0-8D06-CD063E6FF267}"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E709EB5-99D5-4342-98A4-453AF2033E17}" type="doc">
      <dgm:prSet loTypeId="urn:microsoft.com/office/officeart/2005/8/layout/hList1" loCatId="list" qsTypeId="urn:microsoft.com/office/officeart/2005/8/quickstyle/simple1" qsCatId="simple" csTypeId="urn:microsoft.com/office/officeart/2005/8/colors/accent5_5" csCatId="accent5" phldr="1"/>
      <dgm:spPr/>
      <dgm:t>
        <a:bodyPr/>
        <a:lstStyle/>
        <a:p>
          <a:endParaRPr lang="en-US"/>
        </a:p>
      </dgm:t>
    </dgm:pt>
    <dgm:pt modelId="{6189E334-20CB-4921-8CFA-19D446608CD9}">
      <dgm:prSet custT="1"/>
      <dgm:spPr>
        <a:solidFill>
          <a:srgbClr val="202452">
            <a:alpha val="90000"/>
          </a:srgbClr>
        </a:solidFill>
      </dgm:spPr>
      <dgm:t>
        <a:bodyPr/>
        <a:lstStyle/>
        <a:p>
          <a:r>
            <a:rPr lang="en-US" sz="2800" b="1" dirty="0">
              <a:latin typeface="+mn-lt"/>
              <a:cs typeface="Arial" panose="020B0604020202020204" pitchFamily="34" charset="0"/>
            </a:rPr>
            <a:t>Documenting Individualized Veteran Advocacy</a:t>
          </a:r>
        </a:p>
      </dgm:t>
    </dgm:pt>
    <dgm:pt modelId="{46C2BDA8-DA31-4E27-8269-4BA2D5CB7D9B}" type="par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C14A7B44-A1B2-456A-8B0A-7024E7A8D966}" type="sibTrans" cxnId="{3736A615-4BFD-4D39-B5DD-1B0675AB96BF}">
      <dgm:prSet/>
      <dgm:spPr/>
      <dgm:t>
        <a:bodyPr/>
        <a:lstStyle/>
        <a:p>
          <a:endParaRPr lang="en-US">
            <a:latin typeface="Arial" panose="020B0604020202020204" pitchFamily="34" charset="0"/>
            <a:cs typeface="Arial" panose="020B0604020202020204" pitchFamily="34" charset="0"/>
          </a:endParaRPr>
        </a:p>
      </dgm:t>
    </dgm:pt>
    <dgm:pt modelId="{0E44169F-F1F9-4C31-833E-1656A71322A0}">
      <dgm:prSet custT="1"/>
      <dgm:spPr>
        <a:solidFill>
          <a:srgbClr val="C0C3E6">
            <a:alpha val="90000"/>
          </a:srgbClr>
        </a:solidFill>
      </dgm:spPr>
      <dgm:t>
        <a:bodyPr/>
        <a:lstStyle/>
        <a:p>
          <a:r>
            <a:rPr lang="en-US" sz="2400" dirty="0">
              <a:solidFill>
                <a:srgbClr val="202452"/>
              </a:solidFill>
              <a:latin typeface="+mn-lt"/>
              <a:cs typeface="Arial" panose="020B0604020202020204" pitchFamily="34" charset="0"/>
            </a:rPr>
            <a:t>Activity Code V12 (Veteran Advocacy Contact)</a:t>
          </a:r>
        </a:p>
      </dgm:t>
    </dgm:pt>
    <dgm:pt modelId="{681CD31D-E7DE-4A40-AB14-FAEAD3033765}" type="parTrans" cxnId="{A12392C5-9482-4453-AD2B-9128831809B5}">
      <dgm:prSet/>
      <dgm:spPr/>
      <dgm:t>
        <a:bodyPr/>
        <a:lstStyle/>
        <a:p>
          <a:endParaRPr lang="en-US"/>
        </a:p>
      </dgm:t>
    </dgm:pt>
    <dgm:pt modelId="{396353BD-EAFC-47D2-9468-1DF3660920F9}" type="sibTrans" cxnId="{A12392C5-9482-4453-AD2B-9128831809B5}">
      <dgm:prSet/>
      <dgm:spPr/>
      <dgm:t>
        <a:bodyPr/>
        <a:lstStyle/>
        <a:p>
          <a:endParaRPr lang="en-US"/>
        </a:p>
      </dgm:t>
    </dgm:pt>
    <dgm:pt modelId="{1553F282-D7A2-4118-BD62-8C2DF11B0C25}">
      <dgm:prSet custT="1"/>
      <dgm:spPr>
        <a:solidFill>
          <a:srgbClr val="C0C3E6">
            <a:alpha val="90000"/>
          </a:srgbClr>
        </a:solidFill>
      </dgm:spPr>
      <dgm:t>
        <a:bodyPr/>
        <a:lstStyle/>
        <a:p>
          <a:r>
            <a:rPr lang="en-US" sz="2400" dirty="0">
              <a:solidFill>
                <a:srgbClr val="202452"/>
              </a:solidFill>
              <a:latin typeface="+mn-lt"/>
              <a:cs typeface="Arial" panose="020B0604020202020204" pitchFamily="34" charset="0"/>
            </a:rPr>
            <a:t>Employer Service Code (E-code) E53 (Veteran Advocacy)</a:t>
          </a:r>
        </a:p>
      </dgm:t>
    </dgm:pt>
    <dgm:pt modelId="{C0B20B6D-412C-4469-ADC3-C226EDDEA025}" type="parTrans" cxnId="{914B3B30-BCAF-4108-9126-EB3B99CA58E3}">
      <dgm:prSet/>
      <dgm:spPr/>
      <dgm:t>
        <a:bodyPr/>
        <a:lstStyle/>
        <a:p>
          <a:endParaRPr lang="en-US"/>
        </a:p>
      </dgm:t>
    </dgm:pt>
    <dgm:pt modelId="{D48A3FAB-D46A-4D65-A444-346955F1E77F}" type="sibTrans" cxnId="{914B3B30-BCAF-4108-9126-EB3B99CA58E3}">
      <dgm:prSet/>
      <dgm:spPr/>
      <dgm:t>
        <a:bodyPr/>
        <a:lstStyle/>
        <a:p>
          <a:endParaRPr lang="en-US"/>
        </a:p>
      </dgm:t>
    </dgm:pt>
    <dgm:pt modelId="{64E3C286-0D9C-4748-9970-9A809EEAF0A5}">
      <dgm:prSet custT="1"/>
      <dgm:spPr>
        <a:solidFill>
          <a:srgbClr val="C0C3E6">
            <a:alpha val="90000"/>
          </a:srgbClr>
        </a:solidFill>
      </dgm:spPr>
      <dgm:t>
        <a:bodyPr/>
        <a:lstStyle/>
        <a:p>
          <a:r>
            <a:rPr lang="en-US" sz="2400" dirty="0">
              <a:solidFill>
                <a:srgbClr val="202452"/>
              </a:solidFill>
              <a:latin typeface="+mn-lt"/>
              <a:cs typeface="Arial" panose="020B0604020202020204" pitchFamily="34" charset="0"/>
            </a:rPr>
            <a:t>The V12 and E53 are complementary service codes that are required for documenting job development contact attempts.  There must be a corresponding number between both services for LVER staff.</a:t>
          </a:r>
        </a:p>
      </dgm:t>
    </dgm:pt>
    <dgm:pt modelId="{BD72F3EA-CD9F-4EB6-88AB-ED6EB46CC578}" type="sibTrans" cxnId="{E4A09218-4F64-42C5-8A49-4EE4C3D2315D}">
      <dgm:prSet/>
      <dgm:spPr/>
      <dgm:t>
        <a:bodyPr/>
        <a:lstStyle/>
        <a:p>
          <a:endParaRPr lang="en-US"/>
        </a:p>
      </dgm:t>
    </dgm:pt>
    <dgm:pt modelId="{963F6B8A-9983-41FB-B76D-3B6C28714501}" type="parTrans" cxnId="{E4A09218-4F64-42C5-8A49-4EE4C3D2315D}">
      <dgm:prSet/>
      <dgm:spPr/>
      <dgm:t>
        <a:bodyPr/>
        <a:lstStyle/>
        <a:p>
          <a:endParaRPr lang="en-US"/>
        </a:p>
      </dgm:t>
    </dgm:pt>
    <dgm:pt modelId="{23441AC2-3E59-488F-AA7D-7EA218FEF749}">
      <dgm:prSet custT="1"/>
      <dgm:spPr>
        <a:solidFill>
          <a:srgbClr val="C0C3E6">
            <a:alpha val="90000"/>
          </a:srgbClr>
        </a:solidFill>
      </dgm:spPr>
      <dgm:t>
        <a:bodyPr/>
        <a:lstStyle/>
        <a:p>
          <a:endParaRPr lang="en-US" sz="2400" dirty="0">
            <a:solidFill>
              <a:srgbClr val="202452"/>
            </a:solidFill>
            <a:latin typeface="+mn-lt"/>
            <a:cs typeface="Arial" panose="020B0604020202020204" pitchFamily="34" charset="0"/>
          </a:endParaRPr>
        </a:p>
      </dgm:t>
    </dgm:pt>
    <dgm:pt modelId="{01DB2ECD-4C39-4675-BF95-E598F309289D}" type="parTrans" cxnId="{04DCC950-CA5C-4E3A-A774-B72BA7835E47}">
      <dgm:prSet/>
      <dgm:spPr/>
      <dgm:t>
        <a:bodyPr/>
        <a:lstStyle/>
        <a:p>
          <a:endParaRPr lang="en-US"/>
        </a:p>
      </dgm:t>
    </dgm:pt>
    <dgm:pt modelId="{DD84A5D1-6461-48F4-B5AD-77848BCA4F5A}" type="sibTrans" cxnId="{04DCC950-CA5C-4E3A-A774-B72BA7835E47}">
      <dgm:prSet/>
      <dgm:spPr/>
      <dgm:t>
        <a:bodyPr/>
        <a:lstStyle/>
        <a:p>
          <a:endParaRPr lang="en-US"/>
        </a:p>
      </dgm:t>
    </dgm:pt>
    <dgm:pt modelId="{0013105F-13B2-4372-A1A3-2DA4B15BFE0D}">
      <dgm:prSet custT="1"/>
      <dgm:spPr>
        <a:solidFill>
          <a:srgbClr val="C0C3E6">
            <a:alpha val="90000"/>
          </a:srgbClr>
        </a:solidFill>
      </dgm:spPr>
      <dgm:t>
        <a:bodyPr/>
        <a:lstStyle/>
        <a:p>
          <a:endParaRPr lang="en-US" sz="2400" dirty="0">
            <a:solidFill>
              <a:srgbClr val="202452"/>
            </a:solidFill>
            <a:latin typeface="+mn-lt"/>
            <a:cs typeface="Arial" panose="020B0604020202020204" pitchFamily="34" charset="0"/>
          </a:endParaRPr>
        </a:p>
      </dgm:t>
    </dgm:pt>
    <dgm:pt modelId="{5019A2BD-E420-494E-AF19-182046D32812}" type="parTrans" cxnId="{A0E75F0A-3501-41B9-BEB6-2C7BE0D4DD83}">
      <dgm:prSet/>
      <dgm:spPr/>
      <dgm:t>
        <a:bodyPr/>
        <a:lstStyle/>
        <a:p>
          <a:endParaRPr lang="en-US"/>
        </a:p>
      </dgm:t>
    </dgm:pt>
    <dgm:pt modelId="{952267DE-2505-406D-9734-143AF4F8A96A}" type="sibTrans" cxnId="{A0E75F0A-3501-41B9-BEB6-2C7BE0D4DD83}">
      <dgm:prSet/>
      <dgm:spPr/>
      <dgm:t>
        <a:bodyPr/>
        <a:lstStyle/>
        <a:p>
          <a:endParaRPr lang="en-US"/>
        </a:p>
      </dgm:t>
    </dgm:pt>
    <dgm:pt modelId="{6BA06736-6E5C-44F3-ABEF-B2BD01E4FC5A}" type="pres">
      <dgm:prSet presAssocID="{3E709EB5-99D5-4342-98A4-453AF2033E17}" presName="Name0" presStyleCnt="0">
        <dgm:presLayoutVars>
          <dgm:dir/>
          <dgm:animLvl val="lvl"/>
          <dgm:resizeHandles val="exact"/>
        </dgm:presLayoutVars>
      </dgm:prSet>
      <dgm:spPr/>
    </dgm:pt>
    <dgm:pt modelId="{440CB269-822D-4DFD-88EB-A9CB35AE882A}" type="pres">
      <dgm:prSet presAssocID="{6189E334-20CB-4921-8CFA-19D446608CD9}" presName="composite" presStyleCnt="0"/>
      <dgm:spPr/>
    </dgm:pt>
    <dgm:pt modelId="{3C09DEDD-2A7D-4FFA-B651-290435360EB6}" type="pres">
      <dgm:prSet presAssocID="{6189E334-20CB-4921-8CFA-19D446608CD9}" presName="parTx" presStyleLbl="alignNode1" presStyleIdx="0" presStyleCnt="1">
        <dgm:presLayoutVars>
          <dgm:chMax val="0"/>
          <dgm:chPref val="0"/>
          <dgm:bulletEnabled val="1"/>
        </dgm:presLayoutVars>
      </dgm:prSet>
      <dgm:spPr/>
    </dgm:pt>
    <dgm:pt modelId="{E2A58B01-A738-46DD-A393-0FDDD7FADE98}" type="pres">
      <dgm:prSet presAssocID="{6189E334-20CB-4921-8CFA-19D446608CD9}" presName="desTx" presStyleLbl="alignAccFollowNode1" presStyleIdx="0" presStyleCnt="1">
        <dgm:presLayoutVars>
          <dgm:bulletEnabled val="1"/>
        </dgm:presLayoutVars>
      </dgm:prSet>
      <dgm:spPr/>
    </dgm:pt>
  </dgm:ptLst>
  <dgm:cxnLst>
    <dgm:cxn modelId="{2EE1C308-AEB4-453F-8D57-A8163B24DC29}" type="presOf" srcId="{64E3C286-0D9C-4748-9970-9A809EEAF0A5}" destId="{E2A58B01-A738-46DD-A393-0FDDD7FADE98}" srcOrd="0" destOrd="4" presId="urn:microsoft.com/office/officeart/2005/8/layout/hList1"/>
    <dgm:cxn modelId="{A0E75F0A-3501-41B9-BEB6-2C7BE0D4DD83}" srcId="{6189E334-20CB-4921-8CFA-19D446608CD9}" destId="{0013105F-13B2-4372-A1A3-2DA4B15BFE0D}" srcOrd="1" destOrd="0" parTransId="{5019A2BD-E420-494E-AF19-182046D32812}" sibTransId="{952267DE-2505-406D-9734-143AF4F8A96A}"/>
    <dgm:cxn modelId="{5F21680B-7129-4982-BFB8-7EE0F92A019B}" type="presOf" srcId="{6189E334-20CB-4921-8CFA-19D446608CD9}" destId="{3C09DEDD-2A7D-4FFA-B651-290435360EB6}" srcOrd="0" destOrd="0" presId="urn:microsoft.com/office/officeart/2005/8/layout/hList1"/>
    <dgm:cxn modelId="{3736A615-4BFD-4D39-B5DD-1B0675AB96BF}" srcId="{3E709EB5-99D5-4342-98A4-453AF2033E17}" destId="{6189E334-20CB-4921-8CFA-19D446608CD9}" srcOrd="0" destOrd="0" parTransId="{46C2BDA8-DA31-4E27-8269-4BA2D5CB7D9B}" sibTransId="{C14A7B44-A1B2-456A-8B0A-7024E7A8D966}"/>
    <dgm:cxn modelId="{E4A09218-4F64-42C5-8A49-4EE4C3D2315D}" srcId="{6189E334-20CB-4921-8CFA-19D446608CD9}" destId="{64E3C286-0D9C-4748-9970-9A809EEAF0A5}" srcOrd="4" destOrd="0" parTransId="{963F6B8A-9983-41FB-B76D-3B6C28714501}" sibTransId="{BD72F3EA-CD9F-4EB6-88AB-ED6EB46CC578}"/>
    <dgm:cxn modelId="{914B3B30-BCAF-4108-9126-EB3B99CA58E3}" srcId="{6189E334-20CB-4921-8CFA-19D446608CD9}" destId="{1553F282-D7A2-4118-BD62-8C2DF11B0C25}" srcOrd="0" destOrd="0" parTransId="{C0B20B6D-412C-4469-ADC3-C226EDDEA025}" sibTransId="{D48A3FAB-D46A-4D65-A444-346955F1E77F}"/>
    <dgm:cxn modelId="{2E78BB34-D36D-4DCD-80F8-12AECAF05341}" type="presOf" srcId="{1553F282-D7A2-4118-BD62-8C2DF11B0C25}" destId="{E2A58B01-A738-46DD-A393-0FDDD7FADE98}" srcOrd="0" destOrd="0" presId="urn:microsoft.com/office/officeart/2005/8/layout/hList1"/>
    <dgm:cxn modelId="{A394263B-907A-417D-A567-FC37DAB15AFF}" type="presOf" srcId="{0E44169F-F1F9-4C31-833E-1656A71322A0}" destId="{E2A58B01-A738-46DD-A393-0FDDD7FADE98}" srcOrd="0" destOrd="2" presId="urn:microsoft.com/office/officeart/2005/8/layout/hList1"/>
    <dgm:cxn modelId="{04DCC950-CA5C-4E3A-A774-B72BA7835E47}" srcId="{6189E334-20CB-4921-8CFA-19D446608CD9}" destId="{23441AC2-3E59-488F-AA7D-7EA218FEF749}" srcOrd="3" destOrd="0" parTransId="{01DB2ECD-4C39-4675-BF95-E598F309289D}" sibTransId="{DD84A5D1-6461-48F4-B5AD-77848BCA4F5A}"/>
    <dgm:cxn modelId="{CDB3687B-3167-4E8D-AE1C-693A0235D6A9}" type="presOf" srcId="{3E709EB5-99D5-4342-98A4-453AF2033E17}" destId="{6BA06736-6E5C-44F3-ABEF-B2BD01E4FC5A}" srcOrd="0" destOrd="0" presId="urn:microsoft.com/office/officeart/2005/8/layout/hList1"/>
    <dgm:cxn modelId="{A12392C5-9482-4453-AD2B-9128831809B5}" srcId="{6189E334-20CB-4921-8CFA-19D446608CD9}" destId="{0E44169F-F1F9-4C31-833E-1656A71322A0}" srcOrd="2" destOrd="0" parTransId="{681CD31D-E7DE-4A40-AB14-FAEAD3033765}" sibTransId="{396353BD-EAFC-47D2-9468-1DF3660920F9}"/>
    <dgm:cxn modelId="{2548A5D5-8947-4797-984A-A9A893394B92}" type="presOf" srcId="{0013105F-13B2-4372-A1A3-2DA4B15BFE0D}" destId="{E2A58B01-A738-46DD-A393-0FDDD7FADE98}" srcOrd="0" destOrd="1" presId="urn:microsoft.com/office/officeart/2005/8/layout/hList1"/>
    <dgm:cxn modelId="{0E7EA4E8-6ED6-4474-A2E8-D0C7F4A558A0}" type="presOf" srcId="{23441AC2-3E59-488F-AA7D-7EA218FEF749}" destId="{E2A58B01-A738-46DD-A393-0FDDD7FADE98}" srcOrd="0" destOrd="3" presId="urn:microsoft.com/office/officeart/2005/8/layout/hList1"/>
    <dgm:cxn modelId="{5B0DA5B9-89A0-4FDA-BCE7-77ACEF7DA0D2}" type="presParOf" srcId="{6BA06736-6E5C-44F3-ABEF-B2BD01E4FC5A}" destId="{440CB269-822D-4DFD-88EB-A9CB35AE882A}" srcOrd="0" destOrd="0" presId="urn:microsoft.com/office/officeart/2005/8/layout/hList1"/>
    <dgm:cxn modelId="{186A8F6B-C618-4317-B917-E9B610C1E425}" type="presParOf" srcId="{440CB269-822D-4DFD-88EB-A9CB35AE882A}" destId="{3C09DEDD-2A7D-4FFA-B651-290435360EB6}" srcOrd="0" destOrd="0" presId="urn:microsoft.com/office/officeart/2005/8/layout/hList1"/>
    <dgm:cxn modelId="{8CF58CD6-CDE7-443A-9B8A-BCBEB648F1E2}" type="presParOf" srcId="{440CB269-822D-4DFD-88EB-A9CB35AE882A}" destId="{E2A58B01-A738-46DD-A393-0FDDD7FADE9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4E8B2F0-5385-44A6-94D1-C7EDF0D03BB1}"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solidFill>
          <a:srgbClr val="202452">
            <a:alpha val="90000"/>
          </a:srgbClr>
        </a:solidFill>
      </dgm:spPr>
      <dgm:t>
        <a:bodyPr/>
        <a:lstStyle/>
        <a:p>
          <a:pPr algn="ctr"/>
          <a:r>
            <a:rPr lang="en-US" sz="2400" b="1" dirty="0">
              <a:latin typeface="+mn-lt"/>
              <a:cs typeface="Arial" panose="020B0604020202020204" pitchFamily="34" charset="0"/>
            </a:rPr>
            <a:t>E53</a:t>
          </a:r>
        </a:p>
        <a:p>
          <a:pPr algn="ctr"/>
          <a:r>
            <a:rPr lang="en-US" sz="2400" b="1" dirty="0">
              <a:latin typeface="+mn-lt"/>
              <a:cs typeface="Arial" panose="020B0604020202020204" pitchFamily="34" charset="0"/>
            </a:rPr>
            <a:t>Activity Code V12</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Job seeker’s name</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A2D835BC-DB70-4E8A-BAC5-468B5CF0DAC9}">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Date of contact</a:t>
          </a:r>
        </a:p>
      </dgm:t>
    </dgm:pt>
    <dgm:pt modelId="{C421BD24-FD63-43FF-88B9-756414A0D06D}" type="par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69742584-7777-4F38-9A26-FBDD30CDE869}" type="sibTrans" cxnId="{364EE506-AE2B-46A5-8652-DDF5701D0699}">
      <dgm:prSet/>
      <dgm:spPr/>
      <dgm:t>
        <a:bodyPr/>
        <a:lstStyle/>
        <a:p>
          <a:endParaRPr lang="en-US">
            <a:latin typeface="Arial" panose="020B0604020202020204" pitchFamily="34" charset="0"/>
            <a:cs typeface="Arial" panose="020B0604020202020204" pitchFamily="34" charset="0"/>
          </a:endParaRPr>
        </a:p>
      </dgm:t>
    </dgm:pt>
    <dgm:pt modelId="{DF8D35C3-7F21-4A9E-A4D7-E0189BCE8C57}">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The position advocated for</a:t>
          </a:r>
        </a:p>
      </dgm:t>
    </dgm:pt>
    <dgm:pt modelId="{435AEB6D-1ADD-46F8-B670-94B2469F7EAE}" type="par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D178927B-D2BA-4CEF-9500-5774C61DF588}" type="sibTrans" cxnId="{DBAE839F-62E3-415A-928D-128642A4BE3D}">
      <dgm:prSet/>
      <dgm:spPr/>
      <dgm:t>
        <a:bodyPr/>
        <a:lstStyle/>
        <a:p>
          <a:endParaRPr lang="en-US">
            <a:latin typeface="Arial" panose="020B0604020202020204" pitchFamily="34" charset="0"/>
            <a:cs typeface="Arial" panose="020B0604020202020204" pitchFamily="34" charset="0"/>
          </a:endParaRPr>
        </a:p>
      </dgm:t>
    </dgm:pt>
    <dgm:pt modelId="{96A5420B-F322-428A-9887-7644E2EC5FBC}">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Other information made available (provided resume, scheduled interview, etc.)</a:t>
          </a:r>
        </a:p>
      </dgm:t>
    </dgm:pt>
    <dgm:pt modelId="{1F384FCB-EA2C-4D1F-ADF6-B9CC26A8DA72}" type="par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C5B3D500-3B48-4EE7-9835-4A6DC7791E27}" type="sibTrans" cxnId="{81EF3C4D-FFEC-4E89-A6C1-466618D31175}">
      <dgm:prSet/>
      <dgm:spPr/>
      <dgm:t>
        <a:bodyPr/>
        <a:lstStyle/>
        <a:p>
          <a:endParaRPr lang="en-US">
            <a:latin typeface="Arial" panose="020B0604020202020204" pitchFamily="34" charset="0"/>
            <a:cs typeface="Arial" panose="020B0604020202020204" pitchFamily="34" charset="0"/>
          </a:endParaRPr>
        </a:p>
      </dgm:t>
    </dgm:pt>
    <dgm:pt modelId="{AF40D1B7-3BF3-41E4-99AF-B395F38590DB}">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Name of person staff spoke with</a:t>
          </a:r>
        </a:p>
      </dgm:t>
    </dgm:pt>
    <dgm:pt modelId="{73E56AEB-5722-4824-A908-58562740ECB5}" type="par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91C0405B-F5EC-48DD-A947-B4E77BB03478}" type="sibTrans" cxnId="{526A4C79-B92D-4B9C-B087-1F7911F57A54}">
      <dgm:prSet/>
      <dgm:spPr/>
      <dgm:t>
        <a:bodyPr/>
        <a:lstStyle/>
        <a:p>
          <a:endParaRPr lang="en-US">
            <a:latin typeface="Arial" panose="020B0604020202020204" pitchFamily="34" charset="0"/>
            <a:cs typeface="Arial" panose="020B0604020202020204" pitchFamily="34" charset="0"/>
          </a:endParaRPr>
        </a:p>
      </dgm:t>
    </dgm:pt>
    <dgm:pt modelId="{E8B78AB2-3B3C-4122-B75C-1105B18B0300}">
      <dgm:prSet custT="1"/>
      <dgm:spPr/>
      <dgm:t>
        <a:bodyPr/>
        <a:lstStyle/>
        <a:p>
          <a:pPr>
            <a:buFont typeface="Wingdings" panose="05000000000000000000" pitchFamily="2" charset="2"/>
            <a:buNone/>
          </a:pPr>
          <a:r>
            <a:rPr lang="en-US" sz="2000" b="1" u="sng" dirty="0">
              <a:solidFill>
                <a:srgbClr val="202452"/>
              </a:solidFill>
              <a:latin typeface="+mn-lt"/>
              <a:cs typeface="Arial" panose="020B0604020202020204" pitchFamily="34" charset="0"/>
            </a:rPr>
            <a:t>Key Elements of an Individualized Veteran Advocacy Case Note</a:t>
          </a:r>
        </a:p>
      </dgm:t>
    </dgm:pt>
    <dgm:pt modelId="{A9789055-EC05-4EB0-935B-45FF61E6E45B}" type="parTrans" cxnId="{0E3C1960-7429-4E36-A231-F1A6BF6541EC}">
      <dgm:prSet/>
      <dgm:spPr/>
      <dgm:t>
        <a:bodyPr/>
        <a:lstStyle/>
        <a:p>
          <a:endParaRPr lang="en-US"/>
        </a:p>
      </dgm:t>
    </dgm:pt>
    <dgm:pt modelId="{0B8BD8CB-D8D7-4F9D-9809-370BD8077010}" type="sibTrans" cxnId="{0E3C1960-7429-4E36-A231-F1A6BF6541EC}">
      <dgm:prSet/>
      <dgm:spPr/>
      <dgm:t>
        <a:bodyPr/>
        <a:lstStyle/>
        <a:p>
          <a:endParaRPr lang="en-US"/>
        </a:p>
      </dgm:t>
    </dgm:pt>
    <dgm:pt modelId="{D354822B-6DE2-4CFA-8E1F-45B9C24E057C}" type="pres">
      <dgm:prSet presAssocID="{64E8B2F0-5385-44A6-94D1-C7EDF0D03BB1}" presName="linear" presStyleCnt="0">
        <dgm:presLayoutVars>
          <dgm:animLvl val="lvl"/>
          <dgm:resizeHandles val="exact"/>
        </dgm:presLayoutVars>
      </dgm:prSet>
      <dgm:spPr/>
    </dgm:pt>
    <dgm:pt modelId="{ED1199FE-027A-4287-B067-61F6AD9C8E1B}" type="pres">
      <dgm:prSet presAssocID="{C3DA7E8F-5635-42B8-9501-1A9FBCBE43FC}" presName="parentText" presStyleLbl="node1" presStyleIdx="0" presStyleCnt="1">
        <dgm:presLayoutVars>
          <dgm:chMax val="0"/>
          <dgm:bulletEnabled val="1"/>
        </dgm:presLayoutVars>
      </dgm:prSet>
      <dgm:spPr/>
    </dgm:pt>
    <dgm:pt modelId="{55EB4833-990E-43FE-BCEA-C4A4BCB22349}" type="pres">
      <dgm:prSet presAssocID="{C3DA7E8F-5635-42B8-9501-1A9FBCBE43FC}" presName="childText" presStyleLbl="revTx" presStyleIdx="0" presStyleCnt="1">
        <dgm:presLayoutVars>
          <dgm:bulletEnabled val="1"/>
        </dgm:presLayoutVars>
      </dgm:prSet>
      <dgm:spPr/>
    </dgm:pt>
  </dgm:ptLst>
  <dgm:cxnLst>
    <dgm:cxn modelId="{97130304-F27E-453E-B3D6-68A09ED1987F}" type="presOf" srcId="{64E8B2F0-5385-44A6-94D1-C7EDF0D03BB1}" destId="{D354822B-6DE2-4CFA-8E1F-45B9C24E057C}" srcOrd="0" destOrd="0" presId="urn:microsoft.com/office/officeart/2005/8/layout/vList2"/>
    <dgm:cxn modelId="{364EE506-AE2B-46A5-8652-DDF5701D0699}" srcId="{C3DA7E8F-5635-42B8-9501-1A9FBCBE43FC}" destId="{A2D835BC-DB70-4E8A-BAC5-468B5CF0DAC9}" srcOrd="2" destOrd="0" parTransId="{C421BD24-FD63-43FF-88B9-756414A0D06D}" sibTransId="{69742584-7777-4F38-9A26-FBDD30CDE869}"/>
    <dgm:cxn modelId="{3F44CE19-70BF-40BE-A04C-7FD7B0D7896D}" srcId="{C3DA7E8F-5635-42B8-9501-1A9FBCBE43FC}" destId="{F8C1C89D-F638-4BCF-A0DD-B245B8FCCF2E}" srcOrd="1" destOrd="0" parTransId="{3B787B61-BF21-403B-966D-A67248E87206}" sibTransId="{CC7311CE-12FF-4296-9790-7DFB1CF94D89}"/>
    <dgm:cxn modelId="{2F075A38-CC02-4153-8786-F0B2A191E757}" type="presOf" srcId="{F8C1C89D-F638-4BCF-A0DD-B245B8FCCF2E}" destId="{55EB4833-990E-43FE-BCEA-C4A4BCB22349}" srcOrd="0" destOrd="1" presId="urn:microsoft.com/office/officeart/2005/8/layout/vList2"/>
    <dgm:cxn modelId="{DAD8C65D-0C80-4EC2-8629-AEBE606999DD}" type="presOf" srcId="{A2D835BC-DB70-4E8A-BAC5-468B5CF0DAC9}" destId="{55EB4833-990E-43FE-BCEA-C4A4BCB22349}" srcOrd="0" destOrd="2" presId="urn:microsoft.com/office/officeart/2005/8/layout/vList2"/>
    <dgm:cxn modelId="{334E575F-1250-451C-BB26-8F39E6C5021D}" type="presOf" srcId="{C3DA7E8F-5635-42B8-9501-1A9FBCBE43FC}" destId="{ED1199FE-027A-4287-B067-61F6AD9C8E1B}" srcOrd="0" destOrd="0" presId="urn:microsoft.com/office/officeart/2005/8/layout/vList2"/>
    <dgm:cxn modelId="{0E3C1960-7429-4E36-A231-F1A6BF6541EC}" srcId="{C3DA7E8F-5635-42B8-9501-1A9FBCBE43FC}" destId="{E8B78AB2-3B3C-4122-B75C-1105B18B0300}" srcOrd="0" destOrd="0" parTransId="{A9789055-EC05-4EB0-935B-45FF61E6E45B}" sibTransId="{0B8BD8CB-D8D7-4F9D-9809-370BD8077010}"/>
    <dgm:cxn modelId="{DA2A7748-459F-46C3-B667-C9105DB0827B}" srcId="{64E8B2F0-5385-44A6-94D1-C7EDF0D03BB1}" destId="{C3DA7E8F-5635-42B8-9501-1A9FBCBE43FC}" srcOrd="0" destOrd="0" parTransId="{59E81B0D-817E-4432-A26E-3E2FFC23810B}" sibTransId="{B3811B09-A057-4149-AAA2-F643F6D44931}"/>
    <dgm:cxn modelId="{81EF3C4D-FFEC-4E89-A6C1-466618D31175}" srcId="{C3DA7E8F-5635-42B8-9501-1A9FBCBE43FC}" destId="{96A5420B-F322-428A-9887-7644E2EC5FBC}" srcOrd="5" destOrd="0" parTransId="{1F384FCB-EA2C-4D1F-ADF6-B9CC26A8DA72}" sibTransId="{C5B3D500-3B48-4EE7-9835-4A6DC7791E27}"/>
    <dgm:cxn modelId="{526A4C79-B92D-4B9C-B087-1F7911F57A54}" srcId="{C3DA7E8F-5635-42B8-9501-1A9FBCBE43FC}" destId="{AF40D1B7-3BF3-41E4-99AF-B395F38590DB}" srcOrd="4" destOrd="0" parTransId="{73E56AEB-5722-4824-A908-58562740ECB5}" sibTransId="{91C0405B-F5EC-48DD-A947-B4E77BB03478}"/>
    <dgm:cxn modelId="{DBAE839F-62E3-415A-928D-128642A4BE3D}" srcId="{C3DA7E8F-5635-42B8-9501-1A9FBCBE43FC}" destId="{DF8D35C3-7F21-4A9E-A4D7-E0189BCE8C57}" srcOrd="3" destOrd="0" parTransId="{435AEB6D-1ADD-46F8-B670-94B2469F7EAE}" sibTransId="{D178927B-D2BA-4CEF-9500-5774C61DF588}"/>
    <dgm:cxn modelId="{C21FE2A4-7A52-4C53-9692-C46E43D066E7}" type="presOf" srcId="{AF40D1B7-3BF3-41E4-99AF-B395F38590DB}" destId="{55EB4833-990E-43FE-BCEA-C4A4BCB22349}" srcOrd="0" destOrd="4" presId="urn:microsoft.com/office/officeart/2005/8/layout/vList2"/>
    <dgm:cxn modelId="{AE2928AD-0351-4FAC-94EB-D7E897521603}" type="presOf" srcId="{E8B78AB2-3B3C-4122-B75C-1105B18B0300}" destId="{55EB4833-990E-43FE-BCEA-C4A4BCB22349}" srcOrd="0" destOrd="0" presId="urn:microsoft.com/office/officeart/2005/8/layout/vList2"/>
    <dgm:cxn modelId="{C8A6E7C2-3385-468A-B037-2727FC82B857}" type="presOf" srcId="{96A5420B-F322-428A-9887-7644E2EC5FBC}" destId="{55EB4833-990E-43FE-BCEA-C4A4BCB22349}" srcOrd="0" destOrd="5" presId="urn:microsoft.com/office/officeart/2005/8/layout/vList2"/>
    <dgm:cxn modelId="{713143F4-06F5-45BD-B537-8A9EBA28AB3C}" type="presOf" srcId="{DF8D35C3-7F21-4A9E-A4D7-E0189BCE8C57}" destId="{55EB4833-990E-43FE-BCEA-C4A4BCB22349}" srcOrd="0" destOrd="3" presId="urn:microsoft.com/office/officeart/2005/8/layout/vList2"/>
    <dgm:cxn modelId="{56EBF657-E510-4D2C-A116-A47CF2D11DD8}" type="presParOf" srcId="{D354822B-6DE2-4CFA-8E1F-45B9C24E057C}" destId="{ED1199FE-027A-4287-B067-61F6AD9C8E1B}" srcOrd="0" destOrd="0" presId="urn:microsoft.com/office/officeart/2005/8/layout/vList2"/>
    <dgm:cxn modelId="{3F12114B-D918-49FD-9D49-1863FA22F3CB}" type="presParOf" srcId="{D354822B-6DE2-4CFA-8E1F-45B9C24E057C}" destId="{55EB4833-990E-43FE-BCEA-C4A4BCB2234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BB364A5-4AAE-40F0-AF6C-428DEF7B7704}"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F7C5B2D-D320-4AA2-8CFD-978750FE4F5C}">
      <dgm:prSet custT="1"/>
      <dgm:spPr>
        <a:solidFill>
          <a:srgbClr val="202452">
            <a:alpha val="83333"/>
          </a:srgbClr>
        </a:solidFill>
      </dgm:spPr>
      <dgm:t>
        <a:bodyPr/>
        <a:lstStyle/>
        <a:p>
          <a:pPr algn="l"/>
          <a:r>
            <a:rPr lang="en-US" sz="1800" u="sng" dirty="0">
              <a:latin typeface="+mn-lt"/>
              <a:cs typeface="Arial" panose="020B0604020202020204" pitchFamily="34" charset="0"/>
            </a:rPr>
            <a:t>Employer name</a:t>
          </a:r>
          <a:r>
            <a:rPr lang="en-US" sz="1800" dirty="0">
              <a:latin typeface="+mn-lt"/>
              <a:cs typeface="Arial" panose="020B0604020202020204" pitchFamily="34" charset="0"/>
            </a:rPr>
            <a:t>: Broward Manufacturing</a:t>
          </a:r>
        </a:p>
      </dgm:t>
    </dgm:pt>
    <dgm:pt modelId="{E3533820-FAFC-43A0-9F5D-9CD0999D8D79}" type="parTrans" cxnId="{03FEDD6A-FF29-4363-908E-F23922518890}">
      <dgm:prSet/>
      <dgm:spPr/>
      <dgm:t>
        <a:bodyPr/>
        <a:lstStyle/>
        <a:p>
          <a:pPr algn="l"/>
          <a:endParaRPr lang="en-US"/>
        </a:p>
      </dgm:t>
    </dgm:pt>
    <dgm:pt modelId="{CD3278F7-FD06-4A1E-AB97-02776291CEC7}" type="sibTrans" cxnId="{03FEDD6A-FF29-4363-908E-F23922518890}">
      <dgm:prSet/>
      <dgm:spPr/>
      <dgm:t>
        <a:bodyPr/>
        <a:lstStyle/>
        <a:p>
          <a:pPr algn="l"/>
          <a:endParaRPr lang="en-US"/>
        </a:p>
      </dgm:t>
    </dgm:pt>
    <dgm:pt modelId="{7FCF5B1C-078D-4059-B7C3-FB32210F478A}">
      <dgm:prSet custT="1"/>
      <dgm:spPr>
        <a:solidFill>
          <a:srgbClr val="202452">
            <a:alpha val="76667"/>
          </a:srgbClr>
        </a:solidFill>
      </dgm:spPr>
      <dgm:t>
        <a:bodyPr/>
        <a:lstStyle/>
        <a:p>
          <a:pPr algn="l"/>
          <a:r>
            <a:rPr lang="en-US" sz="1800" u="sng" dirty="0">
              <a:latin typeface="+mn-lt"/>
              <a:cs typeface="Arial" panose="020B0604020202020204" pitchFamily="34" charset="0"/>
            </a:rPr>
            <a:t>Point of Contact</a:t>
          </a:r>
          <a:r>
            <a:rPr lang="en-US" sz="1800" dirty="0">
              <a:latin typeface="+mn-lt"/>
              <a:cs typeface="Arial" panose="020B0604020202020204" pitchFamily="34" charset="0"/>
            </a:rPr>
            <a:t>: Freddy Smith, Manager</a:t>
          </a:r>
        </a:p>
      </dgm:t>
    </dgm:pt>
    <dgm:pt modelId="{ACA41E42-5328-4F36-9BBE-C4919B444FA9}" type="parTrans" cxnId="{27DDF81D-52D6-45A5-8859-5BF6DC643B35}">
      <dgm:prSet/>
      <dgm:spPr/>
      <dgm:t>
        <a:bodyPr/>
        <a:lstStyle/>
        <a:p>
          <a:pPr algn="l"/>
          <a:endParaRPr lang="en-US"/>
        </a:p>
      </dgm:t>
    </dgm:pt>
    <dgm:pt modelId="{68360C9A-B277-4E5E-9BCA-12E22E52DF0A}" type="sibTrans" cxnId="{27DDF81D-52D6-45A5-8859-5BF6DC643B35}">
      <dgm:prSet/>
      <dgm:spPr/>
      <dgm:t>
        <a:bodyPr/>
        <a:lstStyle/>
        <a:p>
          <a:pPr algn="l"/>
          <a:endParaRPr lang="en-US"/>
        </a:p>
      </dgm:t>
    </dgm:pt>
    <dgm:pt modelId="{11C9EBB4-2DAC-464E-91F0-7067CB9FE1CC}">
      <dgm:prSet custT="1"/>
      <dgm:spPr>
        <a:solidFill>
          <a:srgbClr val="202452">
            <a:alpha val="70000"/>
          </a:srgbClr>
        </a:solidFill>
      </dgm:spPr>
      <dgm:t>
        <a:bodyPr/>
        <a:lstStyle/>
        <a:p>
          <a:pPr algn="l"/>
          <a:r>
            <a:rPr lang="en-US" sz="1800" u="sng" dirty="0">
              <a:latin typeface="+mn-lt"/>
              <a:cs typeface="Arial" panose="020B0604020202020204" pitchFamily="34" charset="0"/>
            </a:rPr>
            <a:t>Phone number</a:t>
          </a:r>
          <a:r>
            <a:rPr lang="en-US" sz="1800" dirty="0">
              <a:latin typeface="+mn-lt"/>
              <a:cs typeface="Arial" panose="020B0604020202020204" pitchFamily="34" charset="0"/>
            </a:rPr>
            <a:t>: (850) 965-5588</a:t>
          </a:r>
        </a:p>
      </dgm:t>
    </dgm:pt>
    <dgm:pt modelId="{E83733C9-2EFF-4020-A111-E3BBFE30FD50}" type="parTrans" cxnId="{FA91900F-175F-4A8A-BB51-C971AF971A55}">
      <dgm:prSet/>
      <dgm:spPr/>
      <dgm:t>
        <a:bodyPr/>
        <a:lstStyle/>
        <a:p>
          <a:pPr algn="l"/>
          <a:endParaRPr lang="en-US"/>
        </a:p>
      </dgm:t>
    </dgm:pt>
    <dgm:pt modelId="{4BD6B027-C921-469A-B24E-EC09AFD387D3}" type="sibTrans" cxnId="{FA91900F-175F-4A8A-BB51-C971AF971A55}">
      <dgm:prSet/>
      <dgm:spPr/>
      <dgm:t>
        <a:bodyPr/>
        <a:lstStyle/>
        <a:p>
          <a:pPr algn="l"/>
          <a:endParaRPr lang="en-US"/>
        </a:p>
      </dgm:t>
    </dgm:pt>
    <dgm:pt modelId="{BE1FCCCE-4CFC-4FC3-AD01-360C9A98E8D3}">
      <dgm:prSet custT="1"/>
      <dgm:spPr>
        <a:solidFill>
          <a:srgbClr val="202452">
            <a:alpha val="63333"/>
          </a:srgbClr>
        </a:solidFill>
      </dgm:spPr>
      <dgm:t>
        <a:bodyPr/>
        <a:lstStyle/>
        <a:p>
          <a:pPr algn="l"/>
          <a:r>
            <a:rPr lang="en-US" sz="1800" u="sng" dirty="0">
              <a:latin typeface="+mn-lt"/>
              <a:cs typeface="Arial" panose="020B0604020202020204" pitchFamily="34" charset="0"/>
            </a:rPr>
            <a:t>Address</a:t>
          </a:r>
          <a:r>
            <a:rPr lang="en-US" sz="1800" dirty="0">
              <a:latin typeface="+mn-lt"/>
              <a:cs typeface="Arial" panose="020B0604020202020204" pitchFamily="34" charset="0"/>
            </a:rPr>
            <a:t>: 5999 Cherry Tree Lane, Weston, FL 33058</a:t>
          </a:r>
        </a:p>
      </dgm:t>
    </dgm:pt>
    <dgm:pt modelId="{CE01297C-8554-4CBC-BECC-456EAB97F390}" type="parTrans" cxnId="{68092653-3690-49DD-AE3C-76CDCBB73DC2}">
      <dgm:prSet/>
      <dgm:spPr/>
      <dgm:t>
        <a:bodyPr/>
        <a:lstStyle/>
        <a:p>
          <a:pPr algn="l"/>
          <a:endParaRPr lang="en-US"/>
        </a:p>
      </dgm:t>
    </dgm:pt>
    <dgm:pt modelId="{FA121876-AE18-4BA1-BF5A-2844187963A0}" type="sibTrans" cxnId="{68092653-3690-49DD-AE3C-76CDCBB73DC2}">
      <dgm:prSet/>
      <dgm:spPr/>
      <dgm:t>
        <a:bodyPr/>
        <a:lstStyle/>
        <a:p>
          <a:pPr algn="l"/>
          <a:endParaRPr lang="en-US"/>
        </a:p>
      </dgm:t>
    </dgm:pt>
    <dgm:pt modelId="{D4845E37-4806-4E11-A99B-86FAB7AAD61E}">
      <dgm:prSet custT="1"/>
      <dgm:spPr>
        <a:solidFill>
          <a:srgbClr val="202452">
            <a:alpha val="56667"/>
          </a:srgbClr>
        </a:solidFill>
      </dgm:spPr>
      <dgm:t>
        <a:bodyPr/>
        <a:lstStyle/>
        <a:p>
          <a:pPr algn="l"/>
          <a:r>
            <a:rPr lang="en-US" sz="1800" u="sng" dirty="0">
              <a:latin typeface="+mn-lt"/>
              <a:cs typeface="Arial" panose="020B0604020202020204" pitchFamily="34" charset="0"/>
            </a:rPr>
            <a:t>Position</a:t>
          </a:r>
          <a:r>
            <a:rPr lang="en-US" sz="1800" dirty="0">
              <a:latin typeface="+mn-lt"/>
              <a:cs typeface="Arial" panose="020B0604020202020204" pitchFamily="34" charset="0"/>
            </a:rPr>
            <a:t>: Receptionist, job order # 176453712</a:t>
          </a:r>
        </a:p>
      </dgm:t>
    </dgm:pt>
    <dgm:pt modelId="{0C32E01B-02CB-46CC-9947-AE886F6D5DFF}" type="parTrans" cxnId="{4C58DC7C-73AC-4E9B-B57B-3F223461DEC7}">
      <dgm:prSet/>
      <dgm:spPr/>
      <dgm:t>
        <a:bodyPr/>
        <a:lstStyle/>
        <a:p>
          <a:pPr algn="l"/>
          <a:endParaRPr lang="en-US"/>
        </a:p>
      </dgm:t>
    </dgm:pt>
    <dgm:pt modelId="{C7A3599F-6D5F-4A77-868C-2AFB7DF13FF0}" type="sibTrans" cxnId="{4C58DC7C-73AC-4E9B-B57B-3F223461DEC7}">
      <dgm:prSet/>
      <dgm:spPr/>
      <dgm:t>
        <a:bodyPr/>
        <a:lstStyle/>
        <a:p>
          <a:pPr algn="l"/>
          <a:endParaRPr lang="en-US"/>
        </a:p>
      </dgm:t>
    </dgm:pt>
    <dgm:pt modelId="{8308A644-E868-443E-993E-7B74251F7704}">
      <dgm:prSet custT="1"/>
      <dgm:spPr>
        <a:solidFill>
          <a:srgbClr val="202452">
            <a:alpha val="90000"/>
          </a:srgbClr>
        </a:solidFill>
      </dgm:spPr>
      <dgm:t>
        <a:bodyPr/>
        <a:lstStyle/>
        <a:p>
          <a:pPr algn="l"/>
          <a:r>
            <a:rPr lang="en-US" sz="1800" u="sng" dirty="0">
              <a:latin typeface="+mn-lt"/>
              <a:cs typeface="Arial" panose="020B0604020202020204" pitchFamily="34" charset="0"/>
            </a:rPr>
            <a:t>Job seeker’s name</a:t>
          </a:r>
          <a:r>
            <a:rPr lang="en-US" sz="1800" u="none" dirty="0">
              <a:latin typeface="+mn-lt"/>
              <a:cs typeface="Arial" panose="020B0604020202020204" pitchFamily="34" charset="0"/>
            </a:rPr>
            <a:t>: Jason Bourne</a:t>
          </a:r>
          <a:endParaRPr lang="en-US" sz="1800" u="sng" dirty="0">
            <a:latin typeface="+mn-lt"/>
            <a:cs typeface="Arial" panose="020B0604020202020204" pitchFamily="34" charset="0"/>
          </a:endParaRPr>
        </a:p>
      </dgm:t>
    </dgm:pt>
    <dgm:pt modelId="{B46273BD-CB4C-40F2-A0EE-11554D45FEE9}" type="parTrans" cxnId="{D35663CA-4BA2-45D0-91B1-09C001799BEC}">
      <dgm:prSet/>
      <dgm:spPr/>
      <dgm:t>
        <a:bodyPr/>
        <a:lstStyle/>
        <a:p>
          <a:endParaRPr lang="en-US"/>
        </a:p>
      </dgm:t>
    </dgm:pt>
    <dgm:pt modelId="{174ABD57-5E1F-4B1F-926F-75540DCB1A5C}" type="sibTrans" cxnId="{D35663CA-4BA2-45D0-91B1-09C001799BEC}">
      <dgm:prSet/>
      <dgm:spPr/>
      <dgm:t>
        <a:bodyPr/>
        <a:lstStyle/>
        <a:p>
          <a:endParaRPr lang="en-US"/>
        </a:p>
      </dgm:t>
    </dgm:pt>
    <dgm:pt modelId="{05B5258A-D6D1-419C-9E24-5CC19C9794B5}">
      <dgm:prSet custT="1"/>
      <dgm:spPr>
        <a:solidFill>
          <a:srgbClr val="202452">
            <a:alpha val="50000"/>
          </a:srgbClr>
        </a:solidFill>
      </dgm:spPr>
      <dgm:t>
        <a:bodyPr/>
        <a:lstStyle/>
        <a:p>
          <a:pPr algn="l"/>
          <a:r>
            <a:rPr lang="en-US" sz="1800" u="sng" dirty="0">
              <a:latin typeface="+mn-lt"/>
              <a:cs typeface="Arial" panose="020B0604020202020204" pitchFamily="34" charset="0"/>
            </a:rPr>
            <a:t>Other information</a:t>
          </a:r>
          <a:r>
            <a:rPr lang="en-US" sz="1800" u="none" dirty="0">
              <a:latin typeface="+mn-lt"/>
              <a:cs typeface="Arial" panose="020B0604020202020204" pitchFamily="34" charset="0"/>
            </a:rPr>
            <a:t>:  Provided Mr. Smith with Mr. Bourne’s resume</a:t>
          </a:r>
          <a:endParaRPr lang="en-US" sz="1800" u="sng" dirty="0">
            <a:latin typeface="+mn-lt"/>
            <a:cs typeface="Arial" panose="020B0604020202020204" pitchFamily="34" charset="0"/>
          </a:endParaRPr>
        </a:p>
      </dgm:t>
    </dgm:pt>
    <dgm:pt modelId="{06B7213E-0BAE-419A-8814-04F7921E686D}" type="parTrans" cxnId="{9D0806D7-457A-4D69-AF7F-2AEE02797432}">
      <dgm:prSet/>
      <dgm:spPr/>
      <dgm:t>
        <a:bodyPr/>
        <a:lstStyle/>
        <a:p>
          <a:endParaRPr lang="en-US"/>
        </a:p>
      </dgm:t>
    </dgm:pt>
    <dgm:pt modelId="{D4F943DA-D127-4F45-BC3D-235E195F606A}" type="sibTrans" cxnId="{9D0806D7-457A-4D69-AF7F-2AEE02797432}">
      <dgm:prSet/>
      <dgm:spPr/>
      <dgm:t>
        <a:bodyPr/>
        <a:lstStyle/>
        <a:p>
          <a:endParaRPr lang="en-US"/>
        </a:p>
      </dgm:t>
    </dgm:pt>
    <dgm:pt modelId="{2FC50A03-7BA9-43DA-B69F-4D69222E4593}" type="pres">
      <dgm:prSet presAssocID="{0BB364A5-4AAE-40F0-AF6C-428DEF7B7704}" presName="Name0" presStyleCnt="0">
        <dgm:presLayoutVars>
          <dgm:dir/>
          <dgm:animLvl val="lvl"/>
          <dgm:resizeHandles val="exact"/>
        </dgm:presLayoutVars>
      </dgm:prSet>
      <dgm:spPr/>
    </dgm:pt>
    <dgm:pt modelId="{E272BD36-514D-42A9-BC31-E56A7525BFB6}" type="pres">
      <dgm:prSet presAssocID="{8308A644-E868-443E-993E-7B74251F7704}" presName="linNode" presStyleCnt="0"/>
      <dgm:spPr/>
    </dgm:pt>
    <dgm:pt modelId="{FCEA22A0-1B9D-42C3-898F-175D2D51A780}" type="pres">
      <dgm:prSet presAssocID="{8308A644-E868-443E-993E-7B74251F7704}" presName="parentText" presStyleLbl="node1" presStyleIdx="0" presStyleCnt="7" custScaleX="209528" custLinFactNeighborX="2484" custLinFactNeighborY="2883">
        <dgm:presLayoutVars>
          <dgm:chMax val="1"/>
          <dgm:bulletEnabled val="1"/>
        </dgm:presLayoutVars>
      </dgm:prSet>
      <dgm:spPr/>
    </dgm:pt>
    <dgm:pt modelId="{A16A4038-87DA-4431-A2E9-D15A4BC5E093}" type="pres">
      <dgm:prSet presAssocID="{174ABD57-5E1F-4B1F-926F-75540DCB1A5C}" presName="sp" presStyleCnt="0"/>
      <dgm:spPr/>
    </dgm:pt>
    <dgm:pt modelId="{80139B20-FFA8-476C-8980-C973D9BA0FA3}" type="pres">
      <dgm:prSet presAssocID="{DF7C5B2D-D320-4AA2-8CFD-978750FE4F5C}" presName="linNode" presStyleCnt="0"/>
      <dgm:spPr/>
    </dgm:pt>
    <dgm:pt modelId="{8881CDB4-C1C8-4164-87CE-6A9F58DFF010}" type="pres">
      <dgm:prSet presAssocID="{DF7C5B2D-D320-4AA2-8CFD-978750FE4F5C}" presName="parentText" presStyleLbl="node1" presStyleIdx="1" presStyleCnt="7" custScaleX="209528" custLinFactNeighborX="2484" custLinFactNeighborY="2883">
        <dgm:presLayoutVars>
          <dgm:chMax val="1"/>
          <dgm:bulletEnabled val="1"/>
        </dgm:presLayoutVars>
      </dgm:prSet>
      <dgm:spPr/>
    </dgm:pt>
    <dgm:pt modelId="{383A0757-3245-49C0-AA2F-C3B881ABF4F7}" type="pres">
      <dgm:prSet presAssocID="{CD3278F7-FD06-4A1E-AB97-02776291CEC7}" presName="sp" presStyleCnt="0"/>
      <dgm:spPr/>
    </dgm:pt>
    <dgm:pt modelId="{7C6D9F64-47BB-4993-8CDF-908844D2E458}" type="pres">
      <dgm:prSet presAssocID="{7FCF5B1C-078D-4059-B7C3-FB32210F478A}" presName="linNode" presStyleCnt="0"/>
      <dgm:spPr/>
    </dgm:pt>
    <dgm:pt modelId="{69263BFE-C927-4DE9-AA0F-F0EA7A9CC418}" type="pres">
      <dgm:prSet presAssocID="{7FCF5B1C-078D-4059-B7C3-FB32210F478A}" presName="parentText" presStyleLbl="node1" presStyleIdx="2" presStyleCnt="7" custScaleX="209528" custLinFactNeighborX="2484" custLinFactNeighborY="2883">
        <dgm:presLayoutVars>
          <dgm:chMax val="1"/>
          <dgm:bulletEnabled val="1"/>
        </dgm:presLayoutVars>
      </dgm:prSet>
      <dgm:spPr/>
    </dgm:pt>
    <dgm:pt modelId="{E9C0D4CD-14E4-4269-8401-B3915F014FD7}" type="pres">
      <dgm:prSet presAssocID="{68360C9A-B277-4E5E-9BCA-12E22E52DF0A}" presName="sp" presStyleCnt="0"/>
      <dgm:spPr/>
    </dgm:pt>
    <dgm:pt modelId="{0A174C8D-289D-426E-B5F0-C389EDA7B9C1}" type="pres">
      <dgm:prSet presAssocID="{11C9EBB4-2DAC-464E-91F0-7067CB9FE1CC}" presName="linNode" presStyleCnt="0"/>
      <dgm:spPr/>
    </dgm:pt>
    <dgm:pt modelId="{947AD028-07D3-4735-A8F7-BAF97F2B067F}" type="pres">
      <dgm:prSet presAssocID="{11C9EBB4-2DAC-464E-91F0-7067CB9FE1CC}" presName="parentText" presStyleLbl="node1" presStyleIdx="3" presStyleCnt="7" custScaleX="209528" custLinFactNeighborX="2484" custLinFactNeighborY="2883">
        <dgm:presLayoutVars>
          <dgm:chMax val="1"/>
          <dgm:bulletEnabled val="1"/>
        </dgm:presLayoutVars>
      </dgm:prSet>
      <dgm:spPr/>
    </dgm:pt>
    <dgm:pt modelId="{C497DF95-8918-4422-BA63-B978E9B80B36}" type="pres">
      <dgm:prSet presAssocID="{4BD6B027-C921-469A-B24E-EC09AFD387D3}" presName="sp" presStyleCnt="0"/>
      <dgm:spPr/>
    </dgm:pt>
    <dgm:pt modelId="{B58C2EDD-2632-415F-A661-3394139A0329}" type="pres">
      <dgm:prSet presAssocID="{BE1FCCCE-4CFC-4FC3-AD01-360C9A98E8D3}" presName="linNode" presStyleCnt="0"/>
      <dgm:spPr/>
    </dgm:pt>
    <dgm:pt modelId="{96088A09-6A0F-4DE8-A432-462FF94DDC44}" type="pres">
      <dgm:prSet presAssocID="{BE1FCCCE-4CFC-4FC3-AD01-360C9A98E8D3}" presName="parentText" presStyleLbl="node1" presStyleIdx="4" presStyleCnt="7" custScaleX="209528" custLinFactNeighborX="2484" custLinFactNeighborY="2883">
        <dgm:presLayoutVars>
          <dgm:chMax val="1"/>
          <dgm:bulletEnabled val="1"/>
        </dgm:presLayoutVars>
      </dgm:prSet>
      <dgm:spPr/>
    </dgm:pt>
    <dgm:pt modelId="{3DE4A41B-C068-45CD-9FB6-02B05B219865}" type="pres">
      <dgm:prSet presAssocID="{FA121876-AE18-4BA1-BF5A-2844187963A0}" presName="sp" presStyleCnt="0"/>
      <dgm:spPr/>
    </dgm:pt>
    <dgm:pt modelId="{0FAC6489-FFDC-4156-A4D0-4F2BC3C54FB3}" type="pres">
      <dgm:prSet presAssocID="{D4845E37-4806-4E11-A99B-86FAB7AAD61E}" presName="linNode" presStyleCnt="0"/>
      <dgm:spPr/>
    </dgm:pt>
    <dgm:pt modelId="{1B0456D2-42CE-4F60-9EDC-591DB245382C}" type="pres">
      <dgm:prSet presAssocID="{D4845E37-4806-4E11-A99B-86FAB7AAD61E}" presName="parentText" presStyleLbl="node1" presStyleIdx="5" presStyleCnt="7" custScaleX="209528" custLinFactNeighborX="2484" custLinFactNeighborY="2883">
        <dgm:presLayoutVars>
          <dgm:chMax val="1"/>
          <dgm:bulletEnabled val="1"/>
        </dgm:presLayoutVars>
      </dgm:prSet>
      <dgm:spPr/>
    </dgm:pt>
    <dgm:pt modelId="{43EF9537-9B56-4C6E-8FC5-2E74F7A83026}" type="pres">
      <dgm:prSet presAssocID="{C7A3599F-6D5F-4A77-868C-2AFB7DF13FF0}" presName="sp" presStyleCnt="0"/>
      <dgm:spPr/>
    </dgm:pt>
    <dgm:pt modelId="{A7D5DEEE-5713-4C93-8B51-FF9A1AD8857B}" type="pres">
      <dgm:prSet presAssocID="{05B5258A-D6D1-419C-9E24-5CC19C9794B5}" presName="linNode" presStyleCnt="0"/>
      <dgm:spPr/>
    </dgm:pt>
    <dgm:pt modelId="{C9BA53B9-9F85-45D1-BBDC-DF2334E5A995}" type="pres">
      <dgm:prSet presAssocID="{05B5258A-D6D1-419C-9E24-5CC19C9794B5}" presName="parentText" presStyleLbl="node1" presStyleIdx="6" presStyleCnt="7" custScaleX="209528" custLinFactNeighborX="2484" custLinFactNeighborY="465">
        <dgm:presLayoutVars>
          <dgm:chMax val="1"/>
          <dgm:bulletEnabled val="1"/>
        </dgm:presLayoutVars>
      </dgm:prSet>
      <dgm:spPr/>
    </dgm:pt>
  </dgm:ptLst>
  <dgm:cxnLst>
    <dgm:cxn modelId="{FA91900F-175F-4A8A-BB51-C971AF971A55}" srcId="{0BB364A5-4AAE-40F0-AF6C-428DEF7B7704}" destId="{11C9EBB4-2DAC-464E-91F0-7067CB9FE1CC}" srcOrd="3" destOrd="0" parTransId="{E83733C9-2EFF-4020-A111-E3BBFE30FD50}" sibTransId="{4BD6B027-C921-469A-B24E-EC09AFD387D3}"/>
    <dgm:cxn modelId="{27DDF81D-52D6-45A5-8859-5BF6DC643B35}" srcId="{0BB364A5-4AAE-40F0-AF6C-428DEF7B7704}" destId="{7FCF5B1C-078D-4059-B7C3-FB32210F478A}" srcOrd="2" destOrd="0" parTransId="{ACA41E42-5328-4F36-9BBE-C4919B444FA9}" sibTransId="{68360C9A-B277-4E5E-9BCA-12E22E52DF0A}"/>
    <dgm:cxn modelId="{03FEDD6A-FF29-4363-908E-F23922518890}" srcId="{0BB364A5-4AAE-40F0-AF6C-428DEF7B7704}" destId="{DF7C5B2D-D320-4AA2-8CFD-978750FE4F5C}" srcOrd="1" destOrd="0" parTransId="{E3533820-FAFC-43A0-9F5D-9CD0999D8D79}" sibTransId="{CD3278F7-FD06-4A1E-AB97-02776291CEC7}"/>
    <dgm:cxn modelId="{6DA1886E-A8C8-490D-926E-606CD57D41D6}" type="presOf" srcId="{DF7C5B2D-D320-4AA2-8CFD-978750FE4F5C}" destId="{8881CDB4-C1C8-4164-87CE-6A9F58DFF010}" srcOrd="0" destOrd="0" presId="urn:microsoft.com/office/officeart/2005/8/layout/vList5"/>
    <dgm:cxn modelId="{68092653-3690-49DD-AE3C-76CDCBB73DC2}" srcId="{0BB364A5-4AAE-40F0-AF6C-428DEF7B7704}" destId="{BE1FCCCE-4CFC-4FC3-AD01-360C9A98E8D3}" srcOrd="4" destOrd="0" parTransId="{CE01297C-8554-4CBC-BECC-456EAB97F390}" sibTransId="{FA121876-AE18-4BA1-BF5A-2844187963A0}"/>
    <dgm:cxn modelId="{D6DA3776-9A2C-41DE-961B-C25FFA265962}" type="presOf" srcId="{7FCF5B1C-078D-4059-B7C3-FB32210F478A}" destId="{69263BFE-C927-4DE9-AA0F-F0EA7A9CC418}" srcOrd="0" destOrd="0" presId="urn:microsoft.com/office/officeart/2005/8/layout/vList5"/>
    <dgm:cxn modelId="{4C58DC7C-73AC-4E9B-B57B-3F223461DEC7}" srcId="{0BB364A5-4AAE-40F0-AF6C-428DEF7B7704}" destId="{D4845E37-4806-4E11-A99B-86FAB7AAD61E}" srcOrd="5" destOrd="0" parTransId="{0C32E01B-02CB-46CC-9947-AE886F6D5DFF}" sibTransId="{C7A3599F-6D5F-4A77-868C-2AFB7DF13FF0}"/>
    <dgm:cxn modelId="{A122C188-3387-494B-9743-9E9AE4A21F4C}" type="presOf" srcId="{11C9EBB4-2DAC-464E-91F0-7067CB9FE1CC}" destId="{947AD028-07D3-4735-A8F7-BAF97F2B067F}" srcOrd="0" destOrd="0" presId="urn:microsoft.com/office/officeart/2005/8/layout/vList5"/>
    <dgm:cxn modelId="{DC14B99A-2846-4C67-A032-45FE0AED98A3}" type="presOf" srcId="{8308A644-E868-443E-993E-7B74251F7704}" destId="{FCEA22A0-1B9D-42C3-898F-175D2D51A780}" srcOrd="0" destOrd="0" presId="urn:microsoft.com/office/officeart/2005/8/layout/vList5"/>
    <dgm:cxn modelId="{A1D7059E-4ABA-4CE0-A73B-663AFB6CDAC4}" type="presOf" srcId="{05B5258A-D6D1-419C-9E24-5CC19C9794B5}" destId="{C9BA53B9-9F85-45D1-BBDC-DF2334E5A995}" srcOrd="0" destOrd="0" presId="urn:microsoft.com/office/officeart/2005/8/layout/vList5"/>
    <dgm:cxn modelId="{5C8F3AA9-983C-42C8-8D8C-5CE88ABBE298}" type="presOf" srcId="{0BB364A5-4AAE-40F0-AF6C-428DEF7B7704}" destId="{2FC50A03-7BA9-43DA-B69F-4D69222E4593}" srcOrd="0" destOrd="0" presId="urn:microsoft.com/office/officeart/2005/8/layout/vList5"/>
    <dgm:cxn modelId="{213508B6-C6B1-4742-B41F-31D5F46E1B94}" type="presOf" srcId="{BE1FCCCE-4CFC-4FC3-AD01-360C9A98E8D3}" destId="{96088A09-6A0F-4DE8-A432-462FF94DDC44}" srcOrd="0" destOrd="0" presId="urn:microsoft.com/office/officeart/2005/8/layout/vList5"/>
    <dgm:cxn modelId="{D35663CA-4BA2-45D0-91B1-09C001799BEC}" srcId="{0BB364A5-4AAE-40F0-AF6C-428DEF7B7704}" destId="{8308A644-E868-443E-993E-7B74251F7704}" srcOrd="0" destOrd="0" parTransId="{B46273BD-CB4C-40F2-A0EE-11554D45FEE9}" sibTransId="{174ABD57-5E1F-4B1F-926F-75540DCB1A5C}"/>
    <dgm:cxn modelId="{9D0806D7-457A-4D69-AF7F-2AEE02797432}" srcId="{0BB364A5-4AAE-40F0-AF6C-428DEF7B7704}" destId="{05B5258A-D6D1-419C-9E24-5CC19C9794B5}" srcOrd="6" destOrd="0" parTransId="{06B7213E-0BAE-419A-8814-04F7921E686D}" sibTransId="{D4F943DA-D127-4F45-BC3D-235E195F606A}"/>
    <dgm:cxn modelId="{51666EF1-AD5E-4357-BB5D-0D1B36F9BEC5}" type="presOf" srcId="{D4845E37-4806-4E11-A99B-86FAB7AAD61E}" destId="{1B0456D2-42CE-4F60-9EDC-591DB245382C}" srcOrd="0" destOrd="0" presId="urn:microsoft.com/office/officeart/2005/8/layout/vList5"/>
    <dgm:cxn modelId="{A390D515-D802-41BE-8208-4829E5B1886D}" type="presParOf" srcId="{2FC50A03-7BA9-43DA-B69F-4D69222E4593}" destId="{E272BD36-514D-42A9-BC31-E56A7525BFB6}" srcOrd="0" destOrd="0" presId="urn:microsoft.com/office/officeart/2005/8/layout/vList5"/>
    <dgm:cxn modelId="{6DF65E84-0478-4FB1-8F9A-15658CEADE66}" type="presParOf" srcId="{E272BD36-514D-42A9-BC31-E56A7525BFB6}" destId="{FCEA22A0-1B9D-42C3-898F-175D2D51A780}" srcOrd="0" destOrd="0" presId="urn:microsoft.com/office/officeart/2005/8/layout/vList5"/>
    <dgm:cxn modelId="{9D528210-0271-4E67-831E-D5A5EFDC022D}" type="presParOf" srcId="{2FC50A03-7BA9-43DA-B69F-4D69222E4593}" destId="{A16A4038-87DA-4431-A2E9-D15A4BC5E093}" srcOrd="1" destOrd="0" presId="urn:microsoft.com/office/officeart/2005/8/layout/vList5"/>
    <dgm:cxn modelId="{0DACFFFF-0F0F-4070-BD08-73FD25C42E32}" type="presParOf" srcId="{2FC50A03-7BA9-43DA-B69F-4D69222E4593}" destId="{80139B20-FFA8-476C-8980-C973D9BA0FA3}" srcOrd="2" destOrd="0" presId="urn:microsoft.com/office/officeart/2005/8/layout/vList5"/>
    <dgm:cxn modelId="{C5AA8028-F059-4B44-9899-CAA4481814F5}" type="presParOf" srcId="{80139B20-FFA8-476C-8980-C973D9BA0FA3}" destId="{8881CDB4-C1C8-4164-87CE-6A9F58DFF010}" srcOrd="0" destOrd="0" presId="urn:microsoft.com/office/officeart/2005/8/layout/vList5"/>
    <dgm:cxn modelId="{A683038E-2D05-4DED-AF50-C454F944C3D0}" type="presParOf" srcId="{2FC50A03-7BA9-43DA-B69F-4D69222E4593}" destId="{383A0757-3245-49C0-AA2F-C3B881ABF4F7}" srcOrd="3" destOrd="0" presId="urn:microsoft.com/office/officeart/2005/8/layout/vList5"/>
    <dgm:cxn modelId="{31D0CE41-B94B-446A-BB7E-2FEBFB728EC8}" type="presParOf" srcId="{2FC50A03-7BA9-43DA-B69F-4D69222E4593}" destId="{7C6D9F64-47BB-4993-8CDF-908844D2E458}" srcOrd="4" destOrd="0" presId="urn:microsoft.com/office/officeart/2005/8/layout/vList5"/>
    <dgm:cxn modelId="{FD396E32-FE34-4648-8205-05BE60DA6D01}" type="presParOf" srcId="{7C6D9F64-47BB-4993-8CDF-908844D2E458}" destId="{69263BFE-C927-4DE9-AA0F-F0EA7A9CC418}" srcOrd="0" destOrd="0" presId="urn:microsoft.com/office/officeart/2005/8/layout/vList5"/>
    <dgm:cxn modelId="{4215090F-F68E-4AE2-9E3B-C09B8575B559}" type="presParOf" srcId="{2FC50A03-7BA9-43DA-B69F-4D69222E4593}" destId="{E9C0D4CD-14E4-4269-8401-B3915F014FD7}" srcOrd="5" destOrd="0" presId="urn:microsoft.com/office/officeart/2005/8/layout/vList5"/>
    <dgm:cxn modelId="{C306C4A4-915A-49C9-9B56-7B42021107E7}" type="presParOf" srcId="{2FC50A03-7BA9-43DA-B69F-4D69222E4593}" destId="{0A174C8D-289D-426E-B5F0-C389EDA7B9C1}" srcOrd="6" destOrd="0" presId="urn:microsoft.com/office/officeart/2005/8/layout/vList5"/>
    <dgm:cxn modelId="{4E835A4F-9813-4C37-9FA7-C3C209B92F95}" type="presParOf" srcId="{0A174C8D-289D-426E-B5F0-C389EDA7B9C1}" destId="{947AD028-07D3-4735-A8F7-BAF97F2B067F}" srcOrd="0" destOrd="0" presId="urn:microsoft.com/office/officeart/2005/8/layout/vList5"/>
    <dgm:cxn modelId="{2C00635B-3F6E-4DC1-85D6-AC29A2BF872A}" type="presParOf" srcId="{2FC50A03-7BA9-43DA-B69F-4D69222E4593}" destId="{C497DF95-8918-4422-BA63-B978E9B80B36}" srcOrd="7" destOrd="0" presId="urn:microsoft.com/office/officeart/2005/8/layout/vList5"/>
    <dgm:cxn modelId="{DBC019A4-D5E6-4081-95C2-6C1FD7A8097B}" type="presParOf" srcId="{2FC50A03-7BA9-43DA-B69F-4D69222E4593}" destId="{B58C2EDD-2632-415F-A661-3394139A0329}" srcOrd="8" destOrd="0" presId="urn:microsoft.com/office/officeart/2005/8/layout/vList5"/>
    <dgm:cxn modelId="{A9029ACB-C457-4021-BD55-6CA7101CC228}" type="presParOf" srcId="{B58C2EDD-2632-415F-A661-3394139A0329}" destId="{96088A09-6A0F-4DE8-A432-462FF94DDC44}" srcOrd="0" destOrd="0" presId="urn:microsoft.com/office/officeart/2005/8/layout/vList5"/>
    <dgm:cxn modelId="{0336BFEF-477C-4342-8A7E-051F2DD523C9}" type="presParOf" srcId="{2FC50A03-7BA9-43DA-B69F-4D69222E4593}" destId="{3DE4A41B-C068-45CD-9FB6-02B05B219865}" srcOrd="9" destOrd="0" presId="urn:microsoft.com/office/officeart/2005/8/layout/vList5"/>
    <dgm:cxn modelId="{9C5E0B91-F0B4-4894-AF7C-901201750975}" type="presParOf" srcId="{2FC50A03-7BA9-43DA-B69F-4D69222E4593}" destId="{0FAC6489-FFDC-4156-A4D0-4F2BC3C54FB3}" srcOrd="10" destOrd="0" presId="urn:microsoft.com/office/officeart/2005/8/layout/vList5"/>
    <dgm:cxn modelId="{1F39EB56-6741-4796-BCEE-508BB4BAB097}" type="presParOf" srcId="{0FAC6489-FFDC-4156-A4D0-4F2BC3C54FB3}" destId="{1B0456D2-42CE-4F60-9EDC-591DB245382C}" srcOrd="0" destOrd="0" presId="urn:microsoft.com/office/officeart/2005/8/layout/vList5"/>
    <dgm:cxn modelId="{F9576A3E-D949-497A-99DF-FBED2C54AC5A}" type="presParOf" srcId="{2FC50A03-7BA9-43DA-B69F-4D69222E4593}" destId="{43EF9537-9B56-4C6E-8FC5-2E74F7A83026}" srcOrd="11" destOrd="0" presId="urn:microsoft.com/office/officeart/2005/8/layout/vList5"/>
    <dgm:cxn modelId="{0E6EBFEA-5FE9-4CB3-A665-B4E99029DF22}" type="presParOf" srcId="{2FC50A03-7BA9-43DA-B69F-4D69222E4593}" destId="{A7D5DEEE-5713-4C93-8B51-FF9A1AD8857B}" srcOrd="12" destOrd="0" presId="urn:microsoft.com/office/officeart/2005/8/layout/vList5"/>
    <dgm:cxn modelId="{07C4CAC9-7C88-4B7A-B498-AE096DBA1F02}" type="presParOf" srcId="{A7D5DEEE-5713-4C93-8B51-FF9A1AD8857B}" destId="{C9BA53B9-9F85-45D1-BBDC-DF2334E5A99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47BF077-7519-48BE-8311-5633CAE898E8}" type="doc">
      <dgm:prSet loTypeId="urn:microsoft.com/office/officeart/2005/8/layout/venn1" loCatId="relationship" qsTypeId="urn:microsoft.com/office/officeart/2005/8/quickstyle/simple1" qsCatId="simple" csTypeId="urn:microsoft.com/office/officeart/2005/8/colors/accent5_2" csCatId="accent5" phldr="1"/>
      <dgm:spPr/>
    </dgm:pt>
    <dgm:pt modelId="{5203E75A-5C77-4C8C-8BB3-EB5F12F6A045}">
      <dgm:prSet phldrT="[Text]"/>
      <dgm:spPr>
        <a:solidFill>
          <a:srgbClr val="202452">
            <a:alpha val="50000"/>
          </a:srgbClr>
        </a:solidFill>
      </dgm:spPr>
      <dgm:t>
        <a:bodyPr/>
        <a:lstStyle/>
        <a:p>
          <a:r>
            <a:rPr lang="en-US" b="1" dirty="0">
              <a:solidFill>
                <a:schemeClr val="bg1"/>
              </a:solidFill>
            </a:rPr>
            <a:t>LVER</a:t>
          </a:r>
        </a:p>
      </dgm:t>
    </dgm:pt>
    <dgm:pt modelId="{5E7D9C3F-0343-4FD5-8C62-74148000D7A8}" type="parTrans" cxnId="{2CF89DE8-96A8-426F-AB6D-074A2A7748B7}">
      <dgm:prSet/>
      <dgm:spPr/>
      <dgm:t>
        <a:bodyPr/>
        <a:lstStyle/>
        <a:p>
          <a:endParaRPr lang="en-US"/>
        </a:p>
      </dgm:t>
    </dgm:pt>
    <dgm:pt modelId="{465483E8-8298-4C6E-91C6-252CEBC6CC25}" type="sibTrans" cxnId="{2CF89DE8-96A8-426F-AB6D-074A2A7748B7}">
      <dgm:prSet/>
      <dgm:spPr/>
      <dgm:t>
        <a:bodyPr/>
        <a:lstStyle/>
        <a:p>
          <a:endParaRPr lang="en-US"/>
        </a:p>
      </dgm:t>
    </dgm:pt>
    <dgm:pt modelId="{4C38EC1C-3BCE-4204-BA10-FDA11E0ED054}">
      <dgm:prSet phldrT="[Text]"/>
      <dgm:spPr>
        <a:solidFill>
          <a:srgbClr val="202452">
            <a:alpha val="50000"/>
          </a:srgbClr>
        </a:solidFill>
      </dgm:spPr>
      <dgm:t>
        <a:bodyPr/>
        <a:lstStyle/>
        <a:p>
          <a:r>
            <a:rPr lang="en-US" b="1" dirty="0">
              <a:solidFill>
                <a:srgbClr val="FFFFFF"/>
              </a:solidFill>
            </a:rPr>
            <a:t>Business Services</a:t>
          </a:r>
        </a:p>
      </dgm:t>
    </dgm:pt>
    <dgm:pt modelId="{75ABFF0A-1D64-47D4-B372-C84134F6FAB3}" type="parTrans" cxnId="{F39C9557-9021-43DB-A27E-1E3374509470}">
      <dgm:prSet/>
      <dgm:spPr/>
      <dgm:t>
        <a:bodyPr/>
        <a:lstStyle/>
        <a:p>
          <a:endParaRPr lang="en-US"/>
        </a:p>
      </dgm:t>
    </dgm:pt>
    <dgm:pt modelId="{C1C12BED-74BA-4A69-AEF3-4DCADFBCD178}" type="sibTrans" cxnId="{F39C9557-9021-43DB-A27E-1E3374509470}">
      <dgm:prSet/>
      <dgm:spPr/>
      <dgm:t>
        <a:bodyPr/>
        <a:lstStyle/>
        <a:p>
          <a:endParaRPr lang="en-US"/>
        </a:p>
      </dgm:t>
    </dgm:pt>
    <dgm:pt modelId="{3ACDBD0B-D4DD-413E-9400-14C3065A6752}" type="pres">
      <dgm:prSet presAssocID="{C47BF077-7519-48BE-8311-5633CAE898E8}" presName="compositeShape" presStyleCnt="0">
        <dgm:presLayoutVars>
          <dgm:chMax val="7"/>
          <dgm:dir/>
          <dgm:resizeHandles val="exact"/>
        </dgm:presLayoutVars>
      </dgm:prSet>
      <dgm:spPr/>
    </dgm:pt>
    <dgm:pt modelId="{4EFC1D71-AB8C-4149-B4DC-82ECC17761CD}" type="pres">
      <dgm:prSet presAssocID="{5203E75A-5C77-4C8C-8BB3-EB5F12F6A045}" presName="circ1" presStyleLbl="vennNode1" presStyleIdx="0" presStyleCnt="2"/>
      <dgm:spPr/>
    </dgm:pt>
    <dgm:pt modelId="{3317A263-ED31-422F-8A2A-ED5161F5D3CD}" type="pres">
      <dgm:prSet presAssocID="{5203E75A-5C77-4C8C-8BB3-EB5F12F6A045}" presName="circ1Tx" presStyleLbl="revTx" presStyleIdx="0" presStyleCnt="0">
        <dgm:presLayoutVars>
          <dgm:chMax val="0"/>
          <dgm:chPref val="0"/>
          <dgm:bulletEnabled val="1"/>
        </dgm:presLayoutVars>
      </dgm:prSet>
      <dgm:spPr/>
    </dgm:pt>
    <dgm:pt modelId="{99BC499A-41E6-4A84-A5BE-FF3753E932DC}" type="pres">
      <dgm:prSet presAssocID="{4C38EC1C-3BCE-4204-BA10-FDA11E0ED054}" presName="circ2" presStyleLbl="vennNode1" presStyleIdx="1" presStyleCnt="2"/>
      <dgm:spPr/>
    </dgm:pt>
    <dgm:pt modelId="{CAA88404-B7CF-4B0F-B423-EEE2EF23DD06}" type="pres">
      <dgm:prSet presAssocID="{4C38EC1C-3BCE-4204-BA10-FDA11E0ED054}" presName="circ2Tx" presStyleLbl="revTx" presStyleIdx="0" presStyleCnt="0">
        <dgm:presLayoutVars>
          <dgm:chMax val="0"/>
          <dgm:chPref val="0"/>
          <dgm:bulletEnabled val="1"/>
        </dgm:presLayoutVars>
      </dgm:prSet>
      <dgm:spPr/>
    </dgm:pt>
  </dgm:ptLst>
  <dgm:cxnLst>
    <dgm:cxn modelId="{81337666-ECAA-4050-9989-654A5C6AD0CE}" type="presOf" srcId="{4C38EC1C-3BCE-4204-BA10-FDA11E0ED054}" destId="{99BC499A-41E6-4A84-A5BE-FF3753E932DC}" srcOrd="0" destOrd="0" presId="urn:microsoft.com/office/officeart/2005/8/layout/venn1"/>
    <dgm:cxn modelId="{7BB08D53-B50C-4AD4-90BA-2E9CF5628AB4}" type="presOf" srcId="{4C38EC1C-3BCE-4204-BA10-FDA11E0ED054}" destId="{CAA88404-B7CF-4B0F-B423-EEE2EF23DD06}" srcOrd="1" destOrd="0" presId="urn:microsoft.com/office/officeart/2005/8/layout/venn1"/>
    <dgm:cxn modelId="{F39C9557-9021-43DB-A27E-1E3374509470}" srcId="{C47BF077-7519-48BE-8311-5633CAE898E8}" destId="{4C38EC1C-3BCE-4204-BA10-FDA11E0ED054}" srcOrd="1" destOrd="0" parTransId="{75ABFF0A-1D64-47D4-B372-C84134F6FAB3}" sibTransId="{C1C12BED-74BA-4A69-AEF3-4DCADFBCD178}"/>
    <dgm:cxn modelId="{C583C87E-93E8-4F2D-8548-CC04859FC6EF}" type="presOf" srcId="{5203E75A-5C77-4C8C-8BB3-EB5F12F6A045}" destId="{4EFC1D71-AB8C-4149-B4DC-82ECC17761CD}" srcOrd="0" destOrd="0" presId="urn:microsoft.com/office/officeart/2005/8/layout/venn1"/>
    <dgm:cxn modelId="{584855B3-D3FB-4022-B243-005F7FA099E2}" type="presOf" srcId="{C47BF077-7519-48BE-8311-5633CAE898E8}" destId="{3ACDBD0B-D4DD-413E-9400-14C3065A6752}" srcOrd="0" destOrd="0" presId="urn:microsoft.com/office/officeart/2005/8/layout/venn1"/>
    <dgm:cxn modelId="{DE42CED5-5E4D-4E35-ABD3-D311DF04F040}" type="presOf" srcId="{5203E75A-5C77-4C8C-8BB3-EB5F12F6A045}" destId="{3317A263-ED31-422F-8A2A-ED5161F5D3CD}" srcOrd="1" destOrd="0" presId="urn:microsoft.com/office/officeart/2005/8/layout/venn1"/>
    <dgm:cxn modelId="{2CF89DE8-96A8-426F-AB6D-074A2A7748B7}" srcId="{C47BF077-7519-48BE-8311-5633CAE898E8}" destId="{5203E75A-5C77-4C8C-8BB3-EB5F12F6A045}" srcOrd="0" destOrd="0" parTransId="{5E7D9C3F-0343-4FD5-8C62-74148000D7A8}" sibTransId="{465483E8-8298-4C6E-91C6-252CEBC6CC25}"/>
    <dgm:cxn modelId="{333B2C89-38F8-40EA-BF93-6BBF2E0F7EB0}" type="presParOf" srcId="{3ACDBD0B-D4DD-413E-9400-14C3065A6752}" destId="{4EFC1D71-AB8C-4149-B4DC-82ECC17761CD}" srcOrd="0" destOrd="0" presId="urn:microsoft.com/office/officeart/2005/8/layout/venn1"/>
    <dgm:cxn modelId="{F222C265-5393-475B-9D07-BC8591E173BE}" type="presParOf" srcId="{3ACDBD0B-D4DD-413E-9400-14C3065A6752}" destId="{3317A263-ED31-422F-8A2A-ED5161F5D3CD}" srcOrd="1" destOrd="0" presId="urn:microsoft.com/office/officeart/2005/8/layout/venn1"/>
    <dgm:cxn modelId="{1E78755C-D120-4F61-8E3B-52DFC0E78D7A}" type="presParOf" srcId="{3ACDBD0B-D4DD-413E-9400-14C3065A6752}" destId="{99BC499A-41E6-4A84-A5BE-FF3753E932DC}" srcOrd="2" destOrd="0" presId="urn:microsoft.com/office/officeart/2005/8/layout/venn1"/>
    <dgm:cxn modelId="{094B76B4-A623-4FDE-8F2D-81531B3371A1}" type="presParOf" srcId="{3ACDBD0B-D4DD-413E-9400-14C3065A6752}" destId="{CAA88404-B7CF-4B0F-B423-EEE2EF23DD06}"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AC5937-1DA9-4BBB-854C-5F4CA6640931}"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en-US"/>
        </a:p>
      </dgm:t>
    </dgm:pt>
    <dgm:pt modelId="{A7057EC8-0688-4897-8053-81FE23C33BB2}">
      <dgm:prSet custT="1"/>
      <dgm:spPr>
        <a:solidFill>
          <a:srgbClr val="202452">
            <a:alpha val="90000"/>
          </a:srgbClr>
        </a:solidFill>
      </dgm:spPr>
      <dgm:t>
        <a:bodyPr/>
        <a:lstStyle/>
        <a:p>
          <a:r>
            <a:rPr lang="en-US" sz="2800" dirty="0">
              <a:latin typeface="+mn-lt"/>
              <a:cs typeface="Arial" panose="020B0604020202020204" pitchFamily="34" charset="0"/>
            </a:rPr>
            <a:t>Job Order Follow-up is:</a:t>
          </a:r>
        </a:p>
      </dgm:t>
    </dgm:pt>
    <dgm:pt modelId="{0E144B9D-9545-4766-9455-FDB0B851DBEB}" type="par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82DBC87E-22B4-419D-8CC9-C884CE59F6A3}" type="sib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76D38030-B846-4C5F-A3E8-FF2C889D7829}">
      <dgm:prSet custT="1"/>
      <dgm:spPr>
        <a:solidFill>
          <a:srgbClr val="202452">
            <a:alpha val="50000"/>
          </a:srgbClr>
        </a:solidFill>
      </dgm:spPr>
      <dgm:t>
        <a:bodyPr/>
        <a:lstStyle/>
        <a:p>
          <a:r>
            <a:rPr lang="en-US" sz="2800" dirty="0">
              <a:latin typeface="+mn-lt"/>
              <a:cs typeface="Arial" panose="020B0604020202020204" pitchFamily="34" charset="0"/>
            </a:rPr>
            <a:t>Job Order Follow-up is not:</a:t>
          </a:r>
        </a:p>
      </dgm:t>
    </dgm:pt>
    <dgm:pt modelId="{B0BB0339-FE81-4BB3-AC19-4855DA3796F2}" type="par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D17AFF9-31C9-47DC-9E97-5791900FEAFC}" type="sib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B9B5F77-A134-4BCE-8691-F7066F83485F}">
      <dgm:prSet custT="1"/>
      <dgm:spPr>
        <a:ln>
          <a:solidFill>
            <a:srgbClr val="202452">
              <a:alpha val="90000"/>
            </a:srgbClr>
          </a:solidFill>
        </a:ln>
      </dgm:spPr>
      <dgm:t>
        <a:bodyPr/>
        <a:lstStyle/>
        <a:p>
          <a:pPr>
            <a:buFont typeface="Wingdings" panose="05000000000000000000" pitchFamily="2" charset="2"/>
            <a:buChar char="§"/>
          </a:pPr>
          <a:r>
            <a:rPr lang="en-US" sz="2400" dirty="0">
              <a:solidFill>
                <a:srgbClr val="202452"/>
              </a:solidFill>
              <a:latin typeface="+mn-lt"/>
            </a:rPr>
            <a:t>The act of following-up on an existing job order</a:t>
          </a:r>
          <a:endParaRPr lang="en-US" sz="2400" dirty="0">
            <a:solidFill>
              <a:srgbClr val="202452"/>
            </a:solidFill>
            <a:latin typeface="+mn-lt"/>
            <a:cs typeface="Arial" panose="020B0604020202020204" pitchFamily="34" charset="0"/>
          </a:endParaRPr>
        </a:p>
      </dgm:t>
    </dgm:pt>
    <dgm:pt modelId="{D69318AD-D22D-4145-94F7-4A4926F90E0A}" type="parTrans" cxnId="{51443FF0-3506-4244-84BD-13C27CC7ECBC}">
      <dgm:prSet/>
      <dgm:spPr/>
      <dgm:t>
        <a:bodyPr/>
        <a:lstStyle/>
        <a:p>
          <a:endParaRPr lang="en-US"/>
        </a:p>
      </dgm:t>
    </dgm:pt>
    <dgm:pt modelId="{73B123A7-A7DC-4BC1-9A65-E2D1075ED933}" type="sibTrans" cxnId="{51443FF0-3506-4244-84BD-13C27CC7ECBC}">
      <dgm:prSet/>
      <dgm:spPr/>
      <dgm:t>
        <a:bodyPr/>
        <a:lstStyle/>
        <a:p>
          <a:endParaRPr lang="en-US"/>
        </a:p>
      </dgm:t>
    </dgm:pt>
    <dgm:pt modelId="{DCB02CA0-C892-4DE3-B82E-4F784E00DCCB}">
      <dgm:prSet custT="1"/>
      <dgm:spPr>
        <a:ln>
          <a:solidFill>
            <a:srgbClr val="202452">
              <a:alpha val="50000"/>
            </a:srgbClr>
          </a:solidFill>
        </a:ln>
      </dgm:spPr>
      <dgm:t>
        <a:bodyPr/>
        <a:lstStyle/>
        <a:p>
          <a:pPr>
            <a:buFont typeface="Wingdings" panose="05000000000000000000" pitchFamily="2" charset="2"/>
            <a:buChar char="§"/>
          </a:pPr>
          <a:r>
            <a:rPr lang="en-US" sz="2400" dirty="0">
              <a:solidFill>
                <a:srgbClr val="202452"/>
              </a:solidFill>
              <a:latin typeface="+mn-lt"/>
              <a:cs typeface="Arial" panose="020B0604020202020204" pitchFamily="34" charset="0"/>
            </a:rPr>
            <a:t>Reviewing job orders for compliance with state and federal law</a:t>
          </a:r>
        </a:p>
      </dgm:t>
    </dgm:pt>
    <dgm:pt modelId="{EA43985D-4888-45D1-9559-49EEC2997EDE}" type="parTrans" cxnId="{4B4E37D5-3597-49AA-A087-AA7D324CE2E0}">
      <dgm:prSet/>
      <dgm:spPr/>
      <dgm:t>
        <a:bodyPr/>
        <a:lstStyle/>
        <a:p>
          <a:endParaRPr lang="en-US"/>
        </a:p>
      </dgm:t>
    </dgm:pt>
    <dgm:pt modelId="{7546A279-9898-494B-9BAD-037FAA804A1C}" type="sibTrans" cxnId="{4B4E37D5-3597-49AA-A087-AA7D324CE2E0}">
      <dgm:prSet/>
      <dgm:spPr/>
      <dgm:t>
        <a:bodyPr/>
        <a:lstStyle/>
        <a:p>
          <a:endParaRPr lang="en-US"/>
        </a:p>
      </dgm:t>
    </dgm:pt>
    <dgm:pt modelId="{DB852F1D-1DEB-4176-9A54-3FC1BCE172D1}">
      <dgm:prSet custT="1"/>
      <dgm:spPr>
        <a:ln>
          <a:solidFill>
            <a:srgbClr val="202452">
              <a:alpha val="90000"/>
            </a:srgbClr>
          </a:solidFill>
        </a:ln>
      </dgm:spPr>
      <dgm:t>
        <a:bodyPr/>
        <a:lstStyle/>
        <a:p>
          <a:pPr>
            <a:buFont typeface="Wingdings" panose="05000000000000000000" pitchFamily="2" charset="2"/>
            <a:buChar char="§"/>
          </a:pPr>
          <a:r>
            <a:rPr lang="en-US" sz="2400" dirty="0">
              <a:solidFill>
                <a:srgbClr val="202452"/>
              </a:solidFill>
              <a:latin typeface="+mn-lt"/>
              <a:cs typeface="Arial" panose="020B0604020202020204" pitchFamily="34" charset="0"/>
            </a:rPr>
            <a:t>This includes edits, enhancements, retractions, etc.</a:t>
          </a:r>
        </a:p>
      </dgm:t>
    </dgm:pt>
    <dgm:pt modelId="{ADA1B2D1-77C5-4452-A2FD-EB2E5561E686}" type="parTrans" cxnId="{16C523A4-24A1-4F2C-B492-4119B6008B0B}">
      <dgm:prSet/>
      <dgm:spPr/>
      <dgm:t>
        <a:bodyPr/>
        <a:lstStyle/>
        <a:p>
          <a:endParaRPr lang="en-US"/>
        </a:p>
      </dgm:t>
    </dgm:pt>
    <dgm:pt modelId="{22AD488C-8422-4B8E-8FDC-F6AECB5100CF}" type="sibTrans" cxnId="{16C523A4-24A1-4F2C-B492-4119B6008B0B}">
      <dgm:prSet/>
      <dgm:spPr/>
      <dgm:t>
        <a:bodyPr/>
        <a:lstStyle/>
        <a:p>
          <a:endParaRPr lang="en-US"/>
        </a:p>
      </dgm:t>
    </dgm:pt>
    <dgm:pt modelId="{6A85B8C6-F5DE-49BE-9F3F-E7A74D560F0F}" type="pres">
      <dgm:prSet presAssocID="{F0AC5937-1DA9-4BBB-854C-5F4CA6640931}" presName="linear" presStyleCnt="0">
        <dgm:presLayoutVars>
          <dgm:dir/>
          <dgm:animLvl val="lvl"/>
          <dgm:resizeHandles val="exact"/>
        </dgm:presLayoutVars>
      </dgm:prSet>
      <dgm:spPr/>
    </dgm:pt>
    <dgm:pt modelId="{7C7C7C07-2837-4AC2-805B-1E316A1FCC1E}" type="pres">
      <dgm:prSet presAssocID="{A7057EC8-0688-4897-8053-81FE23C33BB2}" presName="parentLin" presStyleCnt="0"/>
      <dgm:spPr/>
    </dgm:pt>
    <dgm:pt modelId="{39536446-AF4B-402F-ACEB-FF2169F216B1}" type="pres">
      <dgm:prSet presAssocID="{A7057EC8-0688-4897-8053-81FE23C33BB2}" presName="parentLeftMargin" presStyleLbl="node1" presStyleIdx="0" presStyleCnt="2"/>
      <dgm:spPr/>
    </dgm:pt>
    <dgm:pt modelId="{BE3F9528-6B34-4A09-953C-0BCB7F38A54F}" type="pres">
      <dgm:prSet presAssocID="{A7057EC8-0688-4897-8053-81FE23C33BB2}" presName="parentText" presStyleLbl="node1" presStyleIdx="0" presStyleCnt="2">
        <dgm:presLayoutVars>
          <dgm:chMax val="0"/>
          <dgm:bulletEnabled val="1"/>
        </dgm:presLayoutVars>
      </dgm:prSet>
      <dgm:spPr/>
    </dgm:pt>
    <dgm:pt modelId="{29C1FD96-FE52-4B25-AE8C-6CD196E9BE1C}" type="pres">
      <dgm:prSet presAssocID="{A7057EC8-0688-4897-8053-81FE23C33BB2}" presName="negativeSpace" presStyleCnt="0"/>
      <dgm:spPr/>
    </dgm:pt>
    <dgm:pt modelId="{9A456FF4-C73A-44CA-8B14-E119606BD06C}" type="pres">
      <dgm:prSet presAssocID="{A7057EC8-0688-4897-8053-81FE23C33BB2}" presName="childText" presStyleLbl="conFgAcc1" presStyleIdx="0" presStyleCnt="2">
        <dgm:presLayoutVars>
          <dgm:bulletEnabled val="1"/>
        </dgm:presLayoutVars>
      </dgm:prSet>
      <dgm:spPr/>
    </dgm:pt>
    <dgm:pt modelId="{4CA3AD86-10AA-4AB0-8617-4E2DBDAE651A}" type="pres">
      <dgm:prSet presAssocID="{82DBC87E-22B4-419D-8CC9-C884CE59F6A3}" presName="spaceBetweenRectangles" presStyleCnt="0"/>
      <dgm:spPr/>
    </dgm:pt>
    <dgm:pt modelId="{555106CD-185B-4718-8D50-0169DAC763DC}" type="pres">
      <dgm:prSet presAssocID="{76D38030-B846-4C5F-A3E8-FF2C889D7829}" presName="parentLin" presStyleCnt="0"/>
      <dgm:spPr/>
    </dgm:pt>
    <dgm:pt modelId="{6FE2BD35-110D-44E1-97F5-A428C307BB7C}" type="pres">
      <dgm:prSet presAssocID="{76D38030-B846-4C5F-A3E8-FF2C889D7829}" presName="parentLeftMargin" presStyleLbl="node1" presStyleIdx="0" presStyleCnt="2"/>
      <dgm:spPr/>
    </dgm:pt>
    <dgm:pt modelId="{740A3AF9-2E47-4AD7-9DD2-4570F781E192}" type="pres">
      <dgm:prSet presAssocID="{76D38030-B846-4C5F-A3E8-FF2C889D7829}" presName="parentText" presStyleLbl="node1" presStyleIdx="1" presStyleCnt="2">
        <dgm:presLayoutVars>
          <dgm:chMax val="0"/>
          <dgm:bulletEnabled val="1"/>
        </dgm:presLayoutVars>
      </dgm:prSet>
      <dgm:spPr/>
    </dgm:pt>
    <dgm:pt modelId="{CD030AF0-A598-448B-A5F7-89EF763A0230}" type="pres">
      <dgm:prSet presAssocID="{76D38030-B846-4C5F-A3E8-FF2C889D7829}" presName="negativeSpace" presStyleCnt="0"/>
      <dgm:spPr/>
    </dgm:pt>
    <dgm:pt modelId="{C4475CAB-2F9C-45A5-A643-5A045D34FF42}" type="pres">
      <dgm:prSet presAssocID="{76D38030-B846-4C5F-A3E8-FF2C889D7829}" presName="childText" presStyleLbl="conFgAcc1" presStyleIdx="1" presStyleCnt="2">
        <dgm:presLayoutVars>
          <dgm:bulletEnabled val="1"/>
        </dgm:presLayoutVars>
      </dgm:prSet>
      <dgm:spPr/>
    </dgm:pt>
  </dgm:ptLst>
  <dgm:cxnLst>
    <dgm:cxn modelId="{F9A26B53-F229-4493-8120-46F0037A9EE5}" type="presOf" srcId="{A7057EC8-0688-4897-8053-81FE23C33BB2}" destId="{BE3F9528-6B34-4A09-953C-0BCB7F38A54F}" srcOrd="1" destOrd="0" presId="urn:microsoft.com/office/officeart/2005/8/layout/list1"/>
    <dgm:cxn modelId="{6A54C58B-9216-4B95-BF92-BEF982718606}" type="presOf" srcId="{A7057EC8-0688-4897-8053-81FE23C33BB2}" destId="{39536446-AF4B-402F-ACEB-FF2169F216B1}" srcOrd="0" destOrd="0" presId="urn:microsoft.com/office/officeart/2005/8/layout/list1"/>
    <dgm:cxn modelId="{2749C68D-1D3D-46CE-9C1E-61B636084E6E}" type="presOf" srcId="{76D38030-B846-4C5F-A3E8-FF2C889D7829}" destId="{6FE2BD35-110D-44E1-97F5-A428C307BB7C}" srcOrd="0" destOrd="0" presId="urn:microsoft.com/office/officeart/2005/8/layout/list1"/>
    <dgm:cxn modelId="{65F1CA94-8EEC-4FB8-B802-E926928AE8E5}" type="presOf" srcId="{DB852F1D-1DEB-4176-9A54-3FC1BCE172D1}" destId="{9A456FF4-C73A-44CA-8B14-E119606BD06C}" srcOrd="0" destOrd="1" presId="urn:microsoft.com/office/officeart/2005/8/layout/list1"/>
    <dgm:cxn modelId="{16C523A4-24A1-4F2C-B492-4119B6008B0B}" srcId="{A7057EC8-0688-4897-8053-81FE23C33BB2}" destId="{DB852F1D-1DEB-4176-9A54-3FC1BCE172D1}" srcOrd="1" destOrd="0" parTransId="{ADA1B2D1-77C5-4452-A2FD-EB2E5561E686}" sibTransId="{22AD488C-8422-4B8E-8FDC-F6AECB5100CF}"/>
    <dgm:cxn modelId="{39B8F0B1-5BDF-4207-9343-256910995D3A}" srcId="{F0AC5937-1DA9-4BBB-854C-5F4CA6640931}" destId="{76D38030-B846-4C5F-A3E8-FF2C889D7829}" srcOrd="1" destOrd="0" parTransId="{B0BB0339-FE81-4BB3-AC19-4855DA3796F2}" sibTransId="{6D17AFF9-31C9-47DC-9E97-5791900FEAFC}"/>
    <dgm:cxn modelId="{E536A4CB-3F26-4E79-AD8F-F67D8F6E190C}" type="presOf" srcId="{6B9B5F77-A134-4BCE-8691-F7066F83485F}" destId="{9A456FF4-C73A-44CA-8B14-E119606BD06C}" srcOrd="0" destOrd="0" presId="urn:microsoft.com/office/officeart/2005/8/layout/list1"/>
    <dgm:cxn modelId="{24CED5CE-91CA-4EC3-B368-A084FE7F5150}" type="presOf" srcId="{76D38030-B846-4C5F-A3E8-FF2C889D7829}" destId="{740A3AF9-2E47-4AD7-9DD2-4570F781E192}" srcOrd="1" destOrd="0" presId="urn:microsoft.com/office/officeart/2005/8/layout/list1"/>
    <dgm:cxn modelId="{4B4E37D5-3597-49AA-A087-AA7D324CE2E0}" srcId="{76D38030-B846-4C5F-A3E8-FF2C889D7829}" destId="{DCB02CA0-C892-4DE3-B82E-4F784E00DCCB}" srcOrd="0" destOrd="0" parTransId="{EA43985D-4888-45D1-9559-49EEC2997EDE}" sibTransId="{7546A279-9898-494B-9BAD-037FAA804A1C}"/>
    <dgm:cxn modelId="{DDB140D6-37D7-4E85-B225-ECB7BAC68A2E}" srcId="{F0AC5937-1DA9-4BBB-854C-5F4CA6640931}" destId="{A7057EC8-0688-4897-8053-81FE23C33BB2}" srcOrd="0" destOrd="0" parTransId="{0E144B9D-9545-4766-9455-FDB0B851DBEB}" sibTransId="{82DBC87E-22B4-419D-8CC9-C884CE59F6A3}"/>
    <dgm:cxn modelId="{E1C0EBDB-3352-4F6D-A21A-8144978E8A27}" type="presOf" srcId="{F0AC5937-1DA9-4BBB-854C-5F4CA6640931}" destId="{6A85B8C6-F5DE-49BE-9F3F-E7A74D560F0F}" srcOrd="0" destOrd="0" presId="urn:microsoft.com/office/officeart/2005/8/layout/list1"/>
    <dgm:cxn modelId="{51443FF0-3506-4244-84BD-13C27CC7ECBC}" srcId="{A7057EC8-0688-4897-8053-81FE23C33BB2}" destId="{6B9B5F77-A134-4BCE-8691-F7066F83485F}" srcOrd="0" destOrd="0" parTransId="{D69318AD-D22D-4145-94F7-4A4926F90E0A}" sibTransId="{73B123A7-A7DC-4BC1-9A65-E2D1075ED933}"/>
    <dgm:cxn modelId="{C51D03F6-9E99-4E07-8FED-ED7CE0CA36F2}" type="presOf" srcId="{DCB02CA0-C892-4DE3-B82E-4F784E00DCCB}" destId="{C4475CAB-2F9C-45A5-A643-5A045D34FF42}" srcOrd="0" destOrd="0" presId="urn:microsoft.com/office/officeart/2005/8/layout/list1"/>
    <dgm:cxn modelId="{81767B98-9593-4BBA-A173-E7A6AC50DBE7}" type="presParOf" srcId="{6A85B8C6-F5DE-49BE-9F3F-E7A74D560F0F}" destId="{7C7C7C07-2837-4AC2-805B-1E316A1FCC1E}" srcOrd="0" destOrd="0" presId="urn:microsoft.com/office/officeart/2005/8/layout/list1"/>
    <dgm:cxn modelId="{B79AF7F2-9291-4FCF-8458-CD1939A4E556}" type="presParOf" srcId="{7C7C7C07-2837-4AC2-805B-1E316A1FCC1E}" destId="{39536446-AF4B-402F-ACEB-FF2169F216B1}" srcOrd="0" destOrd="0" presId="urn:microsoft.com/office/officeart/2005/8/layout/list1"/>
    <dgm:cxn modelId="{D2EC7D32-EB45-4705-9CE7-9575E842BAE6}" type="presParOf" srcId="{7C7C7C07-2837-4AC2-805B-1E316A1FCC1E}" destId="{BE3F9528-6B34-4A09-953C-0BCB7F38A54F}" srcOrd="1" destOrd="0" presId="urn:microsoft.com/office/officeart/2005/8/layout/list1"/>
    <dgm:cxn modelId="{5C0BB8D5-89D4-4A5A-A19A-E0B6BACFD3DE}" type="presParOf" srcId="{6A85B8C6-F5DE-49BE-9F3F-E7A74D560F0F}" destId="{29C1FD96-FE52-4B25-AE8C-6CD196E9BE1C}" srcOrd="1" destOrd="0" presId="urn:microsoft.com/office/officeart/2005/8/layout/list1"/>
    <dgm:cxn modelId="{51239B07-06EA-410A-BADF-147C96A316F7}" type="presParOf" srcId="{6A85B8C6-F5DE-49BE-9F3F-E7A74D560F0F}" destId="{9A456FF4-C73A-44CA-8B14-E119606BD06C}" srcOrd="2" destOrd="0" presId="urn:microsoft.com/office/officeart/2005/8/layout/list1"/>
    <dgm:cxn modelId="{544ED96B-5007-42FD-9C75-22067132576D}" type="presParOf" srcId="{6A85B8C6-F5DE-49BE-9F3F-E7A74D560F0F}" destId="{4CA3AD86-10AA-4AB0-8617-4E2DBDAE651A}" srcOrd="3" destOrd="0" presId="urn:microsoft.com/office/officeart/2005/8/layout/list1"/>
    <dgm:cxn modelId="{0F48C79D-57B2-4E4B-8CAF-8FD53442804E}" type="presParOf" srcId="{6A85B8C6-F5DE-49BE-9F3F-E7A74D560F0F}" destId="{555106CD-185B-4718-8D50-0169DAC763DC}" srcOrd="4" destOrd="0" presId="urn:microsoft.com/office/officeart/2005/8/layout/list1"/>
    <dgm:cxn modelId="{58925827-3AC0-4EEF-B32D-0E28A500E524}" type="presParOf" srcId="{555106CD-185B-4718-8D50-0169DAC763DC}" destId="{6FE2BD35-110D-44E1-97F5-A428C307BB7C}" srcOrd="0" destOrd="0" presId="urn:microsoft.com/office/officeart/2005/8/layout/list1"/>
    <dgm:cxn modelId="{1DC58A9C-348E-422E-B0CC-0DDA53F88B34}" type="presParOf" srcId="{555106CD-185B-4718-8D50-0169DAC763DC}" destId="{740A3AF9-2E47-4AD7-9DD2-4570F781E192}" srcOrd="1" destOrd="0" presId="urn:microsoft.com/office/officeart/2005/8/layout/list1"/>
    <dgm:cxn modelId="{66BC65EC-9C4F-4CFF-B4D8-CAEBA7981F39}" type="presParOf" srcId="{6A85B8C6-F5DE-49BE-9F3F-E7A74D560F0F}" destId="{CD030AF0-A598-448B-A5F7-89EF763A0230}" srcOrd="5" destOrd="0" presId="urn:microsoft.com/office/officeart/2005/8/layout/list1"/>
    <dgm:cxn modelId="{0632FE61-F868-425B-BF05-C7F69F7AFE97}" type="presParOf" srcId="{6A85B8C6-F5DE-49BE-9F3F-E7A74D560F0F}" destId="{C4475CAB-2F9C-45A5-A643-5A045D34FF4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0AC5937-1DA9-4BBB-854C-5F4CA6640931}"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76D38030-B846-4C5F-A3E8-FF2C889D7829}">
      <dgm:prSet custT="1"/>
      <dgm:spPr>
        <a:solidFill>
          <a:srgbClr val="202452">
            <a:alpha val="50000"/>
          </a:srgbClr>
        </a:solidFill>
      </dgm:spPr>
      <dgm:t>
        <a:bodyPr/>
        <a:lstStyle/>
        <a:p>
          <a:pPr algn="l"/>
          <a:r>
            <a:rPr lang="en-US" sz="2400" dirty="0">
              <a:latin typeface="+mn-lt"/>
              <a:cs typeface="Arial" panose="020B0604020202020204" pitchFamily="34" charset="0"/>
            </a:rPr>
            <a:t>LVER staff may be tasked with reviewing and conducting follow-up on job orders that were recorded as a direct result of their outreach efforts. </a:t>
          </a:r>
        </a:p>
      </dgm:t>
    </dgm:pt>
    <dgm:pt modelId="{B0BB0339-FE81-4BB3-AC19-4855DA3796F2}" type="par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6D17AFF9-31C9-47DC-9E97-5791900FEAFC}" type="sibTrans" cxnId="{39B8F0B1-5BDF-4207-9343-256910995D3A}">
      <dgm:prSet/>
      <dgm:spPr/>
      <dgm:t>
        <a:bodyPr/>
        <a:lstStyle/>
        <a:p>
          <a:endParaRPr lang="en-US">
            <a:latin typeface="Arial" panose="020B0604020202020204" pitchFamily="34" charset="0"/>
            <a:cs typeface="Arial" panose="020B0604020202020204" pitchFamily="34" charset="0"/>
          </a:endParaRPr>
        </a:p>
      </dgm:t>
    </dgm:pt>
    <dgm:pt modelId="{A7057EC8-0688-4897-8053-81FE23C33BB2}">
      <dgm:prSet custT="1"/>
      <dgm:spPr>
        <a:solidFill>
          <a:srgbClr val="202452">
            <a:alpha val="90000"/>
          </a:srgbClr>
        </a:solidFill>
      </dgm:spPr>
      <dgm:t>
        <a:bodyPr/>
        <a:lstStyle/>
        <a:p>
          <a:pPr algn="l"/>
          <a:r>
            <a:rPr lang="en-US" sz="2400" dirty="0">
              <a:latin typeface="+mn-lt"/>
              <a:cs typeface="Arial" panose="020B0604020202020204" pitchFamily="34" charset="0"/>
            </a:rPr>
            <a:t>LWDBs</a:t>
          </a:r>
          <a:r>
            <a:rPr lang="en-US" sz="2400" baseline="0" dirty="0">
              <a:latin typeface="+mn-lt"/>
              <a:cs typeface="Arial" panose="020B0604020202020204" pitchFamily="34" charset="0"/>
            </a:rPr>
            <a:t> may not assign LVER staff to conduct the review or follow up of Employ Florida job orders that did not originate through their direct contact with the employer, to include reviewing job orders for federal or state compliance.</a:t>
          </a:r>
          <a:endParaRPr lang="en-US" sz="2400" dirty="0">
            <a:latin typeface="+mn-lt"/>
            <a:cs typeface="Arial" panose="020B0604020202020204" pitchFamily="34" charset="0"/>
          </a:endParaRPr>
        </a:p>
      </dgm:t>
    </dgm:pt>
    <dgm:pt modelId="{82DBC87E-22B4-419D-8CC9-C884CE59F6A3}" type="sib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0E144B9D-9545-4766-9455-FDB0B851DBEB}" type="parTrans" cxnId="{DDB140D6-37D7-4E85-B225-ECB7BAC68A2E}">
      <dgm:prSet/>
      <dgm:spPr/>
      <dgm:t>
        <a:bodyPr/>
        <a:lstStyle/>
        <a:p>
          <a:endParaRPr lang="en-US">
            <a:latin typeface="Arial" panose="020B0604020202020204" pitchFamily="34" charset="0"/>
            <a:cs typeface="Arial" panose="020B0604020202020204" pitchFamily="34" charset="0"/>
          </a:endParaRPr>
        </a:p>
      </dgm:t>
    </dgm:pt>
    <dgm:pt modelId="{BAFCC637-713A-4618-AC2A-8B1E172A1CC4}" type="pres">
      <dgm:prSet presAssocID="{F0AC5937-1DA9-4BBB-854C-5F4CA6640931}" presName="diagram" presStyleCnt="0">
        <dgm:presLayoutVars>
          <dgm:dir/>
          <dgm:resizeHandles val="exact"/>
        </dgm:presLayoutVars>
      </dgm:prSet>
      <dgm:spPr/>
    </dgm:pt>
    <dgm:pt modelId="{669D4E93-2480-471E-B5B5-05ABD2C87662}" type="pres">
      <dgm:prSet presAssocID="{A7057EC8-0688-4897-8053-81FE23C33BB2}" presName="node" presStyleLbl="node1" presStyleIdx="0" presStyleCnt="2" custScaleX="166080">
        <dgm:presLayoutVars>
          <dgm:bulletEnabled val="1"/>
        </dgm:presLayoutVars>
      </dgm:prSet>
      <dgm:spPr/>
    </dgm:pt>
    <dgm:pt modelId="{99F5D8E4-F36F-433E-ADB6-D712C866DC73}" type="pres">
      <dgm:prSet presAssocID="{82DBC87E-22B4-419D-8CC9-C884CE59F6A3}" presName="sibTrans" presStyleCnt="0"/>
      <dgm:spPr/>
    </dgm:pt>
    <dgm:pt modelId="{A4D973A2-DB8A-4574-A890-7ABC2F8B3EF2}" type="pres">
      <dgm:prSet presAssocID="{76D38030-B846-4C5F-A3E8-FF2C889D7829}" presName="node" presStyleLbl="node1" presStyleIdx="1" presStyleCnt="2" custScaleX="166224" custLinFactNeighborX="33" custLinFactNeighborY="-1873">
        <dgm:presLayoutVars>
          <dgm:bulletEnabled val="1"/>
        </dgm:presLayoutVars>
      </dgm:prSet>
      <dgm:spPr/>
    </dgm:pt>
  </dgm:ptLst>
  <dgm:cxnLst>
    <dgm:cxn modelId="{C9BF3123-91F3-42DA-8B4F-D051D511A4E9}" type="presOf" srcId="{A7057EC8-0688-4897-8053-81FE23C33BB2}" destId="{669D4E93-2480-471E-B5B5-05ABD2C87662}" srcOrd="0" destOrd="0" presId="urn:microsoft.com/office/officeart/2005/8/layout/default"/>
    <dgm:cxn modelId="{5AF1A97A-052D-45F2-B30E-786BE1EFD478}" type="presOf" srcId="{F0AC5937-1DA9-4BBB-854C-5F4CA6640931}" destId="{BAFCC637-713A-4618-AC2A-8B1E172A1CC4}" srcOrd="0" destOrd="0" presId="urn:microsoft.com/office/officeart/2005/8/layout/default"/>
    <dgm:cxn modelId="{3235C79D-9CA9-4C5F-97CF-045AEFCCBBB2}" type="presOf" srcId="{76D38030-B846-4C5F-A3E8-FF2C889D7829}" destId="{A4D973A2-DB8A-4574-A890-7ABC2F8B3EF2}" srcOrd="0" destOrd="0" presId="urn:microsoft.com/office/officeart/2005/8/layout/default"/>
    <dgm:cxn modelId="{39B8F0B1-5BDF-4207-9343-256910995D3A}" srcId="{F0AC5937-1DA9-4BBB-854C-5F4CA6640931}" destId="{76D38030-B846-4C5F-A3E8-FF2C889D7829}" srcOrd="1" destOrd="0" parTransId="{B0BB0339-FE81-4BB3-AC19-4855DA3796F2}" sibTransId="{6D17AFF9-31C9-47DC-9E97-5791900FEAFC}"/>
    <dgm:cxn modelId="{DDB140D6-37D7-4E85-B225-ECB7BAC68A2E}" srcId="{F0AC5937-1DA9-4BBB-854C-5F4CA6640931}" destId="{A7057EC8-0688-4897-8053-81FE23C33BB2}" srcOrd="0" destOrd="0" parTransId="{0E144B9D-9545-4766-9455-FDB0B851DBEB}" sibTransId="{82DBC87E-22B4-419D-8CC9-C884CE59F6A3}"/>
    <dgm:cxn modelId="{C8CFA339-E7C5-4A34-8EB9-A6234FCA448F}" type="presParOf" srcId="{BAFCC637-713A-4618-AC2A-8B1E172A1CC4}" destId="{669D4E93-2480-471E-B5B5-05ABD2C87662}" srcOrd="0" destOrd="0" presId="urn:microsoft.com/office/officeart/2005/8/layout/default"/>
    <dgm:cxn modelId="{417FF303-9CBB-47B1-89F6-197A216E705D}" type="presParOf" srcId="{BAFCC637-713A-4618-AC2A-8B1E172A1CC4}" destId="{99F5D8E4-F36F-433E-ADB6-D712C866DC73}" srcOrd="1" destOrd="0" presId="urn:microsoft.com/office/officeart/2005/8/layout/default"/>
    <dgm:cxn modelId="{EC8B4D0F-3D38-4DF2-AAB2-10C2B59EA8AB}" type="presParOf" srcId="{BAFCC637-713A-4618-AC2A-8B1E172A1CC4}" destId="{A4D973A2-DB8A-4574-A890-7ABC2F8B3EF2}"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A40E2-DC92-44E4-9650-E58D7D6B81C7}"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8424418-41C1-4B44-8E6F-59F4DD91EC49}">
      <dgm:prSet custT="1">
        <dgm:style>
          <a:lnRef idx="0">
            <a:schemeClr val="accent5"/>
          </a:lnRef>
          <a:fillRef idx="3">
            <a:schemeClr val="accent5"/>
          </a:fillRef>
          <a:effectRef idx="3">
            <a:schemeClr val="accent5"/>
          </a:effectRef>
          <a:fontRef idx="minor">
            <a:schemeClr val="lt1"/>
          </a:fontRef>
        </dgm:style>
      </dgm:prSet>
      <dgm:spPr>
        <a:solidFill>
          <a:srgbClr val="202452"/>
        </a:solidFill>
      </dgm:spPr>
      <dgm:t>
        <a:bodyPr/>
        <a:lstStyle/>
        <a:p>
          <a:pPr algn="l"/>
          <a:r>
            <a:rPr lang="en-US" sz="2400" b="1" u="none" dirty="0">
              <a:solidFill>
                <a:schemeClr val="bg1"/>
              </a:solidFill>
              <a:latin typeface="+mn-lt"/>
              <a:cs typeface="Arial" panose="020B0604020202020204" pitchFamily="34" charset="0"/>
            </a:rPr>
            <a:t>VPL 03-14 </a:t>
          </a:r>
        </a:p>
        <a:p>
          <a:pPr algn="l"/>
          <a:r>
            <a:rPr lang="en-US" sz="2400" u="none" dirty="0">
              <a:solidFill>
                <a:schemeClr val="bg1"/>
              </a:solidFill>
              <a:latin typeface="+mn-lt"/>
              <a:cs typeface="Arial" panose="020B0604020202020204" pitchFamily="34" charset="0"/>
            </a:rPr>
            <a:t>Jobs for Veterans State Grants (JVSG) Program Reforms and Roles</a:t>
          </a:r>
          <a:endParaRPr lang="en-US" sz="2400" u="none" dirty="0">
            <a:solidFill>
              <a:schemeClr val="bg1"/>
            </a:solidFill>
            <a:latin typeface="+mn-lt"/>
          </a:endParaRPr>
        </a:p>
      </dgm:t>
    </dgm:pt>
    <dgm:pt modelId="{081F4EF7-D4E4-4870-99AC-FB300AB8E245}" type="parTrans" cxnId="{81A82E09-0367-46B6-888C-9BB72F21AA72}">
      <dgm:prSet/>
      <dgm:spPr/>
      <dgm:t>
        <a:bodyPr/>
        <a:lstStyle/>
        <a:p>
          <a:endParaRPr lang="en-US"/>
        </a:p>
      </dgm:t>
    </dgm:pt>
    <dgm:pt modelId="{FBCF6A3F-8B2C-48E4-8506-48129AC0CB98}" type="sibTrans" cxnId="{81A82E09-0367-46B6-888C-9BB72F21AA72}">
      <dgm:prSet/>
      <dgm:spPr/>
      <dgm:t>
        <a:bodyPr/>
        <a:lstStyle/>
        <a:p>
          <a:endParaRPr lang="en-US"/>
        </a:p>
      </dgm:t>
    </dgm:pt>
    <dgm:pt modelId="{07CF01E8-827C-4D63-90CE-B0AAACF8EDFF}">
      <dgm:prSet custT="1"/>
      <dgm:spPr>
        <a:solidFill>
          <a:srgbClr val="C0C3E6">
            <a:alpha val="90000"/>
          </a:srgbClr>
        </a:solidFill>
      </dgm:spPr>
      <dgm:t>
        <a:bodyPr/>
        <a:lstStyle/>
        <a:p>
          <a:pPr>
            <a:buFont typeface="Wingdings" panose="05000000000000000000" pitchFamily="2" charset="2"/>
            <a:buChar char="§"/>
          </a:pPr>
          <a:r>
            <a:rPr lang="en-US" sz="1800" dirty="0">
              <a:solidFill>
                <a:srgbClr val="202452"/>
              </a:solidFill>
              <a:latin typeface="+mn-lt"/>
              <a:cs typeface="Arial" panose="020B0604020202020204" pitchFamily="34" charset="0"/>
            </a:rPr>
            <a:t>“LVERs should advocate for all veterans…by participating in appropriate activities such as…conducting employer outreach.”</a:t>
          </a:r>
          <a:endParaRPr lang="en-US" sz="1800" dirty="0">
            <a:solidFill>
              <a:srgbClr val="202452"/>
            </a:solidFill>
            <a:latin typeface="Arial" panose="020B0604020202020204" pitchFamily="34" charset="0"/>
            <a:cs typeface="Arial" panose="020B0604020202020204" pitchFamily="34" charset="0"/>
          </a:endParaRPr>
        </a:p>
      </dgm:t>
    </dgm:pt>
    <dgm:pt modelId="{F099DDD4-51F9-418E-8E34-D833078914B3}" type="parTrans" cxnId="{0D7F6FDB-3202-46FC-A7F1-F2AA6C62FA7E}">
      <dgm:prSet/>
      <dgm:spPr/>
      <dgm:t>
        <a:bodyPr/>
        <a:lstStyle/>
        <a:p>
          <a:endParaRPr lang="en-US"/>
        </a:p>
      </dgm:t>
    </dgm:pt>
    <dgm:pt modelId="{873EE91C-3E22-4DED-BC58-8DB7DC8E8F78}" type="sibTrans" cxnId="{0D7F6FDB-3202-46FC-A7F1-F2AA6C62FA7E}">
      <dgm:prSet/>
      <dgm:spPr/>
      <dgm:t>
        <a:bodyPr/>
        <a:lstStyle/>
        <a:p>
          <a:endParaRPr lang="en-US"/>
        </a:p>
      </dgm:t>
    </dgm:pt>
    <dgm:pt modelId="{128AD2AD-0CA9-45B2-AC62-7646AA0438F2}">
      <dgm:prSet custT="1"/>
      <dgm:spPr>
        <a:solidFill>
          <a:srgbClr val="C0C3E6">
            <a:alpha val="90000"/>
          </a:srgbClr>
        </a:solidFill>
      </dgm:spPr>
      <dgm:t>
        <a:bodyPr/>
        <a:lstStyle/>
        <a:p>
          <a:pPr>
            <a:buFont typeface="Wingdings" panose="05000000000000000000" pitchFamily="2" charset="2"/>
            <a:buChar char="§"/>
          </a:pPr>
          <a:r>
            <a:rPr lang="en-US" sz="1800" dirty="0">
              <a:solidFill>
                <a:srgbClr val="202452"/>
              </a:solidFill>
              <a:latin typeface="+mn-lt"/>
              <a:cs typeface="Arial" panose="020B0604020202020204" pitchFamily="34" charset="0"/>
            </a:rPr>
            <a:t>Veteran Employment &amp; Training Services (VETS) defines this facilitation duty as the act of capacity building within the state’s employment service delivery system.</a:t>
          </a:r>
        </a:p>
      </dgm:t>
    </dgm:pt>
    <dgm:pt modelId="{887A52AC-2A40-415F-8A77-93D46734382F}" type="parTrans" cxnId="{5A44E2ED-6B7C-48C5-86F6-517C425008F9}">
      <dgm:prSet/>
      <dgm:spPr/>
      <dgm:t>
        <a:bodyPr/>
        <a:lstStyle/>
        <a:p>
          <a:endParaRPr lang="en-US"/>
        </a:p>
      </dgm:t>
    </dgm:pt>
    <dgm:pt modelId="{2391BA8A-62BD-4A64-AD7D-EF4F284FC206}" type="sibTrans" cxnId="{5A44E2ED-6B7C-48C5-86F6-517C425008F9}">
      <dgm:prSet/>
      <dgm:spPr/>
      <dgm:t>
        <a:bodyPr/>
        <a:lstStyle/>
        <a:p>
          <a:endParaRPr lang="en-US"/>
        </a:p>
      </dgm:t>
    </dgm:pt>
    <dgm:pt modelId="{DABA183E-E77A-49AC-BD52-1F90F3968784}">
      <dgm:prSet custT="1"/>
      <dgm:spPr>
        <a:solidFill>
          <a:srgbClr val="C0C3E6">
            <a:alpha val="90000"/>
          </a:srgbClr>
        </a:solidFill>
      </dgm:spPr>
      <dgm:t>
        <a:bodyPr/>
        <a:lstStyle/>
        <a:p>
          <a:pPr>
            <a:buFont typeface="Wingdings" panose="05000000000000000000" pitchFamily="2" charset="2"/>
            <a:buChar char="§"/>
          </a:pPr>
          <a:endParaRPr lang="en-US" sz="1800" dirty="0">
            <a:solidFill>
              <a:srgbClr val="202452"/>
            </a:solidFill>
            <a:latin typeface="+mn-lt"/>
            <a:cs typeface="Arial" panose="020B0604020202020204" pitchFamily="34" charset="0"/>
          </a:endParaRPr>
        </a:p>
      </dgm:t>
    </dgm:pt>
    <dgm:pt modelId="{C1A4CEA3-2294-4C5E-97F9-B43067289007}" type="parTrans" cxnId="{D86684F5-0F57-4595-AA05-27B09FAD5590}">
      <dgm:prSet/>
      <dgm:spPr/>
      <dgm:t>
        <a:bodyPr/>
        <a:lstStyle/>
        <a:p>
          <a:endParaRPr lang="en-US"/>
        </a:p>
      </dgm:t>
    </dgm:pt>
    <dgm:pt modelId="{6BF810E7-B6E4-4454-A2AE-81DBD18B5792}" type="sibTrans" cxnId="{D86684F5-0F57-4595-AA05-27B09FAD5590}">
      <dgm:prSet/>
      <dgm:spPr/>
      <dgm:t>
        <a:bodyPr/>
        <a:lstStyle/>
        <a:p>
          <a:endParaRPr lang="en-US"/>
        </a:p>
      </dgm:t>
    </dgm:pt>
    <dgm:pt modelId="{F8B1F6BC-1403-478B-88F5-574F23741DF1}" type="pres">
      <dgm:prSet presAssocID="{9A6A40E2-DC92-44E4-9650-E58D7D6B81C7}" presName="Name0" presStyleCnt="0">
        <dgm:presLayoutVars>
          <dgm:dir/>
          <dgm:animLvl val="lvl"/>
          <dgm:resizeHandles val="exact"/>
        </dgm:presLayoutVars>
      </dgm:prSet>
      <dgm:spPr/>
    </dgm:pt>
    <dgm:pt modelId="{405AE47E-8C21-4B39-B44B-3B7D8172741E}" type="pres">
      <dgm:prSet presAssocID="{18424418-41C1-4B44-8E6F-59F4DD91EC49}" presName="linNode" presStyleCnt="0"/>
      <dgm:spPr/>
    </dgm:pt>
    <dgm:pt modelId="{23DC13DF-4F3B-4066-9E41-4864B171A73F}" type="pres">
      <dgm:prSet presAssocID="{18424418-41C1-4B44-8E6F-59F4DD91EC49}" presName="parentText" presStyleLbl="node1" presStyleIdx="0" presStyleCnt="1">
        <dgm:presLayoutVars>
          <dgm:chMax val="1"/>
          <dgm:bulletEnabled val="1"/>
        </dgm:presLayoutVars>
      </dgm:prSet>
      <dgm:spPr/>
    </dgm:pt>
    <dgm:pt modelId="{55F98264-708D-4E76-9B50-CFB08A721C3B}" type="pres">
      <dgm:prSet presAssocID="{18424418-41C1-4B44-8E6F-59F4DD91EC49}" presName="descendantText" presStyleLbl="alignAccFollowNode1" presStyleIdx="0" presStyleCnt="1" custScaleY="113314">
        <dgm:presLayoutVars>
          <dgm:bulletEnabled val="1"/>
        </dgm:presLayoutVars>
      </dgm:prSet>
      <dgm:spPr/>
    </dgm:pt>
  </dgm:ptLst>
  <dgm:cxnLst>
    <dgm:cxn modelId="{81A82E09-0367-46B6-888C-9BB72F21AA72}" srcId="{9A6A40E2-DC92-44E4-9650-E58D7D6B81C7}" destId="{18424418-41C1-4B44-8E6F-59F4DD91EC49}" srcOrd="0" destOrd="0" parTransId="{081F4EF7-D4E4-4870-99AC-FB300AB8E245}" sibTransId="{FBCF6A3F-8B2C-48E4-8506-48129AC0CB98}"/>
    <dgm:cxn modelId="{F03CEF69-CC09-4329-A3EE-41B2020E6B61}" type="presOf" srcId="{128AD2AD-0CA9-45B2-AC62-7646AA0438F2}" destId="{55F98264-708D-4E76-9B50-CFB08A721C3B}" srcOrd="0" destOrd="2" presId="urn:microsoft.com/office/officeart/2005/8/layout/vList5"/>
    <dgm:cxn modelId="{D623E77F-1C22-47AE-9D97-A9D084A94AFB}" type="presOf" srcId="{DABA183E-E77A-49AC-BD52-1F90F3968784}" destId="{55F98264-708D-4E76-9B50-CFB08A721C3B}" srcOrd="0" destOrd="1" presId="urn:microsoft.com/office/officeart/2005/8/layout/vList5"/>
    <dgm:cxn modelId="{872155C6-B8FA-4BA2-8727-984A079D5EE4}" type="presOf" srcId="{9A6A40E2-DC92-44E4-9650-E58D7D6B81C7}" destId="{F8B1F6BC-1403-478B-88F5-574F23741DF1}" srcOrd="0" destOrd="0" presId="urn:microsoft.com/office/officeart/2005/8/layout/vList5"/>
    <dgm:cxn modelId="{0C616BD8-0516-447C-9C9F-DDA4D646AAE8}" type="presOf" srcId="{07CF01E8-827C-4D63-90CE-B0AAACF8EDFF}" destId="{55F98264-708D-4E76-9B50-CFB08A721C3B}" srcOrd="0" destOrd="0" presId="urn:microsoft.com/office/officeart/2005/8/layout/vList5"/>
    <dgm:cxn modelId="{0D7F6FDB-3202-46FC-A7F1-F2AA6C62FA7E}" srcId="{18424418-41C1-4B44-8E6F-59F4DD91EC49}" destId="{07CF01E8-827C-4D63-90CE-B0AAACF8EDFF}" srcOrd="0" destOrd="0" parTransId="{F099DDD4-51F9-418E-8E34-D833078914B3}" sibTransId="{873EE91C-3E22-4DED-BC58-8DB7DC8E8F78}"/>
    <dgm:cxn modelId="{725E74EC-CBAA-4C02-AE6C-30578824307C}" type="presOf" srcId="{18424418-41C1-4B44-8E6F-59F4DD91EC49}" destId="{23DC13DF-4F3B-4066-9E41-4864B171A73F}" srcOrd="0" destOrd="0" presId="urn:microsoft.com/office/officeart/2005/8/layout/vList5"/>
    <dgm:cxn modelId="{5A44E2ED-6B7C-48C5-86F6-517C425008F9}" srcId="{18424418-41C1-4B44-8E6F-59F4DD91EC49}" destId="{128AD2AD-0CA9-45B2-AC62-7646AA0438F2}" srcOrd="2" destOrd="0" parTransId="{887A52AC-2A40-415F-8A77-93D46734382F}" sibTransId="{2391BA8A-62BD-4A64-AD7D-EF4F284FC206}"/>
    <dgm:cxn modelId="{D86684F5-0F57-4595-AA05-27B09FAD5590}" srcId="{18424418-41C1-4B44-8E6F-59F4DD91EC49}" destId="{DABA183E-E77A-49AC-BD52-1F90F3968784}" srcOrd="1" destOrd="0" parTransId="{C1A4CEA3-2294-4C5E-97F9-B43067289007}" sibTransId="{6BF810E7-B6E4-4454-A2AE-81DBD18B5792}"/>
    <dgm:cxn modelId="{F65F3CC9-2A90-47A5-B676-5B964ED059FA}" type="presParOf" srcId="{F8B1F6BC-1403-478B-88F5-574F23741DF1}" destId="{405AE47E-8C21-4B39-B44B-3B7D8172741E}" srcOrd="0" destOrd="0" presId="urn:microsoft.com/office/officeart/2005/8/layout/vList5"/>
    <dgm:cxn modelId="{066E5CD1-C212-4756-982D-E93F3F61DE8C}" type="presParOf" srcId="{405AE47E-8C21-4B39-B44B-3B7D8172741E}" destId="{23DC13DF-4F3B-4066-9E41-4864B171A73F}" srcOrd="0" destOrd="0" presId="urn:microsoft.com/office/officeart/2005/8/layout/vList5"/>
    <dgm:cxn modelId="{36943C3E-4764-40D2-A8EC-9D42A0E11F14}" type="presParOf" srcId="{405AE47E-8C21-4B39-B44B-3B7D8172741E}" destId="{55F98264-708D-4E76-9B50-CFB08A721C3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4E8B2F0-5385-44A6-94D1-C7EDF0D03BB1}"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C3DA7E8F-5635-42B8-9501-1A9FBCBE43FC}">
      <dgm:prSet custT="1"/>
      <dgm:spPr>
        <a:solidFill>
          <a:srgbClr val="202452">
            <a:alpha val="90000"/>
          </a:srgbClr>
        </a:solidFill>
      </dgm:spPr>
      <dgm:t>
        <a:bodyPr/>
        <a:lstStyle/>
        <a:p>
          <a:pPr algn="ctr"/>
          <a:r>
            <a:rPr lang="en-US" sz="2400" b="0" dirty="0">
              <a:latin typeface="+mn-lt"/>
              <a:cs typeface="Arial" panose="020B0604020202020204" pitchFamily="34" charset="0"/>
            </a:rPr>
            <a:t>E01</a:t>
          </a:r>
        </a:p>
        <a:p>
          <a:pPr algn="ctr"/>
          <a:r>
            <a:rPr lang="en-US" sz="2400" b="0" dirty="0">
              <a:latin typeface="+mn-lt"/>
              <a:cs typeface="Arial" panose="020B0604020202020204" pitchFamily="34" charset="0"/>
            </a:rPr>
            <a:t>On-site Visit</a:t>
          </a:r>
        </a:p>
      </dgm:t>
    </dgm:pt>
    <dgm:pt modelId="{59E81B0D-817E-4432-A26E-3E2FFC23810B}" type="par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B3811B09-A057-4149-AAA2-F643F6D44931}" type="sibTrans" cxnId="{DA2A7748-459F-46C3-B667-C9105DB0827B}">
      <dgm:prSet/>
      <dgm:spPr/>
      <dgm:t>
        <a:bodyPr/>
        <a:lstStyle/>
        <a:p>
          <a:endParaRPr lang="en-US">
            <a:latin typeface="Arial" panose="020B0604020202020204" pitchFamily="34" charset="0"/>
            <a:cs typeface="Arial" panose="020B0604020202020204" pitchFamily="34" charset="0"/>
          </a:endParaRPr>
        </a:p>
      </dgm:t>
    </dgm:pt>
    <dgm:pt modelId="{F8C1C89D-F638-4BCF-A0DD-B245B8FCCF2E}">
      <dgm:prSet custT="1"/>
      <dgm:spPr>
        <a:solidFill>
          <a:srgbClr val="C0C3E6">
            <a:alpha val="90000"/>
          </a:srgbClr>
        </a:solidFill>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Recorded when LVERS make a physical on-site visit to an employer’s place of business, or an employer’s visit to the career center, to:</a:t>
          </a:r>
        </a:p>
      </dgm:t>
    </dgm:pt>
    <dgm:pt modelId="{3B787B61-BF21-403B-966D-A67248E87206}" type="par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CC7311CE-12FF-4296-9790-7DFB1CF94D89}" type="sibTrans" cxnId="{3F44CE19-70BF-40BE-A04C-7FD7B0D7896D}">
      <dgm:prSet/>
      <dgm:spPr/>
      <dgm:t>
        <a:bodyPr/>
        <a:lstStyle/>
        <a:p>
          <a:endParaRPr lang="en-US">
            <a:latin typeface="Arial" panose="020B0604020202020204" pitchFamily="34" charset="0"/>
            <a:cs typeface="Arial" panose="020B0604020202020204" pitchFamily="34" charset="0"/>
          </a:endParaRPr>
        </a:p>
      </dgm:t>
    </dgm:pt>
    <dgm:pt modelId="{D9ABBCEE-DD76-4E10-A065-4C4A98D21166}">
      <dgm:prSet custT="1"/>
      <dgm:spPr>
        <a:solidFill>
          <a:srgbClr val="C0C3E6">
            <a:alpha val="90000"/>
          </a:srgbClr>
        </a:solidFill>
      </dgm:spPr>
      <dgm:t>
        <a:bodyPr/>
        <a:lstStyle/>
        <a:p>
          <a:pPr>
            <a:buFont typeface="Arial" panose="020B0604020202020204" pitchFamily="34" charset="0"/>
            <a:buChar char="•"/>
          </a:pPr>
          <a:r>
            <a:rPr lang="en-US" sz="2000" dirty="0">
              <a:solidFill>
                <a:srgbClr val="202452"/>
              </a:solidFill>
              <a:latin typeface="+mn-lt"/>
              <a:cs typeface="Arial" panose="020B0604020202020204" pitchFamily="34" charset="0"/>
            </a:rPr>
            <a:t>Market career center services,</a:t>
          </a:r>
        </a:p>
      </dgm:t>
    </dgm:pt>
    <dgm:pt modelId="{472CB0F0-45EB-4980-B5C7-1573333D9470}" type="parTrans" cxnId="{98F16ABA-5B6F-40E7-8320-84A1BFA977B1}">
      <dgm:prSet/>
      <dgm:spPr/>
      <dgm:t>
        <a:bodyPr/>
        <a:lstStyle/>
        <a:p>
          <a:endParaRPr lang="en-US"/>
        </a:p>
      </dgm:t>
    </dgm:pt>
    <dgm:pt modelId="{EF2B9F50-919E-4756-B84A-AC45DD2C86BE}" type="sibTrans" cxnId="{98F16ABA-5B6F-40E7-8320-84A1BFA977B1}">
      <dgm:prSet/>
      <dgm:spPr/>
      <dgm:t>
        <a:bodyPr/>
        <a:lstStyle/>
        <a:p>
          <a:endParaRPr lang="en-US"/>
        </a:p>
      </dgm:t>
    </dgm:pt>
    <dgm:pt modelId="{C33745DE-97C9-4B44-9566-40354E81AAE8}">
      <dgm:prSet custT="1"/>
      <dgm:spPr>
        <a:solidFill>
          <a:srgbClr val="C0C3E6">
            <a:alpha val="90000"/>
          </a:srgbClr>
        </a:solidFill>
      </dgm:spPr>
      <dgm:t>
        <a:bodyPr/>
        <a:lstStyle/>
        <a:p>
          <a:pPr>
            <a:buFont typeface="Arial" panose="020B0604020202020204" pitchFamily="34" charset="0"/>
            <a:buChar char="•"/>
          </a:pPr>
          <a:r>
            <a:rPr lang="en-US" sz="2000" dirty="0">
              <a:solidFill>
                <a:srgbClr val="202452"/>
              </a:solidFill>
              <a:latin typeface="+mn-lt"/>
              <a:cs typeface="Arial" panose="020B0604020202020204" pitchFamily="34" charset="0"/>
            </a:rPr>
            <a:t>Obtain new employer accounts,</a:t>
          </a:r>
        </a:p>
      </dgm:t>
    </dgm:pt>
    <dgm:pt modelId="{9A2334C5-F791-4573-A71F-17C5F0D613F2}" type="parTrans" cxnId="{9E2BEFF6-490D-42E6-8564-728FEF1C2887}">
      <dgm:prSet/>
      <dgm:spPr/>
      <dgm:t>
        <a:bodyPr/>
        <a:lstStyle/>
        <a:p>
          <a:endParaRPr lang="en-US"/>
        </a:p>
      </dgm:t>
    </dgm:pt>
    <dgm:pt modelId="{2B366C80-E62C-47CF-863F-9146213BE824}" type="sibTrans" cxnId="{9E2BEFF6-490D-42E6-8564-728FEF1C2887}">
      <dgm:prSet/>
      <dgm:spPr/>
      <dgm:t>
        <a:bodyPr/>
        <a:lstStyle/>
        <a:p>
          <a:endParaRPr lang="en-US"/>
        </a:p>
      </dgm:t>
    </dgm:pt>
    <dgm:pt modelId="{EA363FD1-96E9-4300-A32E-F76CDFBCF818}">
      <dgm:prSet custT="1"/>
      <dgm:spPr>
        <a:solidFill>
          <a:srgbClr val="C0C3E6">
            <a:alpha val="90000"/>
          </a:srgbClr>
        </a:solidFill>
      </dgm:spPr>
      <dgm:t>
        <a:bodyPr/>
        <a:lstStyle/>
        <a:p>
          <a:pPr>
            <a:buFont typeface="Arial" panose="020B0604020202020204" pitchFamily="34" charset="0"/>
            <a:buChar char="•"/>
          </a:pPr>
          <a:r>
            <a:rPr lang="en-US" sz="2000" dirty="0">
              <a:solidFill>
                <a:srgbClr val="202452"/>
              </a:solidFill>
              <a:latin typeface="+mn-lt"/>
              <a:cs typeface="Arial" panose="020B0604020202020204" pitchFamily="34" charset="0"/>
            </a:rPr>
            <a:t>Conduct other employer-related activities not otherwise captured by a different employer code (E-code).</a:t>
          </a:r>
        </a:p>
      </dgm:t>
    </dgm:pt>
    <dgm:pt modelId="{A36A02D0-F818-42F4-AA85-0E3F7497F609}" type="parTrans" cxnId="{6866DED1-2426-4068-8640-DE69D08AC2C0}">
      <dgm:prSet/>
      <dgm:spPr/>
      <dgm:t>
        <a:bodyPr/>
        <a:lstStyle/>
        <a:p>
          <a:endParaRPr lang="en-US"/>
        </a:p>
      </dgm:t>
    </dgm:pt>
    <dgm:pt modelId="{6E05B4F3-3FF9-482F-89E7-65CF151F36BE}" type="sibTrans" cxnId="{6866DED1-2426-4068-8640-DE69D08AC2C0}">
      <dgm:prSet/>
      <dgm:spPr/>
      <dgm:t>
        <a:bodyPr/>
        <a:lstStyle/>
        <a:p>
          <a:endParaRPr lang="en-US"/>
        </a:p>
      </dgm:t>
    </dgm:pt>
    <dgm:pt modelId="{D5B88F4E-DF6C-4EB3-8C50-70887AE49256}" type="pres">
      <dgm:prSet presAssocID="{64E8B2F0-5385-44A6-94D1-C7EDF0D03BB1}" presName="Name0" presStyleCnt="0">
        <dgm:presLayoutVars>
          <dgm:dir/>
          <dgm:animLvl val="lvl"/>
          <dgm:resizeHandles val="exact"/>
        </dgm:presLayoutVars>
      </dgm:prSet>
      <dgm:spPr/>
    </dgm:pt>
    <dgm:pt modelId="{C2D7FFA2-ABCC-49B7-97E4-AC61D098310E}" type="pres">
      <dgm:prSet presAssocID="{C3DA7E8F-5635-42B8-9501-1A9FBCBE43FC}" presName="linNode" presStyleCnt="0"/>
      <dgm:spPr/>
    </dgm:pt>
    <dgm:pt modelId="{2B55D392-0274-4583-8D4C-43FC892C9FD9}" type="pres">
      <dgm:prSet presAssocID="{C3DA7E8F-5635-42B8-9501-1A9FBCBE43FC}" presName="parentText" presStyleLbl="node1" presStyleIdx="0" presStyleCnt="1" custAng="0" custScaleY="74747" custLinFactNeighborX="2053" custLinFactNeighborY="-221">
        <dgm:presLayoutVars>
          <dgm:chMax val="1"/>
          <dgm:bulletEnabled val="1"/>
        </dgm:presLayoutVars>
      </dgm:prSet>
      <dgm:spPr/>
    </dgm:pt>
    <dgm:pt modelId="{9E51A59F-2166-49A4-A044-899CBB12AA9C}" type="pres">
      <dgm:prSet presAssocID="{C3DA7E8F-5635-42B8-9501-1A9FBCBE43FC}" presName="descendantText" presStyleLbl="alignAccFollowNode1" presStyleIdx="0" presStyleCnt="1" custScaleY="81321">
        <dgm:presLayoutVars>
          <dgm:bulletEnabled val="1"/>
        </dgm:presLayoutVars>
      </dgm:prSet>
      <dgm:spPr/>
    </dgm:pt>
  </dgm:ptLst>
  <dgm:cxnLst>
    <dgm:cxn modelId="{0C2C8219-F33E-455B-9EA9-6FF0852D03A5}" type="presOf" srcId="{C3DA7E8F-5635-42B8-9501-1A9FBCBE43FC}" destId="{2B55D392-0274-4583-8D4C-43FC892C9FD9}" srcOrd="0" destOrd="0" presId="urn:microsoft.com/office/officeart/2005/8/layout/vList5"/>
    <dgm:cxn modelId="{3F44CE19-70BF-40BE-A04C-7FD7B0D7896D}" srcId="{C3DA7E8F-5635-42B8-9501-1A9FBCBE43FC}" destId="{F8C1C89D-F638-4BCF-A0DD-B245B8FCCF2E}" srcOrd="0" destOrd="0" parTransId="{3B787B61-BF21-403B-966D-A67248E87206}" sibTransId="{CC7311CE-12FF-4296-9790-7DFB1CF94D89}"/>
    <dgm:cxn modelId="{DA2A7748-459F-46C3-B667-C9105DB0827B}" srcId="{64E8B2F0-5385-44A6-94D1-C7EDF0D03BB1}" destId="{C3DA7E8F-5635-42B8-9501-1A9FBCBE43FC}" srcOrd="0" destOrd="0" parTransId="{59E81B0D-817E-4432-A26E-3E2FFC23810B}" sibTransId="{B3811B09-A057-4149-AAA2-F643F6D44931}"/>
    <dgm:cxn modelId="{9F099A7C-0A2F-4FF6-82CF-634D2A9390A1}" type="presOf" srcId="{64E8B2F0-5385-44A6-94D1-C7EDF0D03BB1}" destId="{D5B88F4E-DF6C-4EB3-8C50-70887AE49256}" srcOrd="0" destOrd="0" presId="urn:microsoft.com/office/officeart/2005/8/layout/vList5"/>
    <dgm:cxn modelId="{E9194686-D937-47CE-B774-C3731E1E2ACF}" type="presOf" srcId="{C33745DE-97C9-4B44-9566-40354E81AAE8}" destId="{9E51A59F-2166-49A4-A044-899CBB12AA9C}" srcOrd="0" destOrd="2" presId="urn:microsoft.com/office/officeart/2005/8/layout/vList5"/>
    <dgm:cxn modelId="{FFF7A286-36F5-4F06-84D4-875F12DE69B0}" type="presOf" srcId="{EA363FD1-96E9-4300-A32E-F76CDFBCF818}" destId="{9E51A59F-2166-49A4-A044-899CBB12AA9C}" srcOrd="0" destOrd="3" presId="urn:microsoft.com/office/officeart/2005/8/layout/vList5"/>
    <dgm:cxn modelId="{98F16ABA-5B6F-40E7-8320-84A1BFA977B1}" srcId="{F8C1C89D-F638-4BCF-A0DD-B245B8FCCF2E}" destId="{D9ABBCEE-DD76-4E10-A065-4C4A98D21166}" srcOrd="0" destOrd="0" parTransId="{472CB0F0-45EB-4980-B5C7-1573333D9470}" sibTransId="{EF2B9F50-919E-4756-B84A-AC45DD2C86BE}"/>
    <dgm:cxn modelId="{137C6FCA-DE35-4983-AB79-A1D0F1683325}" type="presOf" srcId="{D9ABBCEE-DD76-4E10-A065-4C4A98D21166}" destId="{9E51A59F-2166-49A4-A044-899CBB12AA9C}" srcOrd="0" destOrd="1" presId="urn:microsoft.com/office/officeart/2005/8/layout/vList5"/>
    <dgm:cxn modelId="{6866DED1-2426-4068-8640-DE69D08AC2C0}" srcId="{F8C1C89D-F638-4BCF-A0DD-B245B8FCCF2E}" destId="{EA363FD1-96E9-4300-A32E-F76CDFBCF818}" srcOrd="2" destOrd="0" parTransId="{A36A02D0-F818-42F4-AA85-0E3F7497F609}" sibTransId="{6E05B4F3-3FF9-482F-89E7-65CF151F36BE}"/>
    <dgm:cxn modelId="{527335F3-5E79-4BDD-991F-875E6F9C42FF}" type="presOf" srcId="{F8C1C89D-F638-4BCF-A0DD-B245B8FCCF2E}" destId="{9E51A59F-2166-49A4-A044-899CBB12AA9C}" srcOrd="0" destOrd="0" presId="urn:microsoft.com/office/officeart/2005/8/layout/vList5"/>
    <dgm:cxn modelId="{9E2BEFF6-490D-42E6-8564-728FEF1C2887}" srcId="{F8C1C89D-F638-4BCF-A0DD-B245B8FCCF2E}" destId="{C33745DE-97C9-4B44-9566-40354E81AAE8}" srcOrd="1" destOrd="0" parTransId="{9A2334C5-F791-4573-A71F-17C5F0D613F2}" sibTransId="{2B366C80-E62C-47CF-863F-9146213BE824}"/>
    <dgm:cxn modelId="{A731C225-B098-44A4-B552-61969C65544E}" type="presParOf" srcId="{D5B88F4E-DF6C-4EB3-8C50-70887AE49256}" destId="{C2D7FFA2-ABCC-49B7-97E4-AC61D098310E}" srcOrd="0" destOrd="0" presId="urn:microsoft.com/office/officeart/2005/8/layout/vList5"/>
    <dgm:cxn modelId="{DB4AFE33-B3F9-4EBC-9309-7992520ED49B}" type="presParOf" srcId="{C2D7FFA2-ABCC-49B7-97E4-AC61D098310E}" destId="{2B55D392-0274-4583-8D4C-43FC892C9FD9}" srcOrd="0" destOrd="0" presId="urn:microsoft.com/office/officeart/2005/8/layout/vList5"/>
    <dgm:cxn modelId="{125A61EB-612E-4759-A117-8A732F9888DB}" type="presParOf" srcId="{C2D7FFA2-ABCC-49B7-97E4-AC61D098310E}" destId="{9E51A59F-2166-49A4-A044-899CBB12AA9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E02</a:t>
          </a:r>
        </a:p>
        <a:p>
          <a:r>
            <a:rPr lang="en-US" sz="2000" b="0" dirty="0">
              <a:latin typeface="+mn-lt"/>
              <a:cs typeface="Arial" panose="020B0604020202020204" pitchFamily="34" charset="0"/>
            </a:rPr>
            <a:t>Job Fair Services</a:t>
          </a:r>
          <a:endParaRPr lang="en-US" sz="2000" dirty="0">
            <a:latin typeface="+mn-lt"/>
            <a:cs typeface="Arial" panose="020B0604020202020204" pitchFamily="34" charset="0"/>
          </a:endParaRP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an employer participates in a job fair hosted by CareerSource.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525C1B32-A46A-43DE-973A-C96F5D8C75E8}">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A job fair includes two or more employers who have vacant positions listed in Employ Florida.</a:t>
          </a:r>
        </a:p>
      </dgm:t>
    </dgm:pt>
    <dgm:pt modelId="{15598697-BFF6-4D96-86F3-1E65465602FC}" type="parTrans" cxnId="{531CE3A3-76BC-42F0-8855-4668F3F875AD}">
      <dgm:prSet/>
      <dgm:spPr/>
      <dgm:t>
        <a:bodyPr/>
        <a:lstStyle/>
        <a:p>
          <a:endParaRPr lang="en-US"/>
        </a:p>
      </dgm:t>
    </dgm:pt>
    <dgm:pt modelId="{E616E594-D71C-43B0-B9F4-0D412579EC3D}" type="sibTrans" cxnId="{531CE3A3-76BC-42F0-8855-4668F3F875AD}">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531CE3A3-76BC-42F0-8855-4668F3F875AD}" srcId="{DA7FD3D8-D505-46C1-A5C8-2C30830DC76D}" destId="{525C1B32-A46A-43DE-973A-C96F5D8C75E8}" srcOrd="1" destOrd="0" parTransId="{15598697-BFF6-4D96-86F3-1E65465602FC}" sibTransId="{E616E594-D71C-43B0-B9F4-0D412579EC3D}"/>
    <dgm:cxn modelId="{1733D3C4-4CCB-4489-9BD3-2FA21126F7FB}" type="presOf" srcId="{525C1B32-A46A-43DE-973A-C96F5D8C75E8}"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E03</a:t>
          </a:r>
        </a:p>
        <a:p>
          <a:r>
            <a:rPr lang="en-US" sz="2000" dirty="0">
              <a:latin typeface="+mn-lt"/>
              <a:cs typeface="Arial" panose="020B0604020202020204" pitchFamily="34" charset="0"/>
            </a:rPr>
            <a:t>Job Order Follow-up</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conduct follow-up for existing job orders they entered into Employ Florida.</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F5F2A9F-1C8F-4307-ADDB-A55506F799B4}">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This code is not appropriate for changes/updates to the job order itself as these activities must be done in accordance with Administrative Policy 099.</a:t>
          </a:r>
        </a:p>
      </dgm:t>
    </dgm:pt>
    <dgm:pt modelId="{4ED2C571-B895-4398-B464-6F52D02AAC4D}" type="parTrans" cxnId="{F889C0EB-639A-4C3F-BB94-EE4E4A1E864A}">
      <dgm:prSet/>
      <dgm:spPr/>
      <dgm:t>
        <a:bodyPr/>
        <a:lstStyle/>
        <a:p>
          <a:endParaRPr lang="en-US"/>
        </a:p>
      </dgm:t>
    </dgm:pt>
    <dgm:pt modelId="{A8A23EB8-E519-4382-BE96-2207FC392020}" type="sibTrans" cxnId="{F889C0EB-639A-4C3F-BB94-EE4E4A1E864A}">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1C6117CD-DB25-4E31-952D-73541A7F6339}" type="presOf" srcId="{0F5F2A9F-1C8F-4307-ADDB-A55506F799B4}"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F889C0EB-639A-4C3F-BB94-EE4E4A1E864A}" srcId="{DA7FD3D8-D505-46C1-A5C8-2C30830DC76D}" destId="{0F5F2A9F-1C8F-4307-ADDB-A55506F799B4}" srcOrd="1" destOrd="0" parTransId="{4ED2C571-B895-4398-B464-6F52D02AAC4D}" sibTransId="{A8A23EB8-E519-4382-BE96-2207FC392020}"/>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E04</a:t>
          </a:r>
        </a:p>
        <a:p>
          <a:r>
            <a:rPr lang="en-US" sz="2000" dirty="0">
              <a:latin typeface="+mn-lt"/>
              <a:cs typeface="Arial" panose="020B0604020202020204" pitchFamily="34" charset="0"/>
            </a:rPr>
            <a:t>Recruitment Services</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plan/facilitate a veteran-focused recruitment event for a specific employer at the career center, the employer’s place of business, or another specified location.</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B21BBB-B8D7-4A0E-A3EA-894B7617C86F}">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A recruitment event consists of a single event for one employer who has one or more job orders listed in Employ Florida.</a:t>
          </a:r>
        </a:p>
      </dgm:t>
    </dgm:pt>
    <dgm:pt modelId="{27C96CB2-7355-4DA4-A2AC-E092882BB1DB}" type="parTrans" cxnId="{3DBC0CDF-C601-4003-B715-126923CD6043}">
      <dgm:prSet/>
      <dgm:spPr/>
      <dgm:t>
        <a:bodyPr/>
        <a:lstStyle/>
        <a:p>
          <a:endParaRPr lang="en-US"/>
        </a:p>
      </dgm:t>
    </dgm:pt>
    <dgm:pt modelId="{B1ADBDC0-48E9-4761-A0FD-EDF8170B6F86}" type="sibTrans" cxnId="{3DBC0CDF-C601-4003-B715-126923CD6043}">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8A37AA7A-5ADF-4B01-A86D-7EF7869D9A11}" type="presOf" srcId="{0BB21BBB-B8D7-4A0E-A3EA-894B7617C86F}" destId="{5E6A0DE9-E515-46BD-994B-916FBB9099F2}" srcOrd="0" destOrd="1"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DBC0CDF-C601-4003-B715-126923CD6043}" srcId="{DA7FD3D8-D505-46C1-A5C8-2C30830DC76D}" destId="{0BB21BBB-B8D7-4A0E-A3EA-894B7617C86F}" srcOrd="1" destOrd="0" parTransId="{27C96CB2-7355-4DA4-A2AC-E092882BB1DB}" sibTransId="{B1ADBDC0-48E9-4761-A0FD-EDF8170B6F86}"/>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E07</a:t>
          </a:r>
        </a:p>
        <a:p>
          <a:r>
            <a:rPr lang="en-US" sz="2000" dirty="0">
              <a:latin typeface="+mn-lt"/>
              <a:cs typeface="Arial" panose="020B0604020202020204" pitchFamily="34" charset="0"/>
            </a:rPr>
            <a:t>Remote/Virtual Employer Contact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remote or virtual contact is made to employers to promote/discuss the career center’s services.</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6B77454A-22A6-416C-BD14-695ABDF54752}">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This contact can be via a virtual platform or phone call (inbound or outbound).</a:t>
          </a:r>
        </a:p>
      </dgm:t>
    </dgm:pt>
    <dgm:pt modelId="{674A2551-EF46-4C60-9108-F73FAA372A65}" type="parTrans" cxnId="{6436CCA6-428D-471B-B264-4603AF22B7D9}">
      <dgm:prSet/>
      <dgm:spPr/>
      <dgm:t>
        <a:bodyPr/>
        <a:lstStyle/>
        <a:p>
          <a:endParaRPr lang="en-US"/>
        </a:p>
      </dgm:t>
    </dgm:pt>
    <dgm:pt modelId="{4C3956C3-3A45-42C0-A2FD-D51C738F5451}" type="sibTrans" cxnId="{6436CCA6-428D-471B-B264-4603AF22B7D9}">
      <dgm:prSet/>
      <dgm:spPr/>
      <dgm:t>
        <a:bodyPr/>
        <a:lstStyle/>
        <a:p>
          <a:endParaRPr lang="en-US"/>
        </a:p>
      </dgm:t>
    </dgm:pt>
    <dgm:pt modelId="{D3BEADBF-825B-4FE7-8156-BA541192900F}">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An email blast or similar activity is not considered contact.</a:t>
          </a:r>
        </a:p>
      </dgm:t>
    </dgm:pt>
    <dgm:pt modelId="{7ABBD6BB-F533-48B3-975E-AA8E14E8A5A0}" type="parTrans" cxnId="{5E08A1AD-0EE5-45ED-9C53-E255ED5543A5}">
      <dgm:prSet/>
      <dgm:spPr/>
      <dgm:t>
        <a:bodyPr/>
        <a:lstStyle/>
        <a:p>
          <a:endParaRPr lang="en-US"/>
        </a:p>
      </dgm:t>
    </dgm:pt>
    <dgm:pt modelId="{40AE6316-79E1-43D3-82C5-56FA9975FBBB}" type="sibTrans" cxnId="{5E08A1AD-0EE5-45ED-9C53-E255ED5543A5}">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6D08D506-549C-4802-B306-9CF0C196A18F}" type="presOf" srcId="{6B77454A-22A6-416C-BD14-695ABDF54752}" destId="{5E6A0DE9-E515-46BD-994B-916FBB9099F2}" srcOrd="0" destOrd="1" presId="urn:microsoft.com/office/officeart/2005/8/layout/vList5"/>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436CCA6-428D-471B-B264-4603AF22B7D9}" srcId="{DA7FD3D8-D505-46C1-A5C8-2C30830DC76D}" destId="{6B77454A-22A6-416C-BD14-695ABDF54752}" srcOrd="1" destOrd="0" parTransId="{674A2551-EF46-4C60-9108-F73FAA372A65}" sibTransId="{4C3956C3-3A45-42C0-A2FD-D51C738F5451}"/>
    <dgm:cxn modelId="{5E08A1AD-0EE5-45ED-9C53-E255ED5543A5}" srcId="{DA7FD3D8-D505-46C1-A5C8-2C30830DC76D}" destId="{D3BEADBF-825B-4FE7-8156-BA541192900F}" srcOrd="2" destOrd="0" parTransId="{7ABBD6BB-F533-48B3-975E-AA8E14E8A5A0}" sibTransId="{40AE6316-79E1-43D3-82C5-56FA9975FBBB}"/>
    <dgm:cxn modelId="{65AD1FCB-D9B6-41DE-A22A-FFFC48B3320E}" type="presOf" srcId="{D3BEADBF-825B-4FE7-8156-BA541192900F}" destId="{5E6A0DE9-E515-46BD-994B-916FBB9099F2}" srcOrd="0" destOrd="2"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E10</a:t>
          </a:r>
        </a:p>
        <a:p>
          <a:r>
            <a:rPr lang="en-US" sz="2000" dirty="0">
              <a:latin typeface="+mn-lt"/>
              <a:cs typeface="Arial" panose="020B0604020202020204" pitchFamily="34" charset="0"/>
            </a:rPr>
            <a:t>Veteran Services</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conduct outreach to federal contractors who are required to list jobs in Employ Florida.</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ScaleY="105735"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E11</a:t>
          </a:r>
        </a:p>
        <a:p>
          <a:r>
            <a:rPr lang="en-US" sz="2000" dirty="0">
              <a:latin typeface="+mn-lt"/>
              <a:cs typeface="Arial" panose="020B0604020202020204" pitchFamily="34" charset="0"/>
            </a:rPr>
            <a:t>Information Package Provided</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provide an employer information about the career center’s programs and/or veteran programs.</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2947DDF5-01E1-4176-82F0-D01D4992BB9C}">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Information packet may be electronic or hardcopy.</a:t>
          </a:r>
        </a:p>
      </dgm:t>
    </dgm:pt>
    <dgm:pt modelId="{C0FDF7E9-1780-476E-B366-8422B6686D03}" type="parTrans" cxnId="{C2CE877E-7EA2-43D6-A239-922239991B5F}">
      <dgm:prSet/>
      <dgm:spPr/>
      <dgm:t>
        <a:bodyPr/>
        <a:lstStyle/>
        <a:p>
          <a:endParaRPr lang="en-US"/>
        </a:p>
      </dgm:t>
    </dgm:pt>
    <dgm:pt modelId="{2FB43D1A-0CEB-4D72-82E8-43ACBC75D80B}" type="sibTrans" cxnId="{C2CE877E-7EA2-43D6-A239-922239991B5F}">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156A9B29-BA00-46FB-A0ED-AA53C0FD41CD}" type="presOf" srcId="{2947DDF5-01E1-4176-82F0-D01D4992BB9C}" destId="{5E6A0DE9-E515-46BD-994B-916FBB9099F2}" srcOrd="0" destOrd="1" presId="urn:microsoft.com/office/officeart/2005/8/layout/vList5"/>
    <dgm:cxn modelId="{8A373556-5998-40F9-BB86-FC2D497474D4}" type="presOf" srcId="{DA7FD3D8-D505-46C1-A5C8-2C30830DC76D}" destId="{702BCBA0-3899-4BFB-8D09-4E4ED9F7AC99}" srcOrd="0" destOrd="0" presId="urn:microsoft.com/office/officeart/2005/8/layout/vList5"/>
    <dgm:cxn modelId="{C2CE877E-7EA2-43D6-A239-922239991B5F}" srcId="{DA7FD3D8-D505-46C1-A5C8-2C30830DC76D}" destId="{2947DDF5-01E1-4176-82F0-D01D4992BB9C}" srcOrd="1" destOrd="0" parTransId="{C0FDF7E9-1780-476E-B366-8422B6686D03}" sibTransId="{2FB43D1A-0CEB-4D72-82E8-43ACBC75D80B}"/>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E15</a:t>
          </a:r>
        </a:p>
        <a:p>
          <a:r>
            <a:rPr lang="en-US" sz="2000" dirty="0">
              <a:latin typeface="+mn-lt"/>
              <a:cs typeface="Arial" panose="020B0604020202020204" pitchFamily="34" charset="0"/>
            </a:rPr>
            <a:t>Federal Bonding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provide an employer information about the federal bonding program</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E19</a:t>
          </a:r>
        </a:p>
        <a:p>
          <a:r>
            <a:rPr lang="en-US" sz="2000" dirty="0">
              <a:latin typeface="+mn-lt"/>
              <a:cs typeface="Arial" panose="020B0604020202020204" pitchFamily="34" charset="0"/>
            </a:rPr>
            <a:t>WOTC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provide an employer with information on the Work Opportunity Tax Credit (WOTC).</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E27</a:t>
          </a:r>
        </a:p>
        <a:p>
          <a:r>
            <a:rPr lang="en-US" sz="2000" dirty="0">
              <a:latin typeface="+mn-lt"/>
              <a:cs typeface="Arial" panose="020B0604020202020204" pitchFamily="34" charset="0"/>
            </a:rPr>
            <a:t>In-Person Employer Contact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make in-person contact with an employer at an event or meeting that is not sponsored by the career center.</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20971D-79B5-4A99-8B0E-6AF64B1F84D5}" type="doc">
      <dgm:prSet loTypeId="urn:microsoft.com/office/officeart/2005/8/layout/equation1" loCatId="relationship" qsTypeId="urn:microsoft.com/office/officeart/2005/8/quickstyle/simple1" qsCatId="simple" csTypeId="urn:microsoft.com/office/officeart/2005/8/colors/accent5_5" csCatId="accent5" phldr="1"/>
      <dgm:spPr/>
      <dgm:t>
        <a:bodyPr/>
        <a:lstStyle/>
        <a:p>
          <a:endParaRPr lang="en-US"/>
        </a:p>
      </dgm:t>
    </dgm:pt>
    <dgm:pt modelId="{D3C950B6-5A62-4690-986A-F92859A145F0}">
      <dgm:prSet custT="1"/>
      <dgm:spPr>
        <a:solidFill>
          <a:srgbClr val="202452">
            <a:alpha val="90000"/>
          </a:srgbClr>
        </a:solidFill>
      </dgm:spPr>
      <dgm:t>
        <a:bodyPr/>
        <a:lstStyle/>
        <a:p>
          <a:r>
            <a:rPr lang="en-US" sz="2400" dirty="0"/>
            <a:t>Employer Outreach</a:t>
          </a:r>
        </a:p>
      </dgm:t>
    </dgm:pt>
    <dgm:pt modelId="{7359026C-ABA5-4C5C-8771-27C0AFF6CCB4}" type="parTrans" cxnId="{1F1790D9-EB3C-4593-A650-55C48FA15BC4}">
      <dgm:prSet/>
      <dgm:spPr/>
      <dgm:t>
        <a:bodyPr/>
        <a:lstStyle/>
        <a:p>
          <a:endParaRPr lang="en-US"/>
        </a:p>
      </dgm:t>
    </dgm:pt>
    <dgm:pt modelId="{4FBA929A-C2B0-4807-9B90-B53DA84D49D9}" type="sibTrans" cxnId="{1F1790D9-EB3C-4593-A650-55C48FA15BC4}">
      <dgm:prSet/>
      <dgm:spPr>
        <a:solidFill>
          <a:srgbClr val="04A651"/>
        </a:solidFill>
      </dgm:spPr>
      <dgm:t>
        <a:bodyPr/>
        <a:lstStyle/>
        <a:p>
          <a:endParaRPr lang="en-US"/>
        </a:p>
      </dgm:t>
    </dgm:pt>
    <dgm:pt modelId="{6A6C4174-D9E0-459C-A1F1-938EEEB83C6E}">
      <dgm:prSet custT="1"/>
      <dgm:spPr>
        <a:solidFill>
          <a:srgbClr val="202452">
            <a:alpha val="70000"/>
          </a:srgbClr>
        </a:solidFill>
      </dgm:spPr>
      <dgm:t>
        <a:bodyPr/>
        <a:lstStyle/>
        <a:p>
          <a:r>
            <a:rPr lang="en-US" sz="2400" dirty="0"/>
            <a:t>Facilitating Veteran Services</a:t>
          </a:r>
        </a:p>
      </dgm:t>
    </dgm:pt>
    <dgm:pt modelId="{8585F9BC-9BD4-4EDE-9A69-8359369F4F5D}" type="parTrans" cxnId="{72741B74-FBAA-4DCE-B50C-DFB7155E29E1}">
      <dgm:prSet/>
      <dgm:spPr/>
      <dgm:t>
        <a:bodyPr/>
        <a:lstStyle/>
        <a:p>
          <a:endParaRPr lang="en-US"/>
        </a:p>
      </dgm:t>
    </dgm:pt>
    <dgm:pt modelId="{D4AFCD50-5ED3-48D2-84F3-9E0E5B71C4FC}" type="sibTrans" cxnId="{72741B74-FBAA-4DCE-B50C-DFB7155E29E1}">
      <dgm:prSet/>
      <dgm:spPr>
        <a:solidFill>
          <a:srgbClr val="04A651"/>
        </a:solidFill>
      </dgm:spPr>
      <dgm:t>
        <a:bodyPr/>
        <a:lstStyle/>
        <a:p>
          <a:endParaRPr lang="en-US" dirty="0"/>
        </a:p>
      </dgm:t>
    </dgm:pt>
    <dgm:pt modelId="{4FE1BEAB-FAB8-4E9A-BC5D-4D01A9D942FB}">
      <dgm:prSet/>
      <dgm:spPr>
        <a:solidFill>
          <a:srgbClr val="202452">
            <a:alpha val="50000"/>
          </a:srgbClr>
        </a:solidFill>
      </dgm:spPr>
      <dgm:t>
        <a:bodyPr/>
        <a:lstStyle/>
        <a:p>
          <a:r>
            <a:rPr lang="en-US" b="1" dirty="0"/>
            <a:t>Principal Duties</a:t>
          </a:r>
        </a:p>
      </dgm:t>
    </dgm:pt>
    <dgm:pt modelId="{6280A891-C03F-475B-9C93-DBB578B010E7}" type="parTrans" cxnId="{885BD137-9CDC-4D7B-AF68-781C56A91E08}">
      <dgm:prSet/>
      <dgm:spPr/>
      <dgm:t>
        <a:bodyPr/>
        <a:lstStyle/>
        <a:p>
          <a:endParaRPr lang="en-US"/>
        </a:p>
      </dgm:t>
    </dgm:pt>
    <dgm:pt modelId="{1221E601-02FA-4149-A022-A7B4EE6B44CF}" type="sibTrans" cxnId="{885BD137-9CDC-4D7B-AF68-781C56A91E08}">
      <dgm:prSet/>
      <dgm:spPr/>
      <dgm:t>
        <a:bodyPr/>
        <a:lstStyle/>
        <a:p>
          <a:endParaRPr lang="en-US"/>
        </a:p>
      </dgm:t>
    </dgm:pt>
    <dgm:pt modelId="{EC8A5CBA-B22A-4047-9BE3-A897194229B8}" type="pres">
      <dgm:prSet presAssocID="{C020971D-79B5-4A99-8B0E-6AF64B1F84D5}" presName="linearFlow" presStyleCnt="0">
        <dgm:presLayoutVars>
          <dgm:dir/>
          <dgm:resizeHandles val="exact"/>
        </dgm:presLayoutVars>
      </dgm:prSet>
      <dgm:spPr/>
    </dgm:pt>
    <dgm:pt modelId="{2B4B8256-E846-4466-B933-0B9C7EB95C0A}" type="pres">
      <dgm:prSet presAssocID="{D3C950B6-5A62-4690-986A-F92859A145F0}" presName="node" presStyleLbl="node1" presStyleIdx="0" presStyleCnt="3" custScaleX="163450" custScaleY="163362">
        <dgm:presLayoutVars>
          <dgm:bulletEnabled val="1"/>
        </dgm:presLayoutVars>
      </dgm:prSet>
      <dgm:spPr/>
    </dgm:pt>
    <dgm:pt modelId="{01CDA686-3D64-4477-AFF1-5FAD7AEE3A87}" type="pres">
      <dgm:prSet presAssocID="{4FBA929A-C2B0-4807-9B90-B53DA84D49D9}" presName="spacerL" presStyleCnt="0"/>
      <dgm:spPr/>
    </dgm:pt>
    <dgm:pt modelId="{18FA32F7-EDC8-4A9A-B033-56D1E96246D5}" type="pres">
      <dgm:prSet presAssocID="{4FBA929A-C2B0-4807-9B90-B53DA84D49D9}" presName="sibTrans" presStyleLbl="sibTrans2D1" presStyleIdx="0" presStyleCnt="2"/>
      <dgm:spPr/>
    </dgm:pt>
    <dgm:pt modelId="{48738FDD-DDF4-46C3-9DA8-8554ACA092EC}" type="pres">
      <dgm:prSet presAssocID="{4FBA929A-C2B0-4807-9B90-B53DA84D49D9}" presName="spacerR" presStyleCnt="0"/>
      <dgm:spPr/>
    </dgm:pt>
    <dgm:pt modelId="{0C37D58D-CC66-4641-A5D9-E21DA78EBECC}" type="pres">
      <dgm:prSet presAssocID="{6A6C4174-D9E0-459C-A1F1-938EEEB83C6E}" presName="node" presStyleLbl="node1" presStyleIdx="1" presStyleCnt="3" custScaleX="163450" custScaleY="163362">
        <dgm:presLayoutVars>
          <dgm:bulletEnabled val="1"/>
        </dgm:presLayoutVars>
      </dgm:prSet>
      <dgm:spPr/>
    </dgm:pt>
    <dgm:pt modelId="{313F899D-A2D2-499B-B7F3-FFC975FE00C1}" type="pres">
      <dgm:prSet presAssocID="{D4AFCD50-5ED3-48D2-84F3-9E0E5B71C4FC}" presName="spacerL" presStyleCnt="0"/>
      <dgm:spPr/>
    </dgm:pt>
    <dgm:pt modelId="{7B7BEA96-0816-4AC4-B4D1-47B3840B9667}" type="pres">
      <dgm:prSet presAssocID="{D4AFCD50-5ED3-48D2-84F3-9E0E5B71C4FC}" presName="sibTrans" presStyleLbl="sibTrans2D1" presStyleIdx="1" presStyleCnt="2"/>
      <dgm:spPr/>
    </dgm:pt>
    <dgm:pt modelId="{65795851-41D7-4186-A030-8A7ABA993D2F}" type="pres">
      <dgm:prSet presAssocID="{D4AFCD50-5ED3-48D2-84F3-9E0E5B71C4FC}" presName="spacerR" presStyleCnt="0"/>
      <dgm:spPr/>
    </dgm:pt>
    <dgm:pt modelId="{22218972-FCA7-4041-924F-025BBFEA301F}" type="pres">
      <dgm:prSet presAssocID="{4FE1BEAB-FAB8-4E9A-BC5D-4D01A9D942FB}" presName="node" presStyleLbl="node1" presStyleIdx="2" presStyleCnt="3" custScaleX="163450" custScaleY="163362">
        <dgm:presLayoutVars>
          <dgm:bulletEnabled val="1"/>
        </dgm:presLayoutVars>
      </dgm:prSet>
      <dgm:spPr/>
    </dgm:pt>
  </dgm:ptLst>
  <dgm:cxnLst>
    <dgm:cxn modelId="{E7C7DD34-A80F-4765-8D04-1E8E9ADD2875}" type="presOf" srcId="{4FBA929A-C2B0-4807-9B90-B53DA84D49D9}" destId="{18FA32F7-EDC8-4A9A-B033-56D1E96246D5}" srcOrd="0" destOrd="0" presId="urn:microsoft.com/office/officeart/2005/8/layout/equation1"/>
    <dgm:cxn modelId="{885BD137-9CDC-4D7B-AF68-781C56A91E08}" srcId="{C020971D-79B5-4A99-8B0E-6AF64B1F84D5}" destId="{4FE1BEAB-FAB8-4E9A-BC5D-4D01A9D942FB}" srcOrd="2" destOrd="0" parTransId="{6280A891-C03F-475B-9C93-DBB578B010E7}" sibTransId="{1221E601-02FA-4149-A022-A7B4EE6B44CF}"/>
    <dgm:cxn modelId="{B301E16C-8C98-45EB-9554-0F9CD5CC21F0}" type="presOf" srcId="{4FE1BEAB-FAB8-4E9A-BC5D-4D01A9D942FB}" destId="{22218972-FCA7-4041-924F-025BBFEA301F}" srcOrd="0" destOrd="0" presId="urn:microsoft.com/office/officeart/2005/8/layout/equation1"/>
    <dgm:cxn modelId="{72741B74-FBAA-4DCE-B50C-DFB7155E29E1}" srcId="{C020971D-79B5-4A99-8B0E-6AF64B1F84D5}" destId="{6A6C4174-D9E0-459C-A1F1-938EEEB83C6E}" srcOrd="1" destOrd="0" parTransId="{8585F9BC-9BD4-4EDE-9A69-8359369F4F5D}" sibTransId="{D4AFCD50-5ED3-48D2-84F3-9E0E5B71C4FC}"/>
    <dgm:cxn modelId="{3A56BCAF-14B3-48AD-BCED-820A517CA393}" type="presOf" srcId="{D4AFCD50-5ED3-48D2-84F3-9E0E5B71C4FC}" destId="{7B7BEA96-0816-4AC4-B4D1-47B3840B9667}" srcOrd="0" destOrd="0" presId="urn:microsoft.com/office/officeart/2005/8/layout/equation1"/>
    <dgm:cxn modelId="{1F1790D9-EB3C-4593-A650-55C48FA15BC4}" srcId="{C020971D-79B5-4A99-8B0E-6AF64B1F84D5}" destId="{D3C950B6-5A62-4690-986A-F92859A145F0}" srcOrd="0" destOrd="0" parTransId="{7359026C-ABA5-4C5C-8771-27C0AFF6CCB4}" sibTransId="{4FBA929A-C2B0-4807-9B90-B53DA84D49D9}"/>
    <dgm:cxn modelId="{5BBF60E8-6175-4690-AE82-658B3491E0AD}" type="presOf" srcId="{6A6C4174-D9E0-459C-A1F1-938EEEB83C6E}" destId="{0C37D58D-CC66-4641-A5D9-E21DA78EBECC}" srcOrd="0" destOrd="0" presId="urn:microsoft.com/office/officeart/2005/8/layout/equation1"/>
    <dgm:cxn modelId="{A6A702ED-8565-4C74-B93F-7EC4B03A49ED}" type="presOf" srcId="{C020971D-79B5-4A99-8B0E-6AF64B1F84D5}" destId="{EC8A5CBA-B22A-4047-9BE3-A897194229B8}" srcOrd="0" destOrd="0" presId="urn:microsoft.com/office/officeart/2005/8/layout/equation1"/>
    <dgm:cxn modelId="{5BF240F2-C0B2-473B-B5F5-BF676305FD4E}" type="presOf" srcId="{D3C950B6-5A62-4690-986A-F92859A145F0}" destId="{2B4B8256-E846-4466-B933-0B9C7EB95C0A}" srcOrd="0" destOrd="0" presId="urn:microsoft.com/office/officeart/2005/8/layout/equation1"/>
    <dgm:cxn modelId="{E8B4A411-3F80-4D5B-BCEF-7D9388F9A745}" type="presParOf" srcId="{EC8A5CBA-B22A-4047-9BE3-A897194229B8}" destId="{2B4B8256-E846-4466-B933-0B9C7EB95C0A}" srcOrd="0" destOrd="0" presId="urn:microsoft.com/office/officeart/2005/8/layout/equation1"/>
    <dgm:cxn modelId="{E93E6F2C-4E07-4C03-BB01-CEAFF1DFE497}" type="presParOf" srcId="{EC8A5CBA-B22A-4047-9BE3-A897194229B8}" destId="{01CDA686-3D64-4477-AFF1-5FAD7AEE3A87}" srcOrd="1" destOrd="0" presId="urn:microsoft.com/office/officeart/2005/8/layout/equation1"/>
    <dgm:cxn modelId="{87A41BEF-8238-4E0B-A979-96682EC3CCD4}" type="presParOf" srcId="{EC8A5CBA-B22A-4047-9BE3-A897194229B8}" destId="{18FA32F7-EDC8-4A9A-B033-56D1E96246D5}" srcOrd="2" destOrd="0" presId="urn:microsoft.com/office/officeart/2005/8/layout/equation1"/>
    <dgm:cxn modelId="{E1D9B6A2-34A7-4041-8394-A085EB2A4F97}" type="presParOf" srcId="{EC8A5CBA-B22A-4047-9BE3-A897194229B8}" destId="{48738FDD-DDF4-46C3-9DA8-8554ACA092EC}" srcOrd="3" destOrd="0" presId="urn:microsoft.com/office/officeart/2005/8/layout/equation1"/>
    <dgm:cxn modelId="{C2B2098A-2CB7-4E0C-B235-EAA962F3B262}" type="presParOf" srcId="{EC8A5CBA-B22A-4047-9BE3-A897194229B8}" destId="{0C37D58D-CC66-4641-A5D9-E21DA78EBECC}" srcOrd="4" destOrd="0" presId="urn:microsoft.com/office/officeart/2005/8/layout/equation1"/>
    <dgm:cxn modelId="{9AE09B7D-948F-4251-A087-A7C51A8C0085}" type="presParOf" srcId="{EC8A5CBA-B22A-4047-9BE3-A897194229B8}" destId="{313F899D-A2D2-499B-B7F3-FFC975FE00C1}" srcOrd="5" destOrd="0" presId="urn:microsoft.com/office/officeart/2005/8/layout/equation1"/>
    <dgm:cxn modelId="{B463DE21-1C94-4672-83C0-49AD444029C7}" type="presParOf" srcId="{EC8A5CBA-B22A-4047-9BE3-A897194229B8}" destId="{7B7BEA96-0816-4AC4-B4D1-47B3840B9667}" srcOrd="6" destOrd="0" presId="urn:microsoft.com/office/officeart/2005/8/layout/equation1"/>
    <dgm:cxn modelId="{1B59C506-72F3-498B-90B5-4159E7CD83BD}" type="presParOf" srcId="{EC8A5CBA-B22A-4047-9BE3-A897194229B8}" destId="{65795851-41D7-4186-A030-8A7ABA993D2F}" srcOrd="7" destOrd="0" presId="urn:microsoft.com/office/officeart/2005/8/layout/equation1"/>
    <dgm:cxn modelId="{847A15DD-C789-4994-B29D-5F3D2D81EB86}" type="presParOf" srcId="{EC8A5CBA-B22A-4047-9BE3-A897194229B8}" destId="{22218972-FCA7-4041-924F-025BBFEA301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E33</a:t>
          </a:r>
        </a:p>
        <a:p>
          <a:r>
            <a:rPr lang="en-US" sz="2000" dirty="0">
              <a:latin typeface="+mn-lt"/>
              <a:cs typeface="Arial" panose="020B0604020202020204" pitchFamily="34" charset="0"/>
            </a:rPr>
            <a:t>Job Development</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contact an employer to discuss and obtain an interview for a specific job for a veteran for whom the local area has no suitable opening on file.</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A078D9B-66D5-41FA-8E4B-33E31887CF0F}">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Acknowledgement from the employer is required.  Sending out a veteran’s resume to multiple employers with no response is not a job development.</a:t>
          </a:r>
        </a:p>
      </dgm:t>
    </dgm:pt>
    <dgm:pt modelId="{389694B9-2597-4367-BC70-4E8265B02210}" type="parTrans" cxnId="{7546CA4C-2BF0-475C-BC4C-14FC8A0FD53A}">
      <dgm:prSet/>
      <dgm:spPr/>
      <dgm:t>
        <a:bodyPr/>
        <a:lstStyle/>
        <a:p>
          <a:endParaRPr lang="en-US"/>
        </a:p>
      </dgm:t>
    </dgm:pt>
    <dgm:pt modelId="{4327829F-C499-4C0E-8C87-68E04AAED203}" type="sibTrans" cxnId="{7546CA4C-2BF0-475C-BC4C-14FC8A0FD53A}">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62BF7D45-D674-4EDF-87C8-50F8E0230206}" type="presOf" srcId="{0A078D9B-66D5-41FA-8E4B-33E31887CF0F}" destId="{5E6A0DE9-E515-46BD-994B-916FBB9099F2}" srcOrd="0" destOrd="1" presId="urn:microsoft.com/office/officeart/2005/8/layout/vList5"/>
    <dgm:cxn modelId="{7546CA4C-2BF0-475C-BC4C-14FC8A0FD53A}" srcId="{DA7FD3D8-D505-46C1-A5C8-2C30830DC76D}" destId="{0A078D9B-66D5-41FA-8E4B-33E31887CF0F}" srcOrd="1" destOrd="0" parTransId="{389694B9-2597-4367-BC70-4E8265B02210}" sibTransId="{4327829F-C499-4C0E-8C87-68E04AAED203}"/>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E34</a:t>
          </a:r>
        </a:p>
        <a:p>
          <a:r>
            <a:rPr lang="en-US" sz="2000" dirty="0">
              <a:latin typeface="+mn-lt"/>
              <a:cs typeface="Arial" panose="020B0604020202020204" pitchFamily="34" charset="0"/>
            </a:rPr>
            <a:t>Job Order</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have actively obtained and entered a job order from an employer.</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19748009-6389-48BC-9BB2-1F45E00E8DCF}">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This code cannot be recorded if the employer initiates the job order.</a:t>
          </a:r>
        </a:p>
      </dgm:t>
    </dgm:pt>
    <dgm:pt modelId="{562F6958-28C7-475E-BCFC-2FB736EBBA45}" type="parTrans" cxnId="{1CB55397-1AAE-484C-A523-322F639DD35C}">
      <dgm:prSet/>
      <dgm:spPr/>
      <dgm:t>
        <a:bodyPr/>
        <a:lstStyle/>
        <a:p>
          <a:endParaRPr lang="en-US"/>
        </a:p>
      </dgm:t>
    </dgm:pt>
    <dgm:pt modelId="{688ACA7D-FDF6-4383-9F5B-E910B7E67385}" type="sibTrans" cxnId="{1CB55397-1AAE-484C-A523-322F639DD35C}">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1CB55397-1AAE-484C-A523-322F639DD35C}" srcId="{DA7FD3D8-D505-46C1-A5C8-2C30830DC76D}" destId="{19748009-6389-48BC-9BB2-1F45E00E8DCF}" srcOrd="1" destOrd="0" parTransId="{562F6958-28C7-475E-BCFC-2FB736EBBA45}" sibTransId="{688ACA7D-FDF6-4383-9F5B-E910B7E6738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30044ED8-480E-4B4D-8D07-7A1EBED3F258}" type="presOf" srcId="{19748009-6389-48BC-9BB2-1F45E00E8DCF}" destId="{5E6A0DE9-E515-46BD-994B-916FBB9099F2}" srcOrd="0" destOrd="1"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E52</a:t>
          </a:r>
        </a:p>
        <a:p>
          <a:r>
            <a:rPr lang="en-US" sz="2000" dirty="0">
              <a:latin typeface="+mn-lt"/>
              <a:cs typeface="Arial" panose="020B0604020202020204" pitchFamily="34" charset="0"/>
            </a:rPr>
            <a:t>HIRE Veterans Medallion Program</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provide information to an employer regarding the HIRE Veterans Medallion Program (HVMP).</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D2A1C654-1E6D-43C1-9507-CC6925F8BBEF}">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Employer acknowledgment is required.  This code cannot be recorded by sending mass emails or providing informational packets.</a:t>
          </a:r>
        </a:p>
      </dgm:t>
    </dgm:pt>
    <dgm:pt modelId="{F9D694FA-A1D5-4B24-ABB1-B520B5204FD0}" type="parTrans" cxnId="{4264DC7F-6E82-4011-870D-01AC5500B8FC}">
      <dgm:prSet/>
      <dgm:spPr/>
      <dgm:t>
        <a:bodyPr/>
        <a:lstStyle/>
        <a:p>
          <a:endParaRPr lang="en-US"/>
        </a:p>
      </dgm:t>
    </dgm:pt>
    <dgm:pt modelId="{62EE4989-03F7-4649-BC57-0E9E211AD2BA}" type="sibTrans" cxnId="{4264DC7F-6E82-4011-870D-01AC5500B8FC}">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4264DC7F-6E82-4011-870D-01AC5500B8FC}" srcId="{DA7FD3D8-D505-46C1-A5C8-2C30830DC76D}" destId="{D2A1C654-1E6D-43C1-9507-CC6925F8BBEF}" srcOrd="1" destOrd="0" parTransId="{F9D694FA-A1D5-4B24-ABB1-B520B5204FD0}" sibTransId="{62EE4989-03F7-4649-BC57-0E9E211AD2BA}"/>
    <dgm:cxn modelId="{FF5B4598-2257-443C-A2F1-DDBA63C7BCB0}" srcId="{B444CDD0-5FF1-4E03-A80A-D0EE10ECC060}" destId="{DA7FD3D8-D505-46C1-A5C8-2C30830DC76D}" srcOrd="0" destOrd="0" parTransId="{DBF3E6F3-3DDD-42A2-8901-E09121A8768F}" sibTransId="{C1E1C6BC-632B-4CD8-9CC4-A3BCC1A080A2}"/>
    <dgm:cxn modelId="{CA8E16BB-F8B1-4854-87BA-622DB7BBDC4B}" type="presOf" srcId="{D2A1C654-1E6D-43C1-9507-CC6925F8BBEF}" destId="{5E6A0DE9-E515-46BD-994B-916FBB9099F2}" srcOrd="0" destOrd="1" presId="urn:microsoft.com/office/officeart/2005/8/layout/vList5"/>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E53</a:t>
          </a:r>
        </a:p>
        <a:p>
          <a:r>
            <a:rPr lang="en-US" sz="2000" dirty="0">
              <a:latin typeface="+mn-lt"/>
              <a:cs typeface="Arial" panose="020B0604020202020204" pitchFamily="34" charset="0"/>
            </a:rPr>
            <a:t>Veteran Advocacy</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engage an employer to advocate on behalf of an SBE veteran for whom the LWDB </a:t>
          </a:r>
          <a:r>
            <a:rPr lang="en-US" sz="1800" u="sng" dirty="0">
              <a:solidFill>
                <a:srgbClr val="202452"/>
              </a:solidFill>
              <a:latin typeface="+mn-lt"/>
              <a:cs typeface="Arial" panose="020B0604020202020204" pitchFamily="34" charset="0"/>
            </a:rPr>
            <a:t>has</a:t>
          </a:r>
          <a:r>
            <a:rPr lang="en-US" sz="1800" dirty="0">
              <a:solidFill>
                <a:srgbClr val="202452"/>
              </a:solidFill>
              <a:latin typeface="+mn-lt"/>
              <a:cs typeface="Arial" panose="020B0604020202020204" pitchFamily="34" charset="0"/>
            </a:rPr>
            <a:t> a suitable opening on file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59EECA9E-E0EC-4EAA-9F7B-62D86BFD4AA1}">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LVERs must initiate the process of securing a job interview (e.g., providing a veteran’s resume, having a veteran complete a job application); </a:t>
          </a:r>
          <a:r>
            <a:rPr lang="en-US" sz="1800" u="none" dirty="0">
              <a:solidFill>
                <a:srgbClr val="202452"/>
              </a:solidFill>
              <a:latin typeface="+mn-lt"/>
              <a:cs typeface="Arial" panose="020B0604020202020204" pitchFamily="34" charset="0"/>
            </a:rPr>
            <a:t>a job interview doesn’t have to be scheduled.</a:t>
          </a:r>
        </a:p>
      </dgm:t>
    </dgm:pt>
    <dgm:pt modelId="{3950CEC6-3C15-4BFC-B2A6-368BCFC7AA8D}" type="parTrans" cxnId="{79E81765-CEAD-48BD-A839-AD9A4F17B934}">
      <dgm:prSet/>
      <dgm:spPr/>
      <dgm:t>
        <a:bodyPr/>
        <a:lstStyle/>
        <a:p>
          <a:endParaRPr lang="en-US"/>
        </a:p>
      </dgm:t>
    </dgm:pt>
    <dgm:pt modelId="{31F9FECA-C185-4805-A318-160098174461}" type="sibTrans" cxnId="{79E81765-CEAD-48BD-A839-AD9A4F17B934}">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06DA833C-0F27-436B-8FEF-CAF100D0B048}" type="presOf" srcId="{59EECA9E-E0EC-4EAA-9F7B-62D86BFD4AA1}" destId="{5E6A0DE9-E515-46BD-994B-916FBB9099F2}" srcOrd="0" destOrd="1" presId="urn:microsoft.com/office/officeart/2005/8/layout/vList5"/>
    <dgm:cxn modelId="{79E81765-CEAD-48BD-A839-AD9A4F17B934}" srcId="{DA7FD3D8-D505-46C1-A5C8-2C30830DC76D}" destId="{59EECA9E-E0EC-4EAA-9F7B-62D86BFD4AA1}" srcOrd="1" destOrd="0" parTransId="{3950CEC6-3C15-4BFC-B2A6-368BCFC7AA8D}" sibTransId="{31F9FECA-C185-4805-A318-160098174461}"/>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E54</a:t>
          </a:r>
        </a:p>
        <a:p>
          <a:r>
            <a:rPr lang="en-US" sz="2000" dirty="0">
              <a:latin typeface="+mn-lt"/>
              <a:cs typeface="Arial" panose="020B0604020202020204" pitchFamily="34" charset="0"/>
            </a:rPr>
            <a:t>Provided DOD SkillBridge Information</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provide an employer information regarding the DOD SkillBridge program.</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9C23ECB2-4460-46F2-BF7E-EC1F51BEBD16}">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Employer acknowledgment is required.  This code cannot be recorded for sending out mass emails or information packets.</a:t>
          </a:r>
        </a:p>
      </dgm:t>
    </dgm:pt>
    <dgm:pt modelId="{16F0F804-416C-462E-AFDA-93B5DAD5F428}" type="parTrans" cxnId="{937F1B5D-7288-4058-9F7E-CAEFC4F5525F}">
      <dgm:prSet/>
      <dgm:spPr/>
      <dgm:t>
        <a:bodyPr/>
        <a:lstStyle/>
        <a:p>
          <a:endParaRPr lang="en-US"/>
        </a:p>
      </dgm:t>
    </dgm:pt>
    <dgm:pt modelId="{7B0F57E5-9D3B-4008-9646-BCD533200216}" type="sibTrans" cxnId="{937F1B5D-7288-4058-9F7E-CAEFC4F5525F}">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C297BF1C-299A-4EFA-B99C-81E0F91CF730}" type="presOf" srcId="{9C23ECB2-4460-46F2-BF7E-EC1F51BEBD16}" destId="{5E6A0DE9-E515-46BD-994B-916FBB9099F2}" srcOrd="0" destOrd="1" presId="urn:microsoft.com/office/officeart/2005/8/layout/vList5"/>
    <dgm:cxn modelId="{1F5B4728-D296-4553-B508-66758CF02AAD}" type="presOf" srcId="{1AADF61D-E56F-4042-BC43-2A81EFD940F5}" destId="{5E6A0DE9-E515-46BD-994B-916FBB9099F2}" srcOrd="0" destOrd="0" presId="urn:microsoft.com/office/officeart/2005/8/layout/vList5"/>
    <dgm:cxn modelId="{937F1B5D-7288-4058-9F7E-CAEFC4F5525F}" srcId="{DA7FD3D8-D505-46C1-A5C8-2C30830DC76D}" destId="{9C23ECB2-4460-46F2-BF7E-EC1F51BEBD16}" srcOrd="1" destOrd="0" parTransId="{16F0F804-416C-462E-AFDA-93B5DAD5F428}" sibTransId="{7B0F57E5-9D3B-4008-9646-BCD533200216}"/>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E55</a:t>
          </a:r>
        </a:p>
        <a:p>
          <a:r>
            <a:rPr lang="en-US" sz="2000" dirty="0">
              <a:latin typeface="+mn-lt"/>
              <a:cs typeface="Arial" panose="020B0604020202020204" pitchFamily="34" charset="0"/>
            </a:rPr>
            <a:t>Developed DOD SkillBridge Opportunity</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LVERs submit an employer SkillBridge training plan to the FloridaCommerce State Veterans Program Office.</a:t>
          </a:r>
        </a:p>
      </dgm:t>
    </dgm:pt>
    <dgm:pt modelId="{89A2D24A-FF46-4D32-BC1B-9B5D66D41B7A}" type="parTrans" cxnId="{8BB0D11A-DF7C-4F27-A0B3-7651DAA9F9F7}">
      <dgm:prSet/>
      <dgm:spPr/>
      <dgm:t>
        <a:bodyPr/>
        <a:lstStyle/>
        <a:p>
          <a:endParaRPr lang="en-US"/>
        </a:p>
      </dgm:t>
    </dgm:pt>
    <dgm:pt modelId="{7EB5BFE6-6E7A-480C-8853-5690813D5034}" type="sib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444CDD0-5FF1-4E03-A80A-D0EE10ECC060}"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en-US"/>
        </a:p>
      </dgm:t>
    </dgm:pt>
    <dgm:pt modelId="{DA7FD3D8-D505-46C1-A5C8-2C30830DC76D}">
      <dgm:prSet custT="1"/>
      <dgm:spPr>
        <a:solidFill>
          <a:srgbClr val="202452">
            <a:alpha val="90000"/>
          </a:srgbClr>
        </a:solidFill>
      </dgm:spPr>
      <dgm:t>
        <a:bodyPr/>
        <a:lstStyle/>
        <a:p>
          <a:r>
            <a:rPr lang="en-US" sz="2000" b="0" dirty="0">
              <a:latin typeface="+mn-lt"/>
              <a:cs typeface="Arial" panose="020B0604020202020204" pitchFamily="34" charset="0"/>
            </a:rPr>
            <a:t>E56</a:t>
          </a:r>
        </a:p>
        <a:p>
          <a:r>
            <a:rPr lang="en-US" sz="2000" dirty="0">
              <a:latin typeface="+mn-lt"/>
              <a:cs typeface="Arial" panose="020B0604020202020204" pitchFamily="34" charset="0"/>
            </a:rPr>
            <a:t>Paycheck for Patriots Employer</a:t>
          </a:r>
        </a:p>
      </dgm:t>
    </dgm:pt>
    <dgm:pt modelId="{C1E1C6BC-632B-4CD8-9CC4-A3BCC1A080A2}" type="sibTrans" cxnId="{FF5B4598-2257-443C-A2F1-DDBA63C7BCB0}">
      <dgm:prSet/>
      <dgm:spPr/>
      <dgm:t>
        <a:bodyPr/>
        <a:lstStyle/>
        <a:p>
          <a:endParaRPr lang="en-US"/>
        </a:p>
      </dgm:t>
    </dgm:pt>
    <dgm:pt modelId="{DBF3E6F3-3DDD-42A2-8901-E09121A8768F}" type="parTrans" cxnId="{FF5B4598-2257-443C-A2F1-DDBA63C7BCB0}">
      <dgm:prSet/>
      <dgm:spPr/>
      <dgm:t>
        <a:bodyPr/>
        <a:lstStyle/>
        <a:p>
          <a:endParaRPr lang="en-US"/>
        </a:p>
      </dgm:t>
    </dgm:pt>
    <dgm:pt modelId="{1AADF61D-E56F-4042-BC43-2A81EFD940F5}">
      <dgm:prSet custT="1"/>
      <dgm:spPr>
        <a:solidFill>
          <a:srgbClr val="C0C3E6">
            <a:alpha val="90000"/>
          </a:srgbClr>
        </a:solidFill>
      </dgm:spPr>
      <dgm:t>
        <a:bodyPr/>
        <a:lstStyle/>
        <a:p>
          <a:pPr algn="l">
            <a:buFont typeface="Wingdings" panose="05000000000000000000" pitchFamily="2" charset="2"/>
            <a:buChar char="§"/>
          </a:pPr>
          <a:r>
            <a:rPr lang="en-US" sz="1800" dirty="0">
              <a:solidFill>
                <a:srgbClr val="202452"/>
              </a:solidFill>
              <a:latin typeface="+mn-lt"/>
              <a:cs typeface="Arial" panose="020B0604020202020204" pitchFamily="34" charset="0"/>
            </a:rPr>
            <a:t>Recorded when an employer participates in a Paychecks for Patriots job fair.</a:t>
          </a:r>
        </a:p>
      </dgm:t>
    </dgm:pt>
    <dgm:pt modelId="{7EB5BFE6-6E7A-480C-8853-5690813D5034}" type="sibTrans" cxnId="{8BB0D11A-DF7C-4F27-A0B3-7651DAA9F9F7}">
      <dgm:prSet/>
      <dgm:spPr/>
      <dgm:t>
        <a:bodyPr/>
        <a:lstStyle/>
        <a:p>
          <a:endParaRPr lang="en-US"/>
        </a:p>
      </dgm:t>
    </dgm:pt>
    <dgm:pt modelId="{89A2D24A-FF46-4D32-BC1B-9B5D66D41B7A}" type="parTrans" cxnId="{8BB0D11A-DF7C-4F27-A0B3-7651DAA9F9F7}">
      <dgm:prSet/>
      <dgm:spPr/>
      <dgm:t>
        <a:bodyPr/>
        <a:lstStyle/>
        <a:p>
          <a:endParaRPr lang="en-US"/>
        </a:p>
      </dgm:t>
    </dgm:pt>
    <dgm:pt modelId="{0BC99BD6-5EE4-45C5-8172-10D82C07B525}" type="pres">
      <dgm:prSet presAssocID="{B444CDD0-5FF1-4E03-A80A-D0EE10ECC060}" presName="Name0" presStyleCnt="0">
        <dgm:presLayoutVars>
          <dgm:dir/>
          <dgm:animLvl val="lvl"/>
          <dgm:resizeHandles val="exact"/>
        </dgm:presLayoutVars>
      </dgm:prSet>
      <dgm:spPr/>
    </dgm:pt>
    <dgm:pt modelId="{EC6A7BDD-7973-4FD5-BFB2-5FA93F0EC1C5}" type="pres">
      <dgm:prSet presAssocID="{DA7FD3D8-D505-46C1-A5C8-2C30830DC76D}" presName="linNode" presStyleCnt="0"/>
      <dgm:spPr/>
    </dgm:pt>
    <dgm:pt modelId="{702BCBA0-3899-4BFB-8D09-4E4ED9F7AC99}" type="pres">
      <dgm:prSet presAssocID="{DA7FD3D8-D505-46C1-A5C8-2C30830DC76D}" presName="parentText" presStyleLbl="node1" presStyleIdx="0" presStyleCnt="1" custScaleY="94690" custLinFactNeighborX="941" custLinFactNeighborY="264">
        <dgm:presLayoutVars>
          <dgm:chMax val="1"/>
          <dgm:bulletEnabled val="1"/>
        </dgm:presLayoutVars>
      </dgm:prSet>
      <dgm:spPr/>
    </dgm:pt>
    <dgm:pt modelId="{5E6A0DE9-E515-46BD-994B-916FBB9099F2}" type="pres">
      <dgm:prSet presAssocID="{DA7FD3D8-D505-46C1-A5C8-2C30830DC76D}" presName="descendantText" presStyleLbl="alignAccFollowNode1" presStyleIdx="0" presStyleCnt="1" custLinFactNeighborX="1507" custLinFactNeighborY="182">
        <dgm:presLayoutVars>
          <dgm:bulletEnabled val="1"/>
        </dgm:presLayoutVars>
      </dgm:prSet>
      <dgm:spPr/>
    </dgm:pt>
  </dgm:ptLst>
  <dgm:cxnLst>
    <dgm:cxn modelId="{8BB0D11A-DF7C-4F27-A0B3-7651DAA9F9F7}" srcId="{DA7FD3D8-D505-46C1-A5C8-2C30830DC76D}" destId="{1AADF61D-E56F-4042-BC43-2A81EFD940F5}" srcOrd="0" destOrd="0" parTransId="{89A2D24A-FF46-4D32-BC1B-9B5D66D41B7A}" sibTransId="{7EB5BFE6-6E7A-480C-8853-5690813D5034}"/>
    <dgm:cxn modelId="{1F5B4728-D296-4553-B508-66758CF02AAD}" type="presOf" srcId="{1AADF61D-E56F-4042-BC43-2A81EFD940F5}" destId="{5E6A0DE9-E515-46BD-994B-916FBB9099F2}" srcOrd="0" destOrd="0" presId="urn:microsoft.com/office/officeart/2005/8/layout/vList5"/>
    <dgm:cxn modelId="{8A373556-5998-40F9-BB86-FC2D497474D4}" type="presOf" srcId="{DA7FD3D8-D505-46C1-A5C8-2C30830DC76D}" destId="{702BCBA0-3899-4BFB-8D09-4E4ED9F7AC99}" srcOrd="0" destOrd="0" presId="urn:microsoft.com/office/officeart/2005/8/layout/vList5"/>
    <dgm:cxn modelId="{FF5B4598-2257-443C-A2F1-DDBA63C7BCB0}" srcId="{B444CDD0-5FF1-4E03-A80A-D0EE10ECC060}" destId="{DA7FD3D8-D505-46C1-A5C8-2C30830DC76D}" srcOrd="0" destOrd="0" parTransId="{DBF3E6F3-3DDD-42A2-8901-E09121A8768F}" sibTransId="{C1E1C6BC-632B-4CD8-9CC4-A3BCC1A080A2}"/>
    <dgm:cxn modelId="{65876DD3-B2A3-47AD-9369-2F07270493EE}" type="presOf" srcId="{B444CDD0-5FF1-4E03-A80A-D0EE10ECC060}" destId="{0BC99BD6-5EE4-45C5-8172-10D82C07B525}" srcOrd="0" destOrd="0" presId="urn:microsoft.com/office/officeart/2005/8/layout/vList5"/>
    <dgm:cxn modelId="{8994950E-42CD-4D4E-9045-41355A861AB1}" type="presParOf" srcId="{0BC99BD6-5EE4-45C5-8172-10D82C07B525}" destId="{EC6A7BDD-7973-4FD5-BFB2-5FA93F0EC1C5}" srcOrd="0" destOrd="0" presId="urn:microsoft.com/office/officeart/2005/8/layout/vList5"/>
    <dgm:cxn modelId="{149D9013-7D5F-42B7-9C54-CA11829CB9B1}" type="presParOf" srcId="{EC6A7BDD-7973-4FD5-BFB2-5FA93F0EC1C5}" destId="{702BCBA0-3899-4BFB-8D09-4E4ED9F7AC99}" srcOrd="0" destOrd="0" presId="urn:microsoft.com/office/officeart/2005/8/layout/vList5"/>
    <dgm:cxn modelId="{2E4BBD06-3AD3-4865-BFAF-AE9C78863AE9}" type="presParOf" srcId="{EC6A7BDD-7973-4FD5-BFB2-5FA93F0EC1C5}" destId="{5E6A0DE9-E515-46BD-994B-916FBB9099F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DF4AC-4FB7-492C-B999-8D360A025495}" type="doc">
      <dgm:prSet loTypeId="urn:microsoft.com/office/officeart/2005/8/layout/hierarchy6" loCatId="hierarchy" qsTypeId="urn:microsoft.com/office/officeart/2005/8/quickstyle/simple1" qsCatId="simple" csTypeId="urn:microsoft.com/office/officeart/2005/8/colors/accent5_5" csCatId="accent5" phldr="1"/>
      <dgm:spPr/>
      <dgm:t>
        <a:bodyPr/>
        <a:lstStyle/>
        <a:p>
          <a:endParaRPr lang="en-US"/>
        </a:p>
      </dgm:t>
    </dgm:pt>
    <dgm:pt modelId="{FEB6D592-717F-4884-AE2D-DF83C84F7199}">
      <dgm:prSet custT="1"/>
      <dgm:spPr>
        <a:solidFill>
          <a:srgbClr val="202452">
            <a:alpha val="80000"/>
          </a:srgbClr>
        </a:solidFill>
      </dgm:spPr>
      <dgm:t>
        <a:bodyPr/>
        <a:lstStyle/>
        <a:p>
          <a:r>
            <a:rPr lang="en-US" sz="2800" b="0" dirty="0">
              <a:latin typeface="+mn-lt"/>
              <a:cs typeface="Arial" panose="020B0604020202020204" pitchFamily="34" charset="0"/>
            </a:rPr>
            <a:t>Employer Outreach</a:t>
          </a:r>
        </a:p>
      </dgm:t>
    </dgm:pt>
    <dgm:pt modelId="{B4374272-256B-4952-8640-29786226AD01}" type="parTrans" cxnId="{EDF0D309-CA06-492B-B2F8-DBE368A06A22}">
      <dgm:prSet/>
      <dgm:spPr/>
      <dgm:t>
        <a:bodyPr/>
        <a:lstStyle/>
        <a:p>
          <a:endParaRPr lang="en-US" sz="2400" b="1">
            <a:latin typeface="Arial" panose="020B0604020202020204" pitchFamily="34" charset="0"/>
            <a:cs typeface="Arial" panose="020B0604020202020204" pitchFamily="34" charset="0"/>
          </a:endParaRPr>
        </a:p>
      </dgm:t>
    </dgm:pt>
    <dgm:pt modelId="{972F1385-EF88-4084-8334-E0CC11023601}" type="sibTrans" cxnId="{EDF0D309-CA06-492B-B2F8-DBE368A06A22}">
      <dgm:prSet/>
      <dgm:spPr/>
      <dgm:t>
        <a:bodyPr/>
        <a:lstStyle/>
        <a:p>
          <a:endParaRPr lang="en-US" sz="2400" b="1">
            <a:latin typeface="Arial" panose="020B0604020202020204" pitchFamily="34" charset="0"/>
            <a:cs typeface="Arial" panose="020B0604020202020204" pitchFamily="34" charset="0"/>
          </a:endParaRPr>
        </a:p>
      </dgm:t>
    </dgm:pt>
    <dgm:pt modelId="{5BC282C2-E908-4422-811A-F536404BE3D6}">
      <dgm:prSet custT="1"/>
      <dgm:spPr>
        <a:solidFill>
          <a:srgbClr val="202452">
            <a:alpha val="70000"/>
          </a:srgbClr>
        </a:solidFill>
      </dgm:spPr>
      <dgm:t>
        <a:bodyPr/>
        <a:lstStyle/>
        <a:p>
          <a:r>
            <a:rPr lang="en-US" sz="2400" b="0" dirty="0">
              <a:latin typeface="+mn-lt"/>
              <a:cs typeface="Arial" panose="020B0604020202020204" pitchFamily="34" charset="0"/>
            </a:rPr>
            <a:t>Business Services Team</a:t>
          </a:r>
        </a:p>
      </dgm:t>
    </dgm:pt>
    <dgm:pt modelId="{CA20E301-9ADD-4BF4-B535-7263FAEB188F}" type="parTrans" cxnId="{85A2F5F8-6CF4-42E4-8C15-4C0F21EEF2C1}">
      <dgm:prSet>
        <dgm:style>
          <a:lnRef idx="1">
            <a:schemeClr val="accent6"/>
          </a:lnRef>
          <a:fillRef idx="0">
            <a:schemeClr val="accent6"/>
          </a:fillRef>
          <a:effectRef idx="0">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8FC8D4E3-FCFB-4FD9-9346-F7707C0857FF}" type="sibTrans" cxnId="{85A2F5F8-6CF4-42E4-8C15-4C0F21EEF2C1}">
      <dgm:prSet/>
      <dgm:spPr/>
      <dgm:t>
        <a:bodyPr/>
        <a:lstStyle/>
        <a:p>
          <a:endParaRPr lang="en-US" sz="2400" b="1">
            <a:latin typeface="Arial" panose="020B0604020202020204" pitchFamily="34" charset="0"/>
            <a:cs typeface="Arial" panose="020B0604020202020204" pitchFamily="34" charset="0"/>
          </a:endParaRPr>
        </a:p>
      </dgm:t>
    </dgm:pt>
    <dgm:pt modelId="{39F5B1E2-9EB0-40A0-8472-1C214C07B05C}">
      <dgm:prSet custT="1"/>
      <dgm:spPr>
        <a:solidFill>
          <a:srgbClr val="202452">
            <a:alpha val="70000"/>
          </a:srgbClr>
        </a:solidFill>
      </dgm:spPr>
      <dgm:t>
        <a:bodyPr/>
        <a:lstStyle/>
        <a:p>
          <a:r>
            <a:rPr lang="en-US" sz="2400" b="0" dirty="0">
              <a:latin typeface="+mn-lt"/>
              <a:cs typeface="Arial" panose="020B0604020202020204" pitchFamily="34" charset="0"/>
            </a:rPr>
            <a:t>Veteran Advocacy</a:t>
          </a:r>
        </a:p>
      </dgm:t>
    </dgm:pt>
    <dgm:pt modelId="{EE89CA66-91FF-44F3-84BB-D79735888F6E}" type="parTrans" cxnId="{C7214152-A90D-47CC-B433-357B92303DFA}">
      <dgm:prSet>
        <dgm:style>
          <a:lnRef idx="1">
            <a:schemeClr val="accent6"/>
          </a:lnRef>
          <a:fillRef idx="0">
            <a:schemeClr val="accent6"/>
          </a:fillRef>
          <a:effectRef idx="0">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B9B08E85-819E-4979-ACAB-458FEF345CB9}" type="sibTrans" cxnId="{C7214152-A90D-47CC-B433-357B92303DFA}">
      <dgm:prSet/>
      <dgm:spPr/>
      <dgm:t>
        <a:bodyPr/>
        <a:lstStyle/>
        <a:p>
          <a:endParaRPr lang="en-US" sz="2400" b="1">
            <a:latin typeface="Arial" panose="020B0604020202020204" pitchFamily="34" charset="0"/>
            <a:cs typeface="Arial" panose="020B0604020202020204" pitchFamily="34" charset="0"/>
          </a:endParaRPr>
        </a:p>
      </dgm:t>
    </dgm:pt>
    <dgm:pt modelId="{EABE723B-6948-4FFC-9502-65314A45152A}">
      <dgm:prSet custT="1"/>
      <dgm:spPr>
        <a:solidFill>
          <a:srgbClr val="202452">
            <a:alpha val="70000"/>
          </a:srgbClr>
        </a:solidFill>
      </dgm:spPr>
      <dgm:t>
        <a:bodyPr/>
        <a:lstStyle/>
        <a:p>
          <a:r>
            <a:rPr lang="en-US" sz="2400" b="0" dirty="0">
              <a:latin typeface="+mn-lt"/>
              <a:cs typeface="Arial" panose="020B0604020202020204" pitchFamily="34" charset="0"/>
            </a:rPr>
            <a:t>Individualized Veteran Advocacy</a:t>
          </a:r>
          <a:endParaRPr lang="en-US" sz="2400" b="1" dirty="0">
            <a:latin typeface="+mn-lt"/>
            <a:cs typeface="Arial" panose="020B0604020202020204" pitchFamily="34" charset="0"/>
          </a:endParaRPr>
        </a:p>
      </dgm:t>
    </dgm:pt>
    <dgm:pt modelId="{2D47160F-8D7C-4D3E-8C76-BFB21FBD3E35}" type="sibTrans" cxnId="{70A192CB-6245-4076-AA0D-BCABF7541E00}">
      <dgm:prSet/>
      <dgm:spPr/>
      <dgm:t>
        <a:bodyPr/>
        <a:lstStyle/>
        <a:p>
          <a:endParaRPr lang="en-US" sz="2400" b="1">
            <a:latin typeface="Arial" panose="020B0604020202020204" pitchFamily="34" charset="0"/>
            <a:cs typeface="Arial" panose="020B0604020202020204" pitchFamily="34" charset="0"/>
          </a:endParaRPr>
        </a:p>
      </dgm:t>
    </dgm:pt>
    <dgm:pt modelId="{060A8C10-7E6F-4D80-988A-1BEA43F30807}" type="parTrans" cxnId="{70A192CB-6245-4076-AA0D-BCABF7541E00}">
      <dgm:prSet>
        <dgm:style>
          <a:lnRef idx="1">
            <a:schemeClr val="accent6"/>
          </a:lnRef>
          <a:fillRef idx="0">
            <a:schemeClr val="accent6"/>
          </a:fillRef>
          <a:effectRef idx="0">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5B485DD8-973D-41CC-B9B3-630D60BC3F80}">
      <dgm:prSet custT="1"/>
      <dgm:spPr>
        <a:solidFill>
          <a:srgbClr val="202452">
            <a:alpha val="50000"/>
          </a:srgbClr>
        </a:solidFill>
      </dgm:spPr>
      <dgm:t>
        <a:bodyPr/>
        <a:lstStyle/>
        <a:p>
          <a:r>
            <a:rPr lang="en-US" sz="2000" b="0" dirty="0">
              <a:latin typeface="+mn-lt"/>
              <a:cs typeface="Arial" panose="020B0604020202020204" pitchFamily="34" charset="0"/>
            </a:rPr>
            <a:t>Employer Contacts and Visits, Career Fairs, Job Search Workshops</a:t>
          </a:r>
        </a:p>
      </dgm:t>
    </dgm:pt>
    <dgm:pt modelId="{7FA25EFF-4689-4940-AE79-299EA3BA3A50}" type="parTrans" cxnId="{7245CA62-D603-4EED-AD6D-FDA9614D63FA}">
      <dgm:prSet>
        <dgm:style>
          <a:lnRef idx="1">
            <a:schemeClr val="accent6"/>
          </a:lnRef>
          <a:fillRef idx="0">
            <a:schemeClr val="accent6"/>
          </a:fillRef>
          <a:effectRef idx="0">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1D640804-E8E0-4083-940C-79920CC5BFA4}" type="sibTrans" cxnId="{7245CA62-D603-4EED-AD6D-FDA9614D63FA}">
      <dgm:prSet/>
      <dgm:spPr/>
      <dgm:t>
        <a:bodyPr/>
        <a:lstStyle/>
        <a:p>
          <a:endParaRPr lang="en-US" sz="2400" b="1">
            <a:latin typeface="Arial" panose="020B0604020202020204" pitchFamily="34" charset="0"/>
            <a:cs typeface="Arial" panose="020B0604020202020204" pitchFamily="34" charset="0"/>
          </a:endParaRPr>
        </a:p>
      </dgm:t>
    </dgm:pt>
    <dgm:pt modelId="{7AA4C735-7105-42DB-B82F-F6BC0FE2C92D}">
      <dgm:prSet custT="1"/>
      <dgm:spPr>
        <a:solidFill>
          <a:srgbClr val="202452">
            <a:alpha val="50000"/>
          </a:srgbClr>
        </a:solidFill>
      </dgm:spPr>
      <dgm:t>
        <a:bodyPr/>
        <a:lstStyle/>
        <a:p>
          <a:r>
            <a:rPr lang="en-US" sz="2000" b="0" dirty="0">
              <a:latin typeface="+mn-lt"/>
              <a:cs typeface="Arial" panose="020B0604020202020204" pitchFamily="34" charset="0"/>
            </a:rPr>
            <a:t>Coordination with Partner Programs</a:t>
          </a:r>
        </a:p>
      </dgm:t>
    </dgm:pt>
    <dgm:pt modelId="{C1494011-6528-4D3E-86A9-FADFFD779AB9}" type="sibTrans" cxnId="{E1091959-145F-48F6-AE21-CFABB01A9874}">
      <dgm:prSet/>
      <dgm:spPr/>
      <dgm:t>
        <a:bodyPr/>
        <a:lstStyle/>
        <a:p>
          <a:endParaRPr lang="en-US" sz="2400" b="1">
            <a:latin typeface="Arial" panose="020B0604020202020204" pitchFamily="34" charset="0"/>
            <a:cs typeface="Arial" panose="020B0604020202020204" pitchFamily="34" charset="0"/>
          </a:endParaRPr>
        </a:p>
      </dgm:t>
    </dgm:pt>
    <dgm:pt modelId="{64656DB6-18C2-4780-979B-FBB68E3A50A9}" type="parTrans" cxnId="{E1091959-145F-48F6-AE21-CFABB01A9874}">
      <dgm:prSet>
        <dgm:style>
          <a:lnRef idx="1">
            <a:schemeClr val="accent6"/>
          </a:lnRef>
          <a:fillRef idx="0">
            <a:schemeClr val="accent6"/>
          </a:fillRef>
          <a:effectRef idx="0">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85459314-F089-480C-AF63-884A8815EAB1}">
      <dgm:prSet custT="1"/>
      <dgm:spPr>
        <a:solidFill>
          <a:srgbClr val="202452">
            <a:alpha val="50000"/>
          </a:srgbClr>
        </a:solidFill>
      </dgm:spPr>
      <dgm:t>
        <a:bodyPr/>
        <a:lstStyle/>
        <a:p>
          <a:r>
            <a:rPr lang="en-US" sz="2000" b="0" dirty="0">
              <a:latin typeface="+mn-lt"/>
              <a:cs typeface="Arial" panose="020B0604020202020204" pitchFamily="34" charset="0"/>
            </a:rPr>
            <a:t>Job Developments and Individualized Advocacy</a:t>
          </a:r>
        </a:p>
      </dgm:t>
    </dgm:pt>
    <dgm:pt modelId="{97C48B09-689A-49E2-AF91-C99B5C0888E0}" type="sibTrans" cxnId="{C71DF1E3-DB73-4A2F-B644-CF77459B5C5F}">
      <dgm:prSet/>
      <dgm:spPr/>
      <dgm:t>
        <a:bodyPr/>
        <a:lstStyle/>
        <a:p>
          <a:endParaRPr lang="en-US" sz="2400" b="1">
            <a:latin typeface="Arial" panose="020B0604020202020204" pitchFamily="34" charset="0"/>
            <a:cs typeface="Arial" panose="020B0604020202020204" pitchFamily="34" charset="0"/>
          </a:endParaRPr>
        </a:p>
      </dgm:t>
    </dgm:pt>
    <dgm:pt modelId="{6C8A87C4-3BD7-4DDF-8AEA-B220BB895AAD}" type="parTrans" cxnId="{C71DF1E3-DB73-4A2F-B644-CF77459B5C5F}">
      <dgm:prSet>
        <dgm:style>
          <a:lnRef idx="1">
            <a:schemeClr val="accent6"/>
          </a:lnRef>
          <a:fillRef idx="0">
            <a:schemeClr val="accent6"/>
          </a:fillRef>
          <a:effectRef idx="0">
            <a:schemeClr val="accent6"/>
          </a:effectRef>
          <a:fontRef idx="minor">
            <a:schemeClr val="tx1"/>
          </a:fontRef>
        </dgm:style>
      </dgm:prSet>
      <dgm:spPr/>
      <dgm:t>
        <a:bodyPr/>
        <a:lstStyle/>
        <a:p>
          <a:endParaRPr lang="en-US" sz="2400" b="1">
            <a:latin typeface="Arial" panose="020B0604020202020204" pitchFamily="34" charset="0"/>
            <a:cs typeface="Arial" panose="020B0604020202020204" pitchFamily="34" charset="0"/>
          </a:endParaRPr>
        </a:p>
      </dgm:t>
    </dgm:pt>
    <dgm:pt modelId="{527C7EDD-140F-4FFA-A88E-86B9E731CD12}" type="pres">
      <dgm:prSet presAssocID="{05ADF4AC-4FB7-492C-B999-8D360A025495}" presName="mainComposite" presStyleCnt="0">
        <dgm:presLayoutVars>
          <dgm:chPref val="1"/>
          <dgm:dir/>
          <dgm:animOne val="branch"/>
          <dgm:animLvl val="lvl"/>
          <dgm:resizeHandles val="exact"/>
        </dgm:presLayoutVars>
      </dgm:prSet>
      <dgm:spPr/>
    </dgm:pt>
    <dgm:pt modelId="{379E7EA9-D51B-4363-9D10-34EF963DB4E3}" type="pres">
      <dgm:prSet presAssocID="{05ADF4AC-4FB7-492C-B999-8D360A025495}" presName="hierFlow" presStyleCnt="0"/>
      <dgm:spPr/>
    </dgm:pt>
    <dgm:pt modelId="{04128186-C5A2-4387-BD5B-24487EDFEBA0}" type="pres">
      <dgm:prSet presAssocID="{05ADF4AC-4FB7-492C-B999-8D360A025495}" presName="hierChild1" presStyleCnt="0">
        <dgm:presLayoutVars>
          <dgm:chPref val="1"/>
          <dgm:animOne val="branch"/>
          <dgm:animLvl val="lvl"/>
        </dgm:presLayoutVars>
      </dgm:prSet>
      <dgm:spPr/>
    </dgm:pt>
    <dgm:pt modelId="{E172218E-AFFF-4A0C-9FC3-8A78308A2E9A}" type="pres">
      <dgm:prSet presAssocID="{FEB6D592-717F-4884-AE2D-DF83C84F7199}" presName="Name14" presStyleCnt="0"/>
      <dgm:spPr/>
    </dgm:pt>
    <dgm:pt modelId="{72AD9326-F83E-459B-A612-42915C431758}" type="pres">
      <dgm:prSet presAssocID="{FEB6D592-717F-4884-AE2D-DF83C84F7199}" presName="level1Shape" presStyleLbl="node0" presStyleIdx="0" presStyleCnt="1" custScaleX="184710" custScaleY="161870">
        <dgm:presLayoutVars>
          <dgm:chPref val="3"/>
        </dgm:presLayoutVars>
      </dgm:prSet>
      <dgm:spPr/>
    </dgm:pt>
    <dgm:pt modelId="{933383C3-71DB-4DB5-9DD2-16C245D1A8D6}" type="pres">
      <dgm:prSet presAssocID="{FEB6D592-717F-4884-AE2D-DF83C84F7199}" presName="hierChild2" presStyleCnt="0"/>
      <dgm:spPr/>
    </dgm:pt>
    <dgm:pt modelId="{320BA36C-007D-46A4-8858-C4A603C11027}" type="pres">
      <dgm:prSet presAssocID="{CA20E301-9ADD-4BF4-B535-7263FAEB188F}" presName="Name19" presStyleLbl="parChTrans1D2" presStyleIdx="0" presStyleCnt="3"/>
      <dgm:spPr/>
    </dgm:pt>
    <dgm:pt modelId="{25807C39-641E-4CB1-83A7-5245EA5B8938}" type="pres">
      <dgm:prSet presAssocID="{5BC282C2-E908-4422-811A-F536404BE3D6}" presName="Name21" presStyleCnt="0"/>
      <dgm:spPr/>
    </dgm:pt>
    <dgm:pt modelId="{DFBB9A0C-C26E-4D11-8BA3-7170834D25CF}" type="pres">
      <dgm:prSet presAssocID="{5BC282C2-E908-4422-811A-F536404BE3D6}" presName="level2Shape" presStyleLbl="node2" presStyleIdx="0" presStyleCnt="3" custScaleX="184710" custScaleY="161870" custLinFactNeighborX="-2071"/>
      <dgm:spPr/>
    </dgm:pt>
    <dgm:pt modelId="{0F8F4559-F9C7-4ADC-8AF3-CA20FFE34D76}" type="pres">
      <dgm:prSet presAssocID="{5BC282C2-E908-4422-811A-F536404BE3D6}" presName="hierChild3" presStyleCnt="0"/>
      <dgm:spPr/>
    </dgm:pt>
    <dgm:pt modelId="{A2DF6836-9497-44BB-9885-A4EA0C9DC00B}" type="pres">
      <dgm:prSet presAssocID="{64656DB6-18C2-4780-979B-FBB68E3A50A9}" presName="Name19" presStyleLbl="parChTrans1D3" presStyleIdx="0" presStyleCnt="3"/>
      <dgm:spPr/>
    </dgm:pt>
    <dgm:pt modelId="{86B7D26A-1821-4B4C-B852-FD111778546E}" type="pres">
      <dgm:prSet presAssocID="{7AA4C735-7105-42DB-B82F-F6BC0FE2C92D}" presName="Name21" presStyleCnt="0"/>
      <dgm:spPr/>
    </dgm:pt>
    <dgm:pt modelId="{AB3D8BDB-FAE2-4D15-A315-19826321E9EC}" type="pres">
      <dgm:prSet presAssocID="{7AA4C735-7105-42DB-B82F-F6BC0FE2C92D}" presName="level2Shape" presStyleLbl="node3" presStyleIdx="0" presStyleCnt="3" custScaleX="184710" custScaleY="161870" custLinFactNeighborX="-1570" custLinFactNeighborY="139"/>
      <dgm:spPr/>
    </dgm:pt>
    <dgm:pt modelId="{2672EA1E-F202-4042-A27E-D8FF37317CAF}" type="pres">
      <dgm:prSet presAssocID="{7AA4C735-7105-42DB-B82F-F6BC0FE2C92D}" presName="hierChild3" presStyleCnt="0"/>
      <dgm:spPr/>
    </dgm:pt>
    <dgm:pt modelId="{5B7A5266-8230-459F-93F8-E3723DAF9F0E}" type="pres">
      <dgm:prSet presAssocID="{EE89CA66-91FF-44F3-84BB-D79735888F6E}" presName="Name19" presStyleLbl="parChTrans1D2" presStyleIdx="1" presStyleCnt="3"/>
      <dgm:spPr/>
    </dgm:pt>
    <dgm:pt modelId="{9335ED56-8E2F-4D75-B0D1-147AA04D7B22}" type="pres">
      <dgm:prSet presAssocID="{39F5B1E2-9EB0-40A0-8472-1C214C07B05C}" presName="Name21" presStyleCnt="0"/>
      <dgm:spPr/>
    </dgm:pt>
    <dgm:pt modelId="{8472EC8E-7B84-4877-9A1B-EC575D2F6AC7}" type="pres">
      <dgm:prSet presAssocID="{39F5B1E2-9EB0-40A0-8472-1C214C07B05C}" presName="level2Shape" presStyleLbl="node2" presStyleIdx="1" presStyleCnt="3" custScaleX="184710" custScaleY="161870"/>
      <dgm:spPr/>
    </dgm:pt>
    <dgm:pt modelId="{30A55287-A2D3-44F6-911C-CFDAF67105F7}" type="pres">
      <dgm:prSet presAssocID="{39F5B1E2-9EB0-40A0-8472-1C214C07B05C}" presName="hierChild3" presStyleCnt="0"/>
      <dgm:spPr/>
    </dgm:pt>
    <dgm:pt modelId="{617FF8A1-2DC3-4276-8736-A00EBA6C38AB}" type="pres">
      <dgm:prSet presAssocID="{7FA25EFF-4689-4940-AE79-299EA3BA3A50}" presName="Name19" presStyleLbl="parChTrans1D3" presStyleIdx="1" presStyleCnt="3"/>
      <dgm:spPr/>
    </dgm:pt>
    <dgm:pt modelId="{DA561F2B-2109-4652-85FB-24670CD0F5E0}" type="pres">
      <dgm:prSet presAssocID="{5B485DD8-973D-41CC-B9B3-630D60BC3F80}" presName="Name21" presStyleCnt="0"/>
      <dgm:spPr/>
    </dgm:pt>
    <dgm:pt modelId="{A540AD8D-491C-4367-BC15-161A0FCA84C3}" type="pres">
      <dgm:prSet presAssocID="{5B485DD8-973D-41CC-B9B3-630D60BC3F80}" presName="level2Shape" presStyleLbl="node3" presStyleIdx="1" presStyleCnt="3" custScaleX="184710" custScaleY="161870"/>
      <dgm:spPr/>
    </dgm:pt>
    <dgm:pt modelId="{F383CC53-5C0E-444C-8DA2-D3AB8ACC5537}" type="pres">
      <dgm:prSet presAssocID="{5B485DD8-973D-41CC-B9B3-630D60BC3F80}" presName="hierChild3" presStyleCnt="0"/>
      <dgm:spPr/>
    </dgm:pt>
    <dgm:pt modelId="{7C85ECEB-8614-44A8-AAFD-F5B848AF2245}" type="pres">
      <dgm:prSet presAssocID="{060A8C10-7E6F-4D80-988A-1BEA43F30807}" presName="Name19" presStyleLbl="parChTrans1D2" presStyleIdx="2" presStyleCnt="3"/>
      <dgm:spPr/>
    </dgm:pt>
    <dgm:pt modelId="{308027F7-CFFD-463A-9675-8EB0A8D321E0}" type="pres">
      <dgm:prSet presAssocID="{EABE723B-6948-4FFC-9502-65314A45152A}" presName="Name21" presStyleCnt="0"/>
      <dgm:spPr/>
    </dgm:pt>
    <dgm:pt modelId="{F5EF29A4-7C21-497C-955B-D1FE7B45FF3D}" type="pres">
      <dgm:prSet presAssocID="{EABE723B-6948-4FFC-9502-65314A45152A}" presName="level2Shape" presStyleLbl="node2" presStyleIdx="2" presStyleCnt="3" custScaleX="184710" custScaleY="161870"/>
      <dgm:spPr/>
    </dgm:pt>
    <dgm:pt modelId="{1A8838AD-6343-4B3F-A2F6-FDF1A1DC0BA2}" type="pres">
      <dgm:prSet presAssocID="{EABE723B-6948-4FFC-9502-65314A45152A}" presName="hierChild3" presStyleCnt="0"/>
      <dgm:spPr/>
    </dgm:pt>
    <dgm:pt modelId="{D14DD807-7896-4365-BE2C-E2B737402948}" type="pres">
      <dgm:prSet presAssocID="{6C8A87C4-3BD7-4DDF-8AEA-B220BB895AAD}" presName="Name19" presStyleLbl="parChTrans1D3" presStyleIdx="2" presStyleCnt="3"/>
      <dgm:spPr/>
    </dgm:pt>
    <dgm:pt modelId="{61510B7A-8D26-494E-8D0F-D0F1955B38D2}" type="pres">
      <dgm:prSet presAssocID="{85459314-F089-480C-AF63-884A8815EAB1}" presName="Name21" presStyleCnt="0"/>
      <dgm:spPr/>
    </dgm:pt>
    <dgm:pt modelId="{B1DD2415-11B2-4CD7-B253-88476BB83A89}" type="pres">
      <dgm:prSet presAssocID="{85459314-F089-480C-AF63-884A8815EAB1}" presName="level2Shape" presStyleLbl="node3" presStyleIdx="2" presStyleCnt="3" custScaleX="184710" custScaleY="161870"/>
      <dgm:spPr/>
    </dgm:pt>
    <dgm:pt modelId="{6B418F79-AD64-4313-A743-CE4D9C9558C4}" type="pres">
      <dgm:prSet presAssocID="{85459314-F089-480C-AF63-884A8815EAB1}" presName="hierChild3" presStyleCnt="0"/>
      <dgm:spPr/>
    </dgm:pt>
    <dgm:pt modelId="{EAA7DD46-B598-4F75-8993-9F308EFE4F19}" type="pres">
      <dgm:prSet presAssocID="{05ADF4AC-4FB7-492C-B999-8D360A025495}" presName="bgShapesFlow" presStyleCnt="0"/>
      <dgm:spPr/>
    </dgm:pt>
  </dgm:ptLst>
  <dgm:cxnLst>
    <dgm:cxn modelId="{E6E14303-DB66-4241-9907-28D2A911BD12}" type="presOf" srcId="{7AA4C735-7105-42DB-B82F-F6BC0FE2C92D}" destId="{AB3D8BDB-FAE2-4D15-A315-19826321E9EC}" srcOrd="0" destOrd="0" presId="urn:microsoft.com/office/officeart/2005/8/layout/hierarchy6"/>
    <dgm:cxn modelId="{EDF0D309-CA06-492B-B2F8-DBE368A06A22}" srcId="{05ADF4AC-4FB7-492C-B999-8D360A025495}" destId="{FEB6D592-717F-4884-AE2D-DF83C84F7199}" srcOrd="0" destOrd="0" parTransId="{B4374272-256B-4952-8640-29786226AD01}" sibTransId="{972F1385-EF88-4084-8334-E0CC11023601}"/>
    <dgm:cxn modelId="{ADD1140A-7C52-451A-A40C-F1AAB4872A21}" type="presOf" srcId="{64656DB6-18C2-4780-979B-FBB68E3A50A9}" destId="{A2DF6836-9497-44BB-9885-A4EA0C9DC00B}" srcOrd="0" destOrd="0" presId="urn:microsoft.com/office/officeart/2005/8/layout/hierarchy6"/>
    <dgm:cxn modelId="{D87A220C-F768-4AB4-9B24-5E2590032E56}" type="presOf" srcId="{5BC282C2-E908-4422-811A-F536404BE3D6}" destId="{DFBB9A0C-C26E-4D11-8BA3-7170834D25CF}" srcOrd="0" destOrd="0" presId="urn:microsoft.com/office/officeart/2005/8/layout/hierarchy6"/>
    <dgm:cxn modelId="{5D995811-A37D-47F0-9069-AA8352849FB6}" type="presOf" srcId="{85459314-F089-480C-AF63-884A8815EAB1}" destId="{B1DD2415-11B2-4CD7-B253-88476BB83A89}" srcOrd="0" destOrd="0" presId="urn:microsoft.com/office/officeart/2005/8/layout/hierarchy6"/>
    <dgm:cxn modelId="{52FDA922-35F4-4B59-BEFF-DE426C7DF053}" type="presOf" srcId="{EE89CA66-91FF-44F3-84BB-D79735888F6E}" destId="{5B7A5266-8230-459F-93F8-E3723DAF9F0E}" srcOrd="0" destOrd="0" presId="urn:microsoft.com/office/officeart/2005/8/layout/hierarchy6"/>
    <dgm:cxn modelId="{7245CA62-D603-4EED-AD6D-FDA9614D63FA}" srcId="{39F5B1E2-9EB0-40A0-8472-1C214C07B05C}" destId="{5B485DD8-973D-41CC-B9B3-630D60BC3F80}" srcOrd="0" destOrd="0" parTransId="{7FA25EFF-4689-4940-AE79-299EA3BA3A50}" sibTransId="{1D640804-E8E0-4083-940C-79920CC5BFA4}"/>
    <dgm:cxn modelId="{F2C6F163-0A97-443B-ADBD-DB7857489EFF}" type="presOf" srcId="{7FA25EFF-4689-4940-AE79-299EA3BA3A50}" destId="{617FF8A1-2DC3-4276-8736-A00EBA6C38AB}" srcOrd="0" destOrd="0" presId="urn:microsoft.com/office/officeart/2005/8/layout/hierarchy6"/>
    <dgm:cxn modelId="{E246824B-0FF0-4187-8160-2E242FA66EFA}" type="presOf" srcId="{05ADF4AC-4FB7-492C-B999-8D360A025495}" destId="{527C7EDD-140F-4FFA-A88E-86B9E731CD12}" srcOrd="0" destOrd="0" presId="urn:microsoft.com/office/officeart/2005/8/layout/hierarchy6"/>
    <dgm:cxn modelId="{C7214152-A90D-47CC-B433-357B92303DFA}" srcId="{FEB6D592-717F-4884-AE2D-DF83C84F7199}" destId="{39F5B1E2-9EB0-40A0-8472-1C214C07B05C}" srcOrd="1" destOrd="0" parTransId="{EE89CA66-91FF-44F3-84BB-D79735888F6E}" sibTransId="{B9B08E85-819E-4979-ACAB-458FEF345CB9}"/>
    <dgm:cxn modelId="{0F4D6556-1D5C-4A1E-BD4F-1FBFE9E464DD}" type="presOf" srcId="{EABE723B-6948-4FFC-9502-65314A45152A}" destId="{F5EF29A4-7C21-497C-955B-D1FE7B45FF3D}" srcOrd="0" destOrd="0" presId="urn:microsoft.com/office/officeart/2005/8/layout/hierarchy6"/>
    <dgm:cxn modelId="{E1091959-145F-48F6-AE21-CFABB01A9874}" srcId="{5BC282C2-E908-4422-811A-F536404BE3D6}" destId="{7AA4C735-7105-42DB-B82F-F6BC0FE2C92D}" srcOrd="0" destOrd="0" parTransId="{64656DB6-18C2-4780-979B-FBB68E3A50A9}" sibTransId="{C1494011-6528-4D3E-86A9-FADFFD779AB9}"/>
    <dgm:cxn modelId="{B0C76592-9C7E-4BB2-9184-C31CE2EEBCBF}" type="presOf" srcId="{FEB6D592-717F-4884-AE2D-DF83C84F7199}" destId="{72AD9326-F83E-459B-A612-42915C431758}" srcOrd="0" destOrd="0" presId="urn:microsoft.com/office/officeart/2005/8/layout/hierarchy6"/>
    <dgm:cxn modelId="{E6DB5F9C-822D-4751-B2F2-78161754C73B}" type="presOf" srcId="{39F5B1E2-9EB0-40A0-8472-1C214C07B05C}" destId="{8472EC8E-7B84-4877-9A1B-EC575D2F6AC7}" srcOrd="0" destOrd="0" presId="urn:microsoft.com/office/officeart/2005/8/layout/hierarchy6"/>
    <dgm:cxn modelId="{70A192CB-6245-4076-AA0D-BCABF7541E00}" srcId="{FEB6D592-717F-4884-AE2D-DF83C84F7199}" destId="{EABE723B-6948-4FFC-9502-65314A45152A}" srcOrd="2" destOrd="0" parTransId="{060A8C10-7E6F-4D80-988A-1BEA43F30807}" sibTransId="{2D47160F-8D7C-4D3E-8C76-BFB21FBD3E35}"/>
    <dgm:cxn modelId="{E73DCACD-16CF-44DB-BDC4-589401D6E2B7}" type="presOf" srcId="{CA20E301-9ADD-4BF4-B535-7263FAEB188F}" destId="{320BA36C-007D-46A4-8858-C4A603C11027}" srcOrd="0" destOrd="0" presId="urn:microsoft.com/office/officeart/2005/8/layout/hierarchy6"/>
    <dgm:cxn modelId="{31875FD7-7DA2-4DCB-908A-634B28C2748E}" type="presOf" srcId="{5B485DD8-973D-41CC-B9B3-630D60BC3F80}" destId="{A540AD8D-491C-4367-BC15-161A0FCA84C3}" srcOrd="0" destOrd="0" presId="urn:microsoft.com/office/officeart/2005/8/layout/hierarchy6"/>
    <dgm:cxn modelId="{34C38DDE-C204-484D-9298-24BEC60875ED}" type="presOf" srcId="{6C8A87C4-3BD7-4DDF-8AEA-B220BB895AAD}" destId="{D14DD807-7896-4365-BE2C-E2B737402948}" srcOrd="0" destOrd="0" presId="urn:microsoft.com/office/officeart/2005/8/layout/hierarchy6"/>
    <dgm:cxn modelId="{C71DF1E3-DB73-4A2F-B644-CF77459B5C5F}" srcId="{EABE723B-6948-4FFC-9502-65314A45152A}" destId="{85459314-F089-480C-AF63-884A8815EAB1}" srcOrd="0" destOrd="0" parTransId="{6C8A87C4-3BD7-4DDF-8AEA-B220BB895AAD}" sibTransId="{97C48B09-689A-49E2-AF91-C99B5C0888E0}"/>
    <dgm:cxn modelId="{B9C10FE7-FB6E-40EF-AA5C-09441ABF085A}" type="presOf" srcId="{060A8C10-7E6F-4D80-988A-1BEA43F30807}" destId="{7C85ECEB-8614-44A8-AAFD-F5B848AF2245}" srcOrd="0" destOrd="0" presId="urn:microsoft.com/office/officeart/2005/8/layout/hierarchy6"/>
    <dgm:cxn modelId="{85A2F5F8-6CF4-42E4-8C15-4C0F21EEF2C1}" srcId="{FEB6D592-717F-4884-AE2D-DF83C84F7199}" destId="{5BC282C2-E908-4422-811A-F536404BE3D6}" srcOrd="0" destOrd="0" parTransId="{CA20E301-9ADD-4BF4-B535-7263FAEB188F}" sibTransId="{8FC8D4E3-FCFB-4FD9-9346-F7707C0857FF}"/>
    <dgm:cxn modelId="{12262CA6-B345-46EA-A523-5E6CBC7075B3}" type="presParOf" srcId="{527C7EDD-140F-4FFA-A88E-86B9E731CD12}" destId="{379E7EA9-D51B-4363-9D10-34EF963DB4E3}" srcOrd="0" destOrd="0" presId="urn:microsoft.com/office/officeart/2005/8/layout/hierarchy6"/>
    <dgm:cxn modelId="{C06D8707-C34A-41A7-8A68-C34A630F0738}" type="presParOf" srcId="{379E7EA9-D51B-4363-9D10-34EF963DB4E3}" destId="{04128186-C5A2-4387-BD5B-24487EDFEBA0}" srcOrd="0" destOrd="0" presId="urn:microsoft.com/office/officeart/2005/8/layout/hierarchy6"/>
    <dgm:cxn modelId="{F06F4C61-DF98-4629-9CAF-0FCB83A8B98C}" type="presParOf" srcId="{04128186-C5A2-4387-BD5B-24487EDFEBA0}" destId="{E172218E-AFFF-4A0C-9FC3-8A78308A2E9A}" srcOrd="0" destOrd="0" presId="urn:microsoft.com/office/officeart/2005/8/layout/hierarchy6"/>
    <dgm:cxn modelId="{6733E4C1-3E9A-4D8C-BEF4-6EB73EE2C170}" type="presParOf" srcId="{E172218E-AFFF-4A0C-9FC3-8A78308A2E9A}" destId="{72AD9326-F83E-459B-A612-42915C431758}" srcOrd="0" destOrd="0" presId="urn:microsoft.com/office/officeart/2005/8/layout/hierarchy6"/>
    <dgm:cxn modelId="{96ED6F8B-C8AF-47FD-8EBA-A02EFCC6C963}" type="presParOf" srcId="{E172218E-AFFF-4A0C-9FC3-8A78308A2E9A}" destId="{933383C3-71DB-4DB5-9DD2-16C245D1A8D6}" srcOrd="1" destOrd="0" presId="urn:microsoft.com/office/officeart/2005/8/layout/hierarchy6"/>
    <dgm:cxn modelId="{C66319C7-E3ED-4706-89AE-A57536F5AEB7}" type="presParOf" srcId="{933383C3-71DB-4DB5-9DD2-16C245D1A8D6}" destId="{320BA36C-007D-46A4-8858-C4A603C11027}" srcOrd="0" destOrd="0" presId="urn:microsoft.com/office/officeart/2005/8/layout/hierarchy6"/>
    <dgm:cxn modelId="{CC5A1305-489A-4009-BE10-C522F3E371CE}" type="presParOf" srcId="{933383C3-71DB-4DB5-9DD2-16C245D1A8D6}" destId="{25807C39-641E-4CB1-83A7-5245EA5B8938}" srcOrd="1" destOrd="0" presId="urn:microsoft.com/office/officeart/2005/8/layout/hierarchy6"/>
    <dgm:cxn modelId="{C14FC045-4EB9-4769-B585-F5E1CFB36CC5}" type="presParOf" srcId="{25807C39-641E-4CB1-83A7-5245EA5B8938}" destId="{DFBB9A0C-C26E-4D11-8BA3-7170834D25CF}" srcOrd="0" destOrd="0" presId="urn:microsoft.com/office/officeart/2005/8/layout/hierarchy6"/>
    <dgm:cxn modelId="{E309398D-5786-4DC9-A43B-04B44A80D261}" type="presParOf" srcId="{25807C39-641E-4CB1-83A7-5245EA5B8938}" destId="{0F8F4559-F9C7-4ADC-8AF3-CA20FFE34D76}" srcOrd="1" destOrd="0" presId="urn:microsoft.com/office/officeart/2005/8/layout/hierarchy6"/>
    <dgm:cxn modelId="{27DC34FC-9D9B-45AF-9E9F-15B956FEED92}" type="presParOf" srcId="{0F8F4559-F9C7-4ADC-8AF3-CA20FFE34D76}" destId="{A2DF6836-9497-44BB-9885-A4EA0C9DC00B}" srcOrd="0" destOrd="0" presId="urn:microsoft.com/office/officeart/2005/8/layout/hierarchy6"/>
    <dgm:cxn modelId="{C2A17A79-57A7-40CD-90FF-ECFE9709130F}" type="presParOf" srcId="{0F8F4559-F9C7-4ADC-8AF3-CA20FFE34D76}" destId="{86B7D26A-1821-4B4C-B852-FD111778546E}" srcOrd="1" destOrd="0" presId="urn:microsoft.com/office/officeart/2005/8/layout/hierarchy6"/>
    <dgm:cxn modelId="{A5CFB55A-3022-4F37-8CBF-B2A01B4F5DC5}" type="presParOf" srcId="{86B7D26A-1821-4B4C-B852-FD111778546E}" destId="{AB3D8BDB-FAE2-4D15-A315-19826321E9EC}" srcOrd="0" destOrd="0" presId="urn:microsoft.com/office/officeart/2005/8/layout/hierarchy6"/>
    <dgm:cxn modelId="{F6B90D95-B1F2-4D9B-99FA-2EC536A229C0}" type="presParOf" srcId="{86B7D26A-1821-4B4C-B852-FD111778546E}" destId="{2672EA1E-F202-4042-A27E-D8FF37317CAF}" srcOrd="1" destOrd="0" presId="urn:microsoft.com/office/officeart/2005/8/layout/hierarchy6"/>
    <dgm:cxn modelId="{AA2F89D0-F6E7-42AC-8083-421F366C28F8}" type="presParOf" srcId="{933383C3-71DB-4DB5-9DD2-16C245D1A8D6}" destId="{5B7A5266-8230-459F-93F8-E3723DAF9F0E}" srcOrd="2" destOrd="0" presId="urn:microsoft.com/office/officeart/2005/8/layout/hierarchy6"/>
    <dgm:cxn modelId="{131DB86C-ADE8-42D0-965E-7BDFADD03747}" type="presParOf" srcId="{933383C3-71DB-4DB5-9DD2-16C245D1A8D6}" destId="{9335ED56-8E2F-4D75-B0D1-147AA04D7B22}" srcOrd="3" destOrd="0" presId="urn:microsoft.com/office/officeart/2005/8/layout/hierarchy6"/>
    <dgm:cxn modelId="{16DD1A62-0F17-4C02-8EED-C770DB6AC01E}" type="presParOf" srcId="{9335ED56-8E2F-4D75-B0D1-147AA04D7B22}" destId="{8472EC8E-7B84-4877-9A1B-EC575D2F6AC7}" srcOrd="0" destOrd="0" presId="urn:microsoft.com/office/officeart/2005/8/layout/hierarchy6"/>
    <dgm:cxn modelId="{B62333A3-8265-40F8-8ABF-DDFAE2E1D65F}" type="presParOf" srcId="{9335ED56-8E2F-4D75-B0D1-147AA04D7B22}" destId="{30A55287-A2D3-44F6-911C-CFDAF67105F7}" srcOrd="1" destOrd="0" presId="urn:microsoft.com/office/officeart/2005/8/layout/hierarchy6"/>
    <dgm:cxn modelId="{024D4D81-8C1C-4712-85CA-6875F6512774}" type="presParOf" srcId="{30A55287-A2D3-44F6-911C-CFDAF67105F7}" destId="{617FF8A1-2DC3-4276-8736-A00EBA6C38AB}" srcOrd="0" destOrd="0" presId="urn:microsoft.com/office/officeart/2005/8/layout/hierarchy6"/>
    <dgm:cxn modelId="{667607DC-5F6A-4BF1-AD33-99291DE4957A}" type="presParOf" srcId="{30A55287-A2D3-44F6-911C-CFDAF67105F7}" destId="{DA561F2B-2109-4652-85FB-24670CD0F5E0}" srcOrd="1" destOrd="0" presId="urn:microsoft.com/office/officeart/2005/8/layout/hierarchy6"/>
    <dgm:cxn modelId="{C60C85F8-ABEC-4AB5-AAD7-AF0F9CF78C5A}" type="presParOf" srcId="{DA561F2B-2109-4652-85FB-24670CD0F5E0}" destId="{A540AD8D-491C-4367-BC15-161A0FCA84C3}" srcOrd="0" destOrd="0" presId="urn:microsoft.com/office/officeart/2005/8/layout/hierarchy6"/>
    <dgm:cxn modelId="{8774439E-25D3-4617-B8D7-9C339D8BA6C4}" type="presParOf" srcId="{DA561F2B-2109-4652-85FB-24670CD0F5E0}" destId="{F383CC53-5C0E-444C-8DA2-D3AB8ACC5537}" srcOrd="1" destOrd="0" presId="urn:microsoft.com/office/officeart/2005/8/layout/hierarchy6"/>
    <dgm:cxn modelId="{630F34B3-E6F6-4386-B2B5-5985EBDEAA42}" type="presParOf" srcId="{933383C3-71DB-4DB5-9DD2-16C245D1A8D6}" destId="{7C85ECEB-8614-44A8-AAFD-F5B848AF2245}" srcOrd="4" destOrd="0" presId="urn:microsoft.com/office/officeart/2005/8/layout/hierarchy6"/>
    <dgm:cxn modelId="{A666EC65-1267-45F3-9824-C4B996866B37}" type="presParOf" srcId="{933383C3-71DB-4DB5-9DD2-16C245D1A8D6}" destId="{308027F7-CFFD-463A-9675-8EB0A8D321E0}" srcOrd="5" destOrd="0" presId="urn:microsoft.com/office/officeart/2005/8/layout/hierarchy6"/>
    <dgm:cxn modelId="{B030B6A8-391F-41D1-990D-7013F432C43C}" type="presParOf" srcId="{308027F7-CFFD-463A-9675-8EB0A8D321E0}" destId="{F5EF29A4-7C21-497C-955B-D1FE7B45FF3D}" srcOrd="0" destOrd="0" presId="urn:microsoft.com/office/officeart/2005/8/layout/hierarchy6"/>
    <dgm:cxn modelId="{653E02BC-4CAD-44BD-B1C9-5DAB354C8B02}" type="presParOf" srcId="{308027F7-CFFD-463A-9675-8EB0A8D321E0}" destId="{1A8838AD-6343-4B3F-A2F6-FDF1A1DC0BA2}" srcOrd="1" destOrd="0" presId="urn:microsoft.com/office/officeart/2005/8/layout/hierarchy6"/>
    <dgm:cxn modelId="{C1E1FF70-CF60-4E90-9B12-47698359D3B2}" type="presParOf" srcId="{1A8838AD-6343-4B3F-A2F6-FDF1A1DC0BA2}" destId="{D14DD807-7896-4365-BE2C-E2B737402948}" srcOrd="0" destOrd="0" presId="urn:microsoft.com/office/officeart/2005/8/layout/hierarchy6"/>
    <dgm:cxn modelId="{45802008-69F6-43B9-86D8-A96F1FC6E91A}" type="presParOf" srcId="{1A8838AD-6343-4B3F-A2F6-FDF1A1DC0BA2}" destId="{61510B7A-8D26-494E-8D0F-D0F1955B38D2}" srcOrd="1" destOrd="0" presId="urn:microsoft.com/office/officeart/2005/8/layout/hierarchy6"/>
    <dgm:cxn modelId="{073D491A-77CF-4ED0-B356-BA4AAB735FBD}" type="presParOf" srcId="{61510B7A-8D26-494E-8D0F-D0F1955B38D2}" destId="{B1DD2415-11B2-4CD7-B253-88476BB83A89}" srcOrd="0" destOrd="0" presId="urn:microsoft.com/office/officeart/2005/8/layout/hierarchy6"/>
    <dgm:cxn modelId="{D208AC73-4B86-4124-8B68-62283C6F3D77}" type="presParOf" srcId="{61510B7A-8D26-494E-8D0F-D0F1955B38D2}" destId="{6B418F79-AD64-4313-A743-CE4D9C9558C4}" srcOrd="1" destOrd="0" presId="urn:microsoft.com/office/officeart/2005/8/layout/hierarchy6"/>
    <dgm:cxn modelId="{9FA8A1C1-A63A-4A98-B10C-4D6689B8E56A}" type="presParOf" srcId="{527C7EDD-140F-4FFA-A88E-86B9E731CD12}" destId="{EAA7DD46-B598-4F75-8993-9F308EFE4F1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F8D635-C430-472A-A8AB-1AD9B8E9F51E}"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8326709C-FFFD-4CF4-B813-2D3FD1852E4F}">
      <dgm:prSet custT="1"/>
      <dgm:spPr>
        <a:solidFill>
          <a:srgbClr val="202452">
            <a:alpha val="90000"/>
          </a:srgbClr>
        </a:solidFill>
      </dgm:spPr>
      <dgm:t>
        <a:bodyPr/>
        <a:lstStyle/>
        <a:p>
          <a:r>
            <a:rPr lang="en-US" sz="2400" b="1" dirty="0">
              <a:latin typeface="+mn-lt"/>
              <a:cs typeface="Arial" panose="020B0604020202020204" pitchFamily="34" charset="0"/>
            </a:rPr>
            <a:t>Purpose and benefits</a:t>
          </a:r>
          <a:endParaRPr lang="en-US" sz="2400" dirty="0">
            <a:latin typeface="+mn-lt"/>
            <a:cs typeface="Arial" panose="020B0604020202020204" pitchFamily="34" charset="0"/>
          </a:endParaRPr>
        </a:p>
      </dgm:t>
    </dgm:pt>
    <dgm:pt modelId="{DD4D1461-33E4-4D17-B50F-162287C1D73C}" type="parTrans" cxnId="{407CD856-80D2-4F56-8E44-BDA77DDEAE8A}">
      <dgm:prSet/>
      <dgm:spPr/>
      <dgm:t>
        <a:bodyPr/>
        <a:lstStyle/>
        <a:p>
          <a:endParaRPr lang="en-US" sz="1600">
            <a:latin typeface="Arial" panose="020B0604020202020204" pitchFamily="34" charset="0"/>
            <a:cs typeface="Arial" panose="020B0604020202020204" pitchFamily="34" charset="0"/>
          </a:endParaRPr>
        </a:p>
      </dgm:t>
    </dgm:pt>
    <dgm:pt modelId="{D586EABB-49D9-4F47-A854-67571E85CCDC}" type="sibTrans" cxnId="{407CD856-80D2-4F56-8E44-BDA77DDEAE8A}">
      <dgm:prSet/>
      <dgm:spPr/>
      <dgm:t>
        <a:bodyPr/>
        <a:lstStyle/>
        <a:p>
          <a:endParaRPr lang="en-US" sz="1600">
            <a:latin typeface="Arial" panose="020B0604020202020204" pitchFamily="34" charset="0"/>
            <a:cs typeface="Arial" panose="020B0604020202020204" pitchFamily="34" charset="0"/>
          </a:endParaRPr>
        </a:p>
      </dgm:t>
    </dgm:pt>
    <dgm:pt modelId="{75843C93-9BE7-4FA5-8EAA-114E7C3ECBD2}">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Builds relationships with employers in the community</a:t>
          </a:r>
        </a:p>
      </dgm:t>
    </dgm:pt>
    <dgm:pt modelId="{E3043E09-F287-41B2-98E4-A1E5EA872C0F}" type="parTrans" cxnId="{FD17DAB7-EBA0-49CD-974A-9A1CE6F04CCB}">
      <dgm:prSet/>
      <dgm:spPr/>
      <dgm:t>
        <a:bodyPr/>
        <a:lstStyle/>
        <a:p>
          <a:endParaRPr lang="en-US" sz="1600">
            <a:latin typeface="Arial" panose="020B0604020202020204" pitchFamily="34" charset="0"/>
            <a:cs typeface="Arial" panose="020B0604020202020204" pitchFamily="34" charset="0"/>
          </a:endParaRPr>
        </a:p>
      </dgm:t>
    </dgm:pt>
    <dgm:pt modelId="{BB466D83-2F86-41AE-83F4-BC943B429731}" type="sibTrans" cxnId="{FD17DAB7-EBA0-49CD-974A-9A1CE6F04CCB}">
      <dgm:prSet/>
      <dgm:spPr/>
      <dgm:t>
        <a:bodyPr/>
        <a:lstStyle/>
        <a:p>
          <a:endParaRPr lang="en-US" sz="1600">
            <a:latin typeface="Arial" panose="020B0604020202020204" pitchFamily="34" charset="0"/>
            <a:cs typeface="Arial" panose="020B0604020202020204" pitchFamily="34" charset="0"/>
          </a:endParaRPr>
        </a:p>
      </dgm:t>
    </dgm:pt>
    <dgm:pt modelId="{E54125DF-5C30-4EB5-B091-560B26717EF2}">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Generates personal brand within the community as a veterans advocate </a:t>
          </a:r>
        </a:p>
      </dgm:t>
    </dgm:pt>
    <dgm:pt modelId="{96396C72-5E78-41AF-9E2E-79FC40A07469}" type="parTrans" cxnId="{B1780C6F-ED2F-4F1B-9F13-73380931BD5D}">
      <dgm:prSet/>
      <dgm:spPr/>
      <dgm:t>
        <a:bodyPr/>
        <a:lstStyle/>
        <a:p>
          <a:endParaRPr lang="en-US" sz="1600">
            <a:latin typeface="Arial" panose="020B0604020202020204" pitchFamily="34" charset="0"/>
            <a:cs typeface="Arial" panose="020B0604020202020204" pitchFamily="34" charset="0"/>
          </a:endParaRPr>
        </a:p>
      </dgm:t>
    </dgm:pt>
    <dgm:pt modelId="{DB38BA1F-CD59-4B69-B4D8-9DE072E292F2}" type="sibTrans" cxnId="{B1780C6F-ED2F-4F1B-9F13-73380931BD5D}">
      <dgm:prSet/>
      <dgm:spPr/>
      <dgm:t>
        <a:bodyPr/>
        <a:lstStyle/>
        <a:p>
          <a:endParaRPr lang="en-US" sz="1600">
            <a:latin typeface="Arial" panose="020B0604020202020204" pitchFamily="34" charset="0"/>
            <a:cs typeface="Arial" panose="020B0604020202020204" pitchFamily="34" charset="0"/>
          </a:endParaRPr>
        </a:p>
      </dgm:t>
    </dgm:pt>
    <dgm:pt modelId="{36C49FB9-6B6B-4203-85BB-6148E80757F9}">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Promotes career center’s services, programs, and incentives</a:t>
          </a:r>
        </a:p>
      </dgm:t>
    </dgm:pt>
    <dgm:pt modelId="{5D95615A-8DD7-4B99-AB42-88B07B6ED0B2}" type="parTrans" cxnId="{919A1110-B7DF-42D9-BF63-D2F6E24A53F9}">
      <dgm:prSet/>
      <dgm:spPr/>
      <dgm:t>
        <a:bodyPr/>
        <a:lstStyle/>
        <a:p>
          <a:endParaRPr lang="en-US" sz="1600">
            <a:latin typeface="Arial" panose="020B0604020202020204" pitchFamily="34" charset="0"/>
            <a:cs typeface="Arial" panose="020B0604020202020204" pitchFamily="34" charset="0"/>
          </a:endParaRPr>
        </a:p>
      </dgm:t>
    </dgm:pt>
    <dgm:pt modelId="{FFEFB966-3EB4-4A60-9926-AD38065AEE0D}" type="sibTrans" cxnId="{919A1110-B7DF-42D9-BF63-D2F6E24A53F9}">
      <dgm:prSet/>
      <dgm:spPr/>
      <dgm:t>
        <a:bodyPr/>
        <a:lstStyle/>
        <a:p>
          <a:endParaRPr lang="en-US" sz="1600">
            <a:latin typeface="Arial" panose="020B0604020202020204" pitchFamily="34" charset="0"/>
            <a:cs typeface="Arial" panose="020B0604020202020204" pitchFamily="34" charset="0"/>
          </a:endParaRPr>
        </a:p>
      </dgm:t>
    </dgm:pt>
    <dgm:pt modelId="{87A0AC5B-D449-4D00-80D4-DDFF1BBE2C1E}">
      <dgm:prSet custT="1"/>
      <dgm:spPr>
        <a:solidFill>
          <a:srgbClr val="202452">
            <a:alpha val="50000"/>
          </a:srgbClr>
        </a:solidFill>
      </dgm:spPr>
      <dgm:t>
        <a:bodyPr/>
        <a:lstStyle/>
        <a:p>
          <a:r>
            <a:rPr lang="en-US" sz="2400" b="1" dirty="0">
              <a:latin typeface="+mn-lt"/>
              <a:cs typeface="Arial" panose="020B0604020202020204" pitchFamily="34" charset="0"/>
            </a:rPr>
            <a:t>Expected outcomes</a:t>
          </a:r>
          <a:endParaRPr lang="en-US" sz="2400" dirty="0">
            <a:latin typeface="+mn-lt"/>
            <a:cs typeface="Arial" panose="020B0604020202020204" pitchFamily="34" charset="0"/>
          </a:endParaRPr>
        </a:p>
      </dgm:t>
    </dgm:pt>
    <dgm:pt modelId="{945C8E07-C025-4C85-B0D5-38E48251DEAD}" type="parTrans" cxnId="{9D70EA77-0484-4DFE-9422-17FA715E8CA1}">
      <dgm:prSet/>
      <dgm:spPr/>
      <dgm:t>
        <a:bodyPr/>
        <a:lstStyle/>
        <a:p>
          <a:endParaRPr lang="en-US" sz="1600">
            <a:latin typeface="Arial" panose="020B0604020202020204" pitchFamily="34" charset="0"/>
            <a:cs typeface="Arial" panose="020B0604020202020204" pitchFamily="34" charset="0"/>
          </a:endParaRPr>
        </a:p>
      </dgm:t>
    </dgm:pt>
    <dgm:pt modelId="{96A12C37-B901-4096-B0B3-C979DDB35211}" type="sibTrans" cxnId="{9D70EA77-0484-4DFE-9422-17FA715E8CA1}">
      <dgm:prSet/>
      <dgm:spPr/>
      <dgm:t>
        <a:bodyPr/>
        <a:lstStyle/>
        <a:p>
          <a:endParaRPr lang="en-US" sz="1600">
            <a:latin typeface="Arial" panose="020B0604020202020204" pitchFamily="34" charset="0"/>
            <a:cs typeface="Arial" panose="020B0604020202020204" pitchFamily="34" charset="0"/>
          </a:endParaRPr>
        </a:p>
      </dgm:t>
    </dgm:pt>
    <dgm:pt modelId="{F2381D6D-A1B9-4CEC-879C-4AA8BDB32EE1}">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Job orders</a:t>
          </a:r>
        </a:p>
      </dgm:t>
    </dgm:pt>
    <dgm:pt modelId="{3ED7810C-3BA6-4911-9367-B8EEFCDFF148}" type="parTrans" cxnId="{6018664E-0448-4874-96D6-CE55093F51A7}">
      <dgm:prSet/>
      <dgm:spPr/>
      <dgm:t>
        <a:bodyPr/>
        <a:lstStyle/>
        <a:p>
          <a:endParaRPr lang="en-US" sz="1600">
            <a:latin typeface="Arial" panose="020B0604020202020204" pitchFamily="34" charset="0"/>
            <a:cs typeface="Arial" panose="020B0604020202020204" pitchFamily="34" charset="0"/>
          </a:endParaRPr>
        </a:p>
      </dgm:t>
    </dgm:pt>
    <dgm:pt modelId="{1DA9233A-CC77-4CFA-B2A0-F69C740001E6}" type="sibTrans" cxnId="{6018664E-0448-4874-96D6-CE55093F51A7}">
      <dgm:prSet/>
      <dgm:spPr/>
      <dgm:t>
        <a:bodyPr/>
        <a:lstStyle/>
        <a:p>
          <a:endParaRPr lang="en-US" sz="1600">
            <a:latin typeface="Arial" panose="020B0604020202020204" pitchFamily="34" charset="0"/>
            <a:cs typeface="Arial" panose="020B0604020202020204" pitchFamily="34" charset="0"/>
          </a:endParaRPr>
        </a:p>
      </dgm:t>
    </dgm:pt>
    <dgm:pt modelId="{7B94F7E8-5884-4A0A-AE2F-AD2B963281EC}">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Job developments</a:t>
          </a:r>
        </a:p>
      </dgm:t>
    </dgm:pt>
    <dgm:pt modelId="{E9414837-C233-4FFD-9BC5-3579F1A7689B}" type="parTrans" cxnId="{CAC2AABC-9FB5-43D4-92DB-20AE165D1935}">
      <dgm:prSet/>
      <dgm:spPr/>
      <dgm:t>
        <a:bodyPr/>
        <a:lstStyle/>
        <a:p>
          <a:endParaRPr lang="en-US" sz="1600">
            <a:latin typeface="Arial" panose="020B0604020202020204" pitchFamily="34" charset="0"/>
            <a:cs typeface="Arial" panose="020B0604020202020204" pitchFamily="34" charset="0"/>
          </a:endParaRPr>
        </a:p>
      </dgm:t>
    </dgm:pt>
    <dgm:pt modelId="{5DF55E1E-EC78-4D3E-9664-F6682671F364}" type="sibTrans" cxnId="{CAC2AABC-9FB5-43D4-92DB-20AE165D1935}">
      <dgm:prSet/>
      <dgm:spPr/>
      <dgm:t>
        <a:bodyPr/>
        <a:lstStyle/>
        <a:p>
          <a:endParaRPr lang="en-US" sz="1600">
            <a:latin typeface="Arial" panose="020B0604020202020204" pitchFamily="34" charset="0"/>
            <a:cs typeface="Arial" panose="020B0604020202020204" pitchFamily="34" charset="0"/>
          </a:endParaRPr>
        </a:p>
      </dgm:t>
    </dgm:pt>
    <dgm:pt modelId="{8506566D-1CC1-4F3C-832D-8AA1FF61A982}">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On-the-Job Training (OJT) opportunities</a:t>
          </a:r>
        </a:p>
      </dgm:t>
    </dgm:pt>
    <dgm:pt modelId="{D35812A1-F999-49A8-9FF8-351F52EBB71C}" type="parTrans" cxnId="{BD970544-3538-4FC1-BE9B-10E2F9E44A1B}">
      <dgm:prSet/>
      <dgm:spPr/>
      <dgm:t>
        <a:bodyPr/>
        <a:lstStyle/>
        <a:p>
          <a:endParaRPr lang="en-US" sz="1600">
            <a:latin typeface="Arial" panose="020B0604020202020204" pitchFamily="34" charset="0"/>
            <a:cs typeface="Arial" panose="020B0604020202020204" pitchFamily="34" charset="0"/>
          </a:endParaRPr>
        </a:p>
      </dgm:t>
    </dgm:pt>
    <dgm:pt modelId="{8BCCBE33-F80A-480F-A5E0-C44D1242C55D}" type="sibTrans" cxnId="{BD970544-3538-4FC1-BE9B-10E2F9E44A1B}">
      <dgm:prSet/>
      <dgm:spPr/>
      <dgm:t>
        <a:bodyPr/>
        <a:lstStyle/>
        <a:p>
          <a:endParaRPr lang="en-US" sz="1600">
            <a:latin typeface="Arial" panose="020B0604020202020204" pitchFamily="34" charset="0"/>
            <a:cs typeface="Arial" panose="020B0604020202020204" pitchFamily="34" charset="0"/>
          </a:endParaRPr>
        </a:p>
      </dgm:t>
    </dgm:pt>
    <dgm:pt modelId="{F7FBFADB-AFB7-4CD7-922A-8A8F74ED2DA3}" type="pres">
      <dgm:prSet presAssocID="{36F8D635-C430-472A-A8AB-1AD9B8E9F51E}" presName="linear" presStyleCnt="0">
        <dgm:presLayoutVars>
          <dgm:animLvl val="lvl"/>
          <dgm:resizeHandles val="exact"/>
        </dgm:presLayoutVars>
      </dgm:prSet>
      <dgm:spPr/>
    </dgm:pt>
    <dgm:pt modelId="{906DC906-62AB-4FAD-9CB6-30F99BF35A3D}" type="pres">
      <dgm:prSet presAssocID="{8326709C-FFFD-4CF4-B813-2D3FD1852E4F}" presName="parentText" presStyleLbl="node1" presStyleIdx="0" presStyleCnt="2" custScaleY="61843">
        <dgm:presLayoutVars>
          <dgm:chMax val="0"/>
          <dgm:bulletEnabled val="1"/>
        </dgm:presLayoutVars>
      </dgm:prSet>
      <dgm:spPr/>
    </dgm:pt>
    <dgm:pt modelId="{B4065E46-B4A1-4C92-BC93-402DC0BFF573}" type="pres">
      <dgm:prSet presAssocID="{8326709C-FFFD-4CF4-B813-2D3FD1852E4F}" presName="childText" presStyleLbl="revTx" presStyleIdx="0" presStyleCnt="2">
        <dgm:presLayoutVars>
          <dgm:bulletEnabled val="1"/>
        </dgm:presLayoutVars>
      </dgm:prSet>
      <dgm:spPr/>
    </dgm:pt>
    <dgm:pt modelId="{5E55D8C4-46E0-4A76-9A69-E8742ED96F0F}" type="pres">
      <dgm:prSet presAssocID="{87A0AC5B-D449-4D00-80D4-DDFF1BBE2C1E}" presName="parentText" presStyleLbl="node1" presStyleIdx="1" presStyleCnt="2" custScaleY="58445">
        <dgm:presLayoutVars>
          <dgm:chMax val="0"/>
          <dgm:bulletEnabled val="1"/>
        </dgm:presLayoutVars>
      </dgm:prSet>
      <dgm:spPr/>
    </dgm:pt>
    <dgm:pt modelId="{97F70E09-7958-4D4D-8875-79EF4537C4AA}" type="pres">
      <dgm:prSet presAssocID="{87A0AC5B-D449-4D00-80D4-DDFF1BBE2C1E}" presName="childText" presStyleLbl="revTx" presStyleIdx="1" presStyleCnt="2">
        <dgm:presLayoutVars>
          <dgm:bulletEnabled val="1"/>
        </dgm:presLayoutVars>
      </dgm:prSet>
      <dgm:spPr/>
    </dgm:pt>
  </dgm:ptLst>
  <dgm:cxnLst>
    <dgm:cxn modelId="{919A1110-B7DF-42D9-BF63-D2F6E24A53F9}" srcId="{8326709C-FFFD-4CF4-B813-2D3FD1852E4F}" destId="{36C49FB9-6B6B-4203-85BB-6148E80757F9}" srcOrd="2" destOrd="0" parTransId="{5D95615A-8DD7-4B99-AB42-88B07B6ED0B2}" sibTransId="{FFEFB966-3EB4-4A60-9926-AD38065AEE0D}"/>
    <dgm:cxn modelId="{C436141F-9774-41A0-B7C0-378E06C1B17B}" type="presOf" srcId="{87A0AC5B-D449-4D00-80D4-DDFF1BBE2C1E}" destId="{5E55D8C4-46E0-4A76-9A69-E8742ED96F0F}" srcOrd="0" destOrd="0" presId="urn:microsoft.com/office/officeart/2005/8/layout/vList2"/>
    <dgm:cxn modelId="{70C56A36-C44F-4CCB-BCFA-933BA67D32EC}" type="presOf" srcId="{E54125DF-5C30-4EB5-B091-560B26717EF2}" destId="{B4065E46-B4A1-4C92-BC93-402DC0BFF573}" srcOrd="0" destOrd="1" presId="urn:microsoft.com/office/officeart/2005/8/layout/vList2"/>
    <dgm:cxn modelId="{BD970544-3538-4FC1-BE9B-10E2F9E44A1B}" srcId="{87A0AC5B-D449-4D00-80D4-DDFF1BBE2C1E}" destId="{8506566D-1CC1-4F3C-832D-8AA1FF61A982}" srcOrd="2" destOrd="0" parTransId="{D35812A1-F999-49A8-9FF8-351F52EBB71C}" sibTransId="{8BCCBE33-F80A-480F-A5E0-C44D1242C55D}"/>
    <dgm:cxn modelId="{EEB2B54D-E855-4915-BFC0-CD952A3D0879}" type="presOf" srcId="{36F8D635-C430-472A-A8AB-1AD9B8E9F51E}" destId="{F7FBFADB-AFB7-4CD7-922A-8A8F74ED2DA3}" srcOrd="0" destOrd="0" presId="urn:microsoft.com/office/officeart/2005/8/layout/vList2"/>
    <dgm:cxn modelId="{6018664E-0448-4874-96D6-CE55093F51A7}" srcId="{87A0AC5B-D449-4D00-80D4-DDFF1BBE2C1E}" destId="{F2381D6D-A1B9-4CEC-879C-4AA8BDB32EE1}" srcOrd="0" destOrd="0" parTransId="{3ED7810C-3BA6-4911-9367-B8EEFCDFF148}" sibTransId="{1DA9233A-CC77-4CFA-B2A0-F69C740001E6}"/>
    <dgm:cxn modelId="{B1780C6F-ED2F-4F1B-9F13-73380931BD5D}" srcId="{8326709C-FFFD-4CF4-B813-2D3FD1852E4F}" destId="{E54125DF-5C30-4EB5-B091-560B26717EF2}" srcOrd="1" destOrd="0" parTransId="{96396C72-5E78-41AF-9E2E-79FC40A07469}" sibTransId="{DB38BA1F-CD59-4B69-B4D8-9DE072E292F2}"/>
    <dgm:cxn modelId="{382A7A4F-5087-4EE4-AFCC-F57A72B203CC}" type="presOf" srcId="{7B94F7E8-5884-4A0A-AE2F-AD2B963281EC}" destId="{97F70E09-7958-4D4D-8875-79EF4537C4AA}" srcOrd="0" destOrd="1" presId="urn:microsoft.com/office/officeart/2005/8/layout/vList2"/>
    <dgm:cxn modelId="{407CD856-80D2-4F56-8E44-BDA77DDEAE8A}" srcId="{36F8D635-C430-472A-A8AB-1AD9B8E9F51E}" destId="{8326709C-FFFD-4CF4-B813-2D3FD1852E4F}" srcOrd="0" destOrd="0" parTransId="{DD4D1461-33E4-4D17-B50F-162287C1D73C}" sibTransId="{D586EABB-49D9-4F47-A854-67571E85CCDC}"/>
    <dgm:cxn modelId="{9D70EA77-0484-4DFE-9422-17FA715E8CA1}" srcId="{36F8D635-C430-472A-A8AB-1AD9B8E9F51E}" destId="{87A0AC5B-D449-4D00-80D4-DDFF1BBE2C1E}" srcOrd="1" destOrd="0" parTransId="{945C8E07-C025-4C85-B0D5-38E48251DEAD}" sibTransId="{96A12C37-B901-4096-B0B3-C979DDB35211}"/>
    <dgm:cxn modelId="{36C73C7A-647D-45AC-9596-7204E8AFF84C}" type="presOf" srcId="{F2381D6D-A1B9-4CEC-879C-4AA8BDB32EE1}" destId="{97F70E09-7958-4D4D-8875-79EF4537C4AA}" srcOrd="0" destOrd="0" presId="urn:microsoft.com/office/officeart/2005/8/layout/vList2"/>
    <dgm:cxn modelId="{5A2F3CB5-FDEC-4331-A7ED-CACD5F473DD4}" type="presOf" srcId="{8506566D-1CC1-4F3C-832D-8AA1FF61A982}" destId="{97F70E09-7958-4D4D-8875-79EF4537C4AA}" srcOrd="0" destOrd="2" presId="urn:microsoft.com/office/officeart/2005/8/layout/vList2"/>
    <dgm:cxn modelId="{FD17DAB7-EBA0-49CD-974A-9A1CE6F04CCB}" srcId="{8326709C-FFFD-4CF4-B813-2D3FD1852E4F}" destId="{75843C93-9BE7-4FA5-8EAA-114E7C3ECBD2}" srcOrd="0" destOrd="0" parTransId="{E3043E09-F287-41B2-98E4-A1E5EA872C0F}" sibTransId="{BB466D83-2F86-41AE-83F4-BC943B429731}"/>
    <dgm:cxn modelId="{CAC2AABC-9FB5-43D4-92DB-20AE165D1935}" srcId="{87A0AC5B-D449-4D00-80D4-DDFF1BBE2C1E}" destId="{7B94F7E8-5884-4A0A-AE2F-AD2B963281EC}" srcOrd="1" destOrd="0" parTransId="{E9414837-C233-4FFD-9BC5-3579F1A7689B}" sibTransId="{5DF55E1E-EC78-4D3E-9664-F6682671F364}"/>
    <dgm:cxn modelId="{E75FBCBC-C0AD-4344-B253-4B36CA750C31}" type="presOf" srcId="{75843C93-9BE7-4FA5-8EAA-114E7C3ECBD2}" destId="{B4065E46-B4A1-4C92-BC93-402DC0BFF573}" srcOrd="0" destOrd="0" presId="urn:microsoft.com/office/officeart/2005/8/layout/vList2"/>
    <dgm:cxn modelId="{A4B0D8CE-988B-49D3-91B0-53871747FA65}" type="presOf" srcId="{36C49FB9-6B6B-4203-85BB-6148E80757F9}" destId="{B4065E46-B4A1-4C92-BC93-402DC0BFF573}" srcOrd="0" destOrd="2" presId="urn:microsoft.com/office/officeart/2005/8/layout/vList2"/>
    <dgm:cxn modelId="{3E3232FF-474A-4239-BA9D-9797BC8A20ED}" type="presOf" srcId="{8326709C-FFFD-4CF4-B813-2D3FD1852E4F}" destId="{906DC906-62AB-4FAD-9CB6-30F99BF35A3D}" srcOrd="0" destOrd="0" presId="urn:microsoft.com/office/officeart/2005/8/layout/vList2"/>
    <dgm:cxn modelId="{A3D7E875-F9D6-4A10-92FA-E0935AE51016}" type="presParOf" srcId="{F7FBFADB-AFB7-4CD7-922A-8A8F74ED2DA3}" destId="{906DC906-62AB-4FAD-9CB6-30F99BF35A3D}" srcOrd="0" destOrd="0" presId="urn:microsoft.com/office/officeart/2005/8/layout/vList2"/>
    <dgm:cxn modelId="{30BF507F-CFA7-457B-8D43-362814D7128C}" type="presParOf" srcId="{F7FBFADB-AFB7-4CD7-922A-8A8F74ED2DA3}" destId="{B4065E46-B4A1-4C92-BC93-402DC0BFF573}" srcOrd="1" destOrd="0" presId="urn:microsoft.com/office/officeart/2005/8/layout/vList2"/>
    <dgm:cxn modelId="{A9F23C9E-B6D3-429B-94CB-A069E30BFAF9}" type="presParOf" srcId="{F7FBFADB-AFB7-4CD7-922A-8A8F74ED2DA3}" destId="{5E55D8C4-46E0-4A76-9A69-E8742ED96F0F}" srcOrd="2" destOrd="0" presId="urn:microsoft.com/office/officeart/2005/8/layout/vList2"/>
    <dgm:cxn modelId="{192A053E-23ED-4730-B407-1AED18AFA23B}" type="presParOf" srcId="{F7FBFADB-AFB7-4CD7-922A-8A8F74ED2DA3}" destId="{97F70E09-7958-4D4D-8875-79EF4537C4A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1DEF62-237F-4AF3-9910-5BB40DD4156A}"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2F62C74F-0FDA-457E-89D3-5816D788BE70}">
      <dgm:prSet custT="1"/>
      <dgm:spPr>
        <a:solidFill>
          <a:srgbClr val="202452">
            <a:alpha val="90000"/>
          </a:srgbClr>
        </a:solidFill>
      </dgm:spPr>
      <dgm:t>
        <a:bodyPr/>
        <a:lstStyle/>
        <a:p>
          <a:r>
            <a:rPr lang="en-US" sz="2400" b="0" dirty="0">
              <a:latin typeface="+mn-lt"/>
              <a:cs typeface="Arial" panose="020B0604020202020204" pitchFamily="34" charset="0"/>
            </a:rPr>
            <a:t>Outreach preparation and research</a:t>
          </a:r>
        </a:p>
      </dgm:t>
    </dgm:pt>
    <dgm:pt modelId="{600D8109-ADFE-492D-8668-ED5727C4CDEF}" type="parTrans" cxnId="{34AA5773-99F8-471C-9E9B-83AAF450A616}">
      <dgm:prSet/>
      <dgm:spPr/>
      <dgm:t>
        <a:bodyPr/>
        <a:lstStyle/>
        <a:p>
          <a:endParaRPr lang="en-US" sz="1600">
            <a:latin typeface="Arial" panose="020B0604020202020204" pitchFamily="34" charset="0"/>
            <a:cs typeface="Arial" panose="020B0604020202020204" pitchFamily="34" charset="0"/>
          </a:endParaRPr>
        </a:p>
      </dgm:t>
    </dgm:pt>
    <dgm:pt modelId="{DE38317F-80FE-43D3-A300-F3F182578FA9}" type="sibTrans" cxnId="{34AA5773-99F8-471C-9E9B-83AAF450A616}">
      <dgm:prSet/>
      <dgm:spPr/>
      <dgm:t>
        <a:bodyPr/>
        <a:lstStyle/>
        <a:p>
          <a:endParaRPr lang="en-US" sz="1600">
            <a:latin typeface="Arial" panose="020B0604020202020204" pitchFamily="34" charset="0"/>
            <a:cs typeface="Arial" panose="020B0604020202020204" pitchFamily="34" charset="0"/>
          </a:endParaRPr>
        </a:p>
      </dgm:t>
    </dgm:pt>
    <dgm:pt modelId="{0070D5B9-492B-4F26-9AB9-FB8EB6404651}">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What does the employer do?</a:t>
          </a:r>
        </a:p>
      </dgm:t>
    </dgm:pt>
    <dgm:pt modelId="{274723B5-298F-4D99-AF8F-D5546AF4CDD4}" type="parTrans" cxnId="{4B5C3D02-8881-48DB-9F32-1DAD25FA633E}">
      <dgm:prSet/>
      <dgm:spPr/>
      <dgm:t>
        <a:bodyPr/>
        <a:lstStyle/>
        <a:p>
          <a:endParaRPr lang="en-US" sz="1600">
            <a:latin typeface="Arial" panose="020B0604020202020204" pitchFamily="34" charset="0"/>
            <a:cs typeface="Arial" panose="020B0604020202020204" pitchFamily="34" charset="0"/>
          </a:endParaRPr>
        </a:p>
      </dgm:t>
    </dgm:pt>
    <dgm:pt modelId="{35AED986-E72F-4665-88DA-99EDFA8FD0F6}" type="sibTrans" cxnId="{4B5C3D02-8881-48DB-9F32-1DAD25FA633E}">
      <dgm:prSet/>
      <dgm:spPr/>
      <dgm:t>
        <a:bodyPr/>
        <a:lstStyle/>
        <a:p>
          <a:endParaRPr lang="en-US" sz="1600">
            <a:latin typeface="Arial" panose="020B0604020202020204" pitchFamily="34" charset="0"/>
            <a:cs typeface="Arial" panose="020B0604020202020204" pitchFamily="34" charset="0"/>
          </a:endParaRPr>
        </a:p>
      </dgm:t>
    </dgm:pt>
    <dgm:pt modelId="{8C676BCC-C83B-448D-AAA0-E59C2386CA72}">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Do they have any current job openings?</a:t>
          </a:r>
        </a:p>
      </dgm:t>
    </dgm:pt>
    <dgm:pt modelId="{E74B4B31-3A9A-4B50-903A-A47D9EE8DF94}" type="parTrans" cxnId="{D2BBE3D4-10F4-4683-8654-1ADFCE23B6FA}">
      <dgm:prSet/>
      <dgm:spPr/>
      <dgm:t>
        <a:bodyPr/>
        <a:lstStyle/>
        <a:p>
          <a:endParaRPr lang="en-US" sz="1600">
            <a:latin typeface="Arial" panose="020B0604020202020204" pitchFamily="34" charset="0"/>
            <a:cs typeface="Arial" panose="020B0604020202020204" pitchFamily="34" charset="0"/>
          </a:endParaRPr>
        </a:p>
      </dgm:t>
    </dgm:pt>
    <dgm:pt modelId="{FFFA83F0-409D-48E0-BA93-54D886B48E33}" type="sibTrans" cxnId="{D2BBE3D4-10F4-4683-8654-1ADFCE23B6FA}">
      <dgm:prSet/>
      <dgm:spPr/>
      <dgm:t>
        <a:bodyPr/>
        <a:lstStyle/>
        <a:p>
          <a:endParaRPr lang="en-US" sz="1600">
            <a:latin typeface="Arial" panose="020B0604020202020204" pitchFamily="34" charset="0"/>
            <a:cs typeface="Arial" panose="020B0604020202020204" pitchFamily="34" charset="0"/>
          </a:endParaRPr>
        </a:p>
      </dgm:t>
    </dgm:pt>
    <dgm:pt modelId="{F7428135-48FC-4013-B77E-2739EB80768A}">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Are they in Employ Florida? (Review case notes)</a:t>
          </a:r>
        </a:p>
      </dgm:t>
    </dgm:pt>
    <dgm:pt modelId="{DC3D39BB-6189-43D1-A9EE-92A8C3276F44}" type="parTrans" cxnId="{8DB92BE7-0EE7-453A-AECB-476AF7C78BE3}">
      <dgm:prSet/>
      <dgm:spPr/>
      <dgm:t>
        <a:bodyPr/>
        <a:lstStyle/>
        <a:p>
          <a:endParaRPr lang="en-US" sz="1600">
            <a:latin typeface="Arial" panose="020B0604020202020204" pitchFamily="34" charset="0"/>
            <a:cs typeface="Arial" panose="020B0604020202020204" pitchFamily="34" charset="0"/>
          </a:endParaRPr>
        </a:p>
      </dgm:t>
    </dgm:pt>
    <dgm:pt modelId="{08A19C41-9A78-4946-BD92-528A82E31344}" type="sibTrans" cxnId="{8DB92BE7-0EE7-453A-AECB-476AF7C78BE3}">
      <dgm:prSet/>
      <dgm:spPr/>
      <dgm:t>
        <a:bodyPr/>
        <a:lstStyle/>
        <a:p>
          <a:endParaRPr lang="en-US" sz="1600">
            <a:latin typeface="Arial" panose="020B0604020202020204" pitchFamily="34" charset="0"/>
            <a:cs typeface="Arial" panose="020B0604020202020204" pitchFamily="34" charset="0"/>
          </a:endParaRPr>
        </a:p>
      </dgm:t>
    </dgm:pt>
    <dgm:pt modelId="{B8768A70-EF2A-44D2-AEAA-3476C950639A}">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What is your target?</a:t>
          </a:r>
        </a:p>
      </dgm:t>
    </dgm:pt>
    <dgm:pt modelId="{9B9F82CD-F208-46A5-BDE1-8AC404573A1F}" type="parTrans" cxnId="{6F49DFCE-52FA-409D-B090-BE53A00BBE86}">
      <dgm:prSet/>
      <dgm:spPr/>
      <dgm:t>
        <a:bodyPr/>
        <a:lstStyle/>
        <a:p>
          <a:endParaRPr lang="en-US" sz="1600">
            <a:latin typeface="Arial" panose="020B0604020202020204" pitchFamily="34" charset="0"/>
            <a:cs typeface="Arial" panose="020B0604020202020204" pitchFamily="34" charset="0"/>
          </a:endParaRPr>
        </a:p>
      </dgm:t>
    </dgm:pt>
    <dgm:pt modelId="{E0E3FDA0-1718-4777-BE67-8ADCBC60D086}" type="sibTrans" cxnId="{6F49DFCE-52FA-409D-B090-BE53A00BBE86}">
      <dgm:prSet/>
      <dgm:spPr/>
      <dgm:t>
        <a:bodyPr/>
        <a:lstStyle/>
        <a:p>
          <a:endParaRPr lang="en-US" sz="1600">
            <a:latin typeface="Arial" panose="020B0604020202020204" pitchFamily="34" charset="0"/>
            <a:cs typeface="Arial" panose="020B0604020202020204" pitchFamily="34" charset="0"/>
          </a:endParaRPr>
        </a:p>
      </dgm:t>
    </dgm:pt>
    <dgm:pt modelId="{C2839081-AAEB-457E-8B4B-3A7ECAEFA7CC}">
      <dgm:prSet custT="1"/>
      <dgm:spPr/>
      <dgm:t>
        <a:bodyPr/>
        <a:lstStyle/>
        <a:p>
          <a:pPr>
            <a:buFont typeface="Wingdings" panose="05000000000000000000" pitchFamily="2" charset="2"/>
            <a:buChar char="§"/>
          </a:pPr>
          <a:r>
            <a:rPr lang="en-US" sz="2000" dirty="0">
              <a:solidFill>
                <a:srgbClr val="202452"/>
              </a:solidFill>
              <a:latin typeface="+mn-lt"/>
              <a:cs typeface="Arial" panose="020B0604020202020204" pitchFamily="34" charset="0"/>
            </a:rPr>
            <a:t>What programs and incentives are relevant?</a:t>
          </a:r>
        </a:p>
      </dgm:t>
    </dgm:pt>
    <dgm:pt modelId="{05CE6C6D-F401-4368-B931-06943EC89912}" type="parTrans" cxnId="{DDF8D9E0-3139-4732-9AA8-04D549D9EE8D}">
      <dgm:prSet/>
      <dgm:spPr/>
      <dgm:t>
        <a:bodyPr/>
        <a:lstStyle/>
        <a:p>
          <a:endParaRPr lang="en-US" sz="1600"/>
        </a:p>
      </dgm:t>
    </dgm:pt>
    <dgm:pt modelId="{7F91CF04-1340-47A4-AF01-47B3209EDBBB}" type="sibTrans" cxnId="{DDF8D9E0-3139-4732-9AA8-04D549D9EE8D}">
      <dgm:prSet/>
      <dgm:spPr/>
      <dgm:t>
        <a:bodyPr/>
        <a:lstStyle/>
        <a:p>
          <a:endParaRPr lang="en-US" sz="1600"/>
        </a:p>
      </dgm:t>
    </dgm:pt>
    <dgm:pt modelId="{6803B9CB-D91A-4CDB-A2AC-2F2ED8632271}" type="pres">
      <dgm:prSet presAssocID="{7D1DEF62-237F-4AF3-9910-5BB40DD4156A}" presName="linear" presStyleCnt="0">
        <dgm:presLayoutVars>
          <dgm:animLvl val="lvl"/>
          <dgm:resizeHandles val="exact"/>
        </dgm:presLayoutVars>
      </dgm:prSet>
      <dgm:spPr/>
    </dgm:pt>
    <dgm:pt modelId="{BC129724-36B8-4F97-BC63-95CD0F8FD882}" type="pres">
      <dgm:prSet presAssocID="{2F62C74F-0FDA-457E-89D3-5816D788BE70}" presName="parentText" presStyleLbl="node1" presStyleIdx="0" presStyleCnt="1" custScaleY="62873">
        <dgm:presLayoutVars>
          <dgm:chMax val="0"/>
          <dgm:bulletEnabled val="1"/>
        </dgm:presLayoutVars>
      </dgm:prSet>
      <dgm:spPr/>
    </dgm:pt>
    <dgm:pt modelId="{7438C5AD-E658-47C2-800C-099BB146B13B}" type="pres">
      <dgm:prSet presAssocID="{2F62C74F-0FDA-457E-89D3-5816D788BE70}" presName="childText" presStyleLbl="revTx" presStyleIdx="0" presStyleCnt="1" custLinFactNeighborY="12298">
        <dgm:presLayoutVars>
          <dgm:bulletEnabled val="1"/>
        </dgm:presLayoutVars>
      </dgm:prSet>
      <dgm:spPr/>
    </dgm:pt>
  </dgm:ptLst>
  <dgm:cxnLst>
    <dgm:cxn modelId="{4B5C3D02-8881-48DB-9F32-1DAD25FA633E}" srcId="{2F62C74F-0FDA-457E-89D3-5816D788BE70}" destId="{0070D5B9-492B-4F26-9AB9-FB8EB6404651}" srcOrd="0" destOrd="0" parTransId="{274723B5-298F-4D99-AF8F-D5546AF4CDD4}" sibTransId="{35AED986-E72F-4665-88DA-99EDFA8FD0F6}"/>
    <dgm:cxn modelId="{34769F08-1835-45EF-AD60-E1A3BA537548}" type="presOf" srcId="{F7428135-48FC-4013-B77E-2739EB80768A}" destId="{7438C5AD-E658-47C2-800C-099BB146B13B}" srcOrd="0" destOrd="3" presId="urn:microsoft.com/office/officeart/2005/8/layout/vList2"/>
    <dgm:cxn modelId="{30DE8436-3505-40E4-AAC1-E1252ADA0347}" type="presOf" srcId="{0070D5B9-492B-4F26-9AB9-FB8EB6404651}" destId="{7438C5AD-E658-47C2-800C-099BB146B13B}" srcOrd="0" destOrd="0" presId="urn:microsoft.com/office/officeart/2005/8/layout/vList2"/>
    <dgm:cxn modelId="{34AA5773-99F8-471C-9E9B-83AAF450A616}" srcId="{7D1DEF62-237F-4AF3-9910-5BB40DD4156A}" destId="{2F62C74F-0FDA-457E-89D3-5816D788BE70}" srcOrd="0" destOrd="0" parTransId="{600D8109-ADFE-492D-8668-ED5727C4CDEF}" sibTransId="{DE38317F-80FE-43D3-A300-F3F182578FA9}"/>
    <dgm:cxn modelId="{3BCA8F8B-6D24-46A5-986D-B0417ABF50ED}" type="presOf" srcId="{8C676BCC-C83B-448D-AAA0-E59C2386CA72}" destId="{7438C5AD-E658-47C2-800C-099BB146B13B}" srcOrd="0" destOrd="1" presId="urn:microsoft.com/office/officeart/2005/8/layout/vList2"/>
    <dgm:cxn modelId="{2B3DF192-7DB1-4347-B301-650224CE6BFF}" type="presOf" srcId="{B8768A70-EF2A-44D2-AEAA-3476C950639A}" destId="{7438C5AD-E658-47C2-800C-099BB146B13B}" srcOrd="0" destOrd="4" presId="urn:microsoft.com/office/officeart/2005/8/layout/vList2"/>
    <dgm:cxn modelId="{E5A24396-8A14-4D7F-878E-F31AC84015C7}" type="presOf" srcId="{7D1DEF62-237F-4AF3-9910-5BB40DD4156A}" destId="{6803B9CB-D91A-4CDB-A2AC-2F2ED8632271}" srcOrd="0" destOrd="0" presId="urn:microsoft.com/office/officeart/2005/8/layout/vList2"/>
    <dgm:cxn modelId="{F710C298-31C1-4566-AB81-1FF950573E1E}" type="presOf" srcId="{C2839081-AAEB-457E-8B4B-3A7ECAEFA7CC}" destId="{7438C5AD-E658-47C2-800C-099BB146B13B}" srcOrd="0" destOrd="2" presId="urn:microsoft.com/office/officeart/2005/8/layout/vList2"/>
    <dgm:cxn modelId="{6F49DFCE-52FA-409D-B090-BE53A00BBE86}" srcId="{2F62C74F-0FDA-457E-89D3-5816D788BE70}" destId="{B8768A70-EF2A-44D2-AEAA-3476C950639A}" srcOrd="4" destOrd="0" parTransId="{9B9F82CD-F208-46A5-BDE1-8AC404573A1F}" sibTransId="{E0E3FDA0-1718-4777-BE67-8ADCBC60D086}"/>
    <dgm:cxn modelId="{AD031FD4-B2F0-4FFA-94B1-40A977FEFBD5}" type="presOf" srcId="{2F62C74F-0FDA-457E-89D3-5816D788BE70}" destId="{BC129724-36B8-4F97-BC63-95CD0F8FD882}" srcOrd="0" destOrd="0" presId="urn:microsoft.com/office/officeart/2005/8/layout/vList2"/>
    <dgm:cxn modelId="{D2BBE3D4-10F4-4683-8654-1ADFCE23B6FA}" srcId="{2F62C74F-0FDA-457E-89D3-5816D788BE70}" destId="{8C676BCC-C83B-448D-AAA0-E59C2386CA72}" srcOrd="1" destOrd="0" parTransId="{E74B4B31-3A9A-4B50-903A-A47D9EE8DF94}" sibTransId="{FFFA83F0-409D-48E0-BA93-54D886B48E33}"/>
    <dgm:cxn modelId="{DDF8D9E0-3139-4732-9AA8-04D549D9EE8D}" srcId="{2F62C74F-0FDA-457E-89D3-5816D788BE70}" destId="{C2839081-AAEB-457E-8B4B-3A7ECAEFA7CC}" srcOrd="2" destOrd="0" parTransId="{05CE6C6D-F401-4368-B931-06943EC89912}" sibTransId="{7F91CF04-1340-47A4-AF01-47B3209EDBBB}"/>
    <dgm:cxn modelId="{8DB92BE7-0EE7-453A-AECB-476AF7C78BE3}" srcId="{2F62C74F-0FDA-457E-89D3-5816D788BE70}" destId="{F7428135-48FC-4013-B77E-2739EB80768A}" srcOrd="3" destOrd="0" parTransId="{DC3D39BB-6189-43D1-A9EE-92A8C3276F44}" sibTransId="{08A19C41-9A78-4946-BD92-528A82E31344}"/>
    <dgm:cxn modelId="{E5A04074-9BF1-48C7-B35D-8738463AD178}" type="presParOf" srcId="{6803B9CB-D91A-4CDB-A2AC-2F2ED8632271}" destId="{BC129724-36B8-4F97-BC63-95CD0F8FD882}" srcOrd="0" destOrd="0" presId="urn:microsoft.com/office/officeart/2005/8/layout/vList2"/>
    <dgm:cxn modelId="{3B244104-4600-400F-9A64-BFF9DDF0636F}" type="presParOf" srcId="{6803B9CB-D91A-4CDB-A2AC-2F2ED8632271}" destId="{7438C5AD-E658-47C2-800C-099BB146B13B}"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C6FC40-EAF2-4089-8F4D-F3C9C5CAF788}" type="doc">
      <dgm:prSet loTypeId="urn:microsoft.com/office/officeart/2005/8/layout/vList3" loCatId="list" qsTypeId="urn:microsoft.com/office/officeart/2005/8/quickstyle/simple1" qsCatId="simple" csTypeId="urn:microsoft.com/office/officeart/2005/8/colors/accent5_5" csCatId="accent5" phldr="1"/>
      <dgm:spPr/>
      <dgm:t>
        <a:bodyPr/>
        <a:lstStyle/>
        <a:p>
          <a:endParaRPr lang="en-US"/>
        </a:p>
      </dgm:t>
    </dgm:pt>
    <dgm:pt modelId="{E6A83EB0-3545-4D83-9E27-060CA7103E4E}">
      <dgm:prSet custT="1"/>
      <dgm:spPr>
        <a:solidFill>
          <a:srgbClr val="202452">
            <a:alpha val="90000"/>
          </a:srgbClr>
        </a:solidFill>
      </dgm:spPr>
      <dgm:t>
        <a:bodyPr/>
        <a:lstStyle/>
        <a:p>
          <a:pPr>
            <a:buNone/>
          </a:pPr>
          <a:r>
            <a:rPr lang="en-US" sz="2800" b="0" dirty="0">
              <a:latin typeface="+mn-lt"/>
              <a:cs typeface="Arial" panose="020B0604020202020204" pitchFamily="34" charset="0"/>
            </a:rPr>
            <a:t>Initial Meeting</a:t>
          </a:r>
        </a:p>
      </dgm:t>
    </dgm:pt>
    <dgm:pt modelId="{8CF5E8AA-E6C2-4EF1-B07A-2B372A5C919A}" type="sibTrans" cxnId="{327EB7BF-F382-4D83-B864-FDED0B8456F2}">
      <dgm:prSet/>
      <dgm:spPr/>
      <dgm:t>
        <a:bodyPr/>
        <a:lstStyle/>
        <a:p>
          <a:endParaRPr lang="en-US">
            <a:latin typeface="Arial" panose="020B0604020202020204" pitchFamily="34" charset="0"/>
            <a:cs typeface="Arial" panose="020B0604020202020204" pitchFamily="34" charset="0"/>
          </a:endParaRPr>
        </a:p>
      </dgm:t>
    </dgm:pt>
    <dgm:pt modelId="{24CA4EAB-0235-4073-A6C5-65BC880F6B96}" type="parTrans" cxnId="{327EB7BF-F382-4D83-B864-FDED0B8456F2}">
      <dgm:prSet/>
      <dgm:spPr/>
      <dgm:t>
        <a:bodyPr/>
        <a:lstStyle/>
        <a:p>
          <a:endParaRPr lang="en-US">
            <a:latin typeface="Arial" panose="020B0604020202020204" pitchFamily="34" charset="0"/>
            <a:cs typeface="Arial" panose="020B0604020202020204" pitchFamily="34" charset="0"/>
          </a:endParaRPr>
        </a:p>
      </dgm:t>
    </dgm:pt>
    <dgm:pt modelId="{4E08CFC8-F5CE-441E-8F59-6BC4D0CFCF5A}">
      <dgm:prSet custT="1"/>
      <dgm:spPr>
        <a:solidFill>
          <a:srgbClr val="202452">
            <a:alpha val="90000"/>
          </a:srgbClr>
        </a:solidFill>
      </dgm:spPr>
      <dgm:t>
        <a:bodyPr/>
        <a:lstStyle/>
        <a:p>
          <a:pPr>
            <a:buFont typeface="Wingdings" panose="05000000000000000000" pitchFamily="2" charset="2"/>
            <a:buChar char="§"/>
          </a:pPr>
          <a:r>
            <a:rPr lang="en-US" sz="2400" b="0" dirty="0">
              <a:latin typeface="+mn-lt"/>
              <a:cs typeface="Arial" panose="020B0604020202020204" pitchFamily="34" charset="0"/>
            </a:rPr>
            <a:t>Elevator speech</a:t>
          </a:r>
        </a:p>
      </dgm:t>
    </dgm:pt>
    <dgm:pt modelId="{338E0A82-C3C0-4843-9B72-C5B97232E030}" type="sibTrans" cxnId="{8BC658C3-05E7-4828-8717-A9CE71AEB610}">
      <dgm:prSet/>
      <dgm:spPr/>
      <dgm:t>
        <a:bodyPr/>
        <a:lstStyle/>
        <a:p>
          <a:endParaRPr lang="en-US">
            <a:latin typeface="Arial" panose="020B0604020202020204" pitchFamily="34" charset="0"/>
            <a:cs typeface="Arial" panose="020B0604020202020204" pitchFamily="34" charset="0"/>
          </a:endParaRPr>
        </a:p>
      </dgm:t>
    </dgm:pt>
    <dgm:pt modelId="{88F1125B-6A45-42B1-B441-3C49C68EC89D}" type="parTrans" cxnId="{8BC658C3-05E7-4828-8717-A9CE71AEB610}">
      <dgm:prSet/>
      <dgm:spPr/>
      <dgm:t>
        <a:bodyPr/>
        <a:lstStyle/>
        <a:p>
          <a:endParaRPr lang="en-US">
            <a:latin typeface="Arial" panose="020B0604020202020204" pitchFamily="34" charset="0"/>
            <a:cs typeface="Arial" panose="020B0604020202020204" pitchFamily="34" charset="0"/>
          </a:endParaRPr>
        </a:p>
      </dgm:t>
    </dgm:pt>
    <dgm:pt modelId="{FCACE8EB-6F19-40E6-B6AE-F5B2A13EAFC2}">
      <dgm:prSet custT="1"/>
      <dgm:spPr>
        <a:solidFill>
          <a:srgbClr val="202452">
            <a:alpha val="90000"/>
          </a:srgbClr>
        </a:solidFill>
      </dgm:spPr>
      <dgm:t>
        <a:bodyPr/>
        <a:lstStyle/>
        <a:p>
          <a:pPr>
            <a:buFont typeface="Wingdings" panose="05000000000000000000" pitchFamily="2" charset="2"/>
            <a:buChar char="§"/>
          </a:pPr>
          <a:r>
            <a:rPr lang="en-US" sz="2400" b="0" dirty="0">
              <a:latin typeface="+mn-lt"/>
              <a:cs typeface="Arial" panose="020B0604020202020204" pitchFamily="34" charset="0"/>
            </a:rPr>
            <a:t>Market programs</a:t>
          </a:r>
        </a:p>
      </dgm:t>
    </dgm:pt>
    <dgm:pt modelId="{461EECA2-0547-4688-9CB3-BA6DA0A6BF04}" type="sibTrans" cxnId="{C3772AAB-95BD-49A3-9D9C-BD64909C2AC2}">
      <dgm:prSet/>
      <dgm:spPr/>
      <dgm:t>
        <a:bodyPr/>
        <a:lstStyle/>
        <a:p>
          <a:endParaRPr lang="en-US">
            <a:latin typeface="Arial" panose="020B0604020202020204" pitchFamily="34" charset="0"/>
            <a:cs typeface="Arial" panose="020B0604020202020204" pitchFamily="34" charset="0"/>
          </a:endParaRPr>
        </a:p>
      </dgm:t>
    </dgm:pt>
    <dgm:pt modelId="{BDCF5C47-357F-4A5B-80E7-86F44EC01D12}" type="parTrans" cxnId="{C3772AAB-95BD-49A3-9D9C-BD64909C2AC2}">
      <dgm:prSet/>
      <dgm:spPr/>
      <dgm:t>
        <a:bodyPr/>
        <a:lstStyle/>
        <a:p>
          <a:endParaRPr lang="en-US">
            <a:latin typeface="Arial" panose="020B0604020202020204" pitchFamily="34" charset="0"/>
            <a:cs typeface="Arial" panose="020B0604020202020204" pitchFamily="34" charset="0"/>
          </a:endParaRPr>
        </a:p>
      </dgm:t>
    </dgm:pt>
    <dgm:pt modelId="{A88216B5-3CE8-40A4-B7DD-82508F8EDDCE}">
      <dgm:prSet custT="1"/>
      <dgm:spPr>
        <a:solidFill>
          <a:srgbClr val="202452">
            <a:alpha val="90000"/>
          </a:srgbClr>
        </a:solidFill>
      </dgm:spPr>
      <dgm:t>
        <a:bodyPr/>
        <a:lstStyle/>
        <a:p>
          <a:pPr>
            <a:buFont typeface="Wingdings" panose="05000000000000000000" pitchFamily="2" charset="2"/>
            <a:buChar char="§"/>
          </a:pPr>
          <a:r>
            <a:rPr lang="en-US" sz="2400" b="0" dirty="0">
              <a:latin typeface="+mn-lt"/>
              <a:cs typeface="Arial" panose="020B0604020202020204" pitchFamily="34" charset="0"/>
            </a:rPr>
            <a:t>Ask for a business card</a:t>
          </a:r>
        </a:p>
      </dgm:t>
    </dgm:pt>
    <dgm:pt modelId="{BA653EA4-4090-4844-8A43-E9A3BB61AA30}" type="sibTrans" cxnId="{12CE2B9F-EBA9-4004-9BEF-C2B8A860BF32}">
      <dgm:prSet/>
      <dgm:spPr/>
      <dgm:t>
        <a:bodyPr/>
        <a:lstStyle/>
        <a:p>
          <a:endParaRPr lang="en-US">
            <a:latin typeface="Arial" panose="020B0604020202020204" pitchFamily="34" charset="0"/>
            <a:cs typeface="Arial" panose="020B0604020202020204" pitchFamily="34" charset="0"/>
          </a:endParaRPr>
        </a:p>
      </dgm:t>
    </dgm:pt>
    <dgm:pt modelId="{3A9C8626-5285-4151-93CB-B727DD9B235F}" type="parTrans" cxnId="{12CE2B9F-EBA9-4004-9BEF-C2B8A860BF32}">
      <dgm:prSet/>
      <dgm:spPr/>
      <dgm:t>
        <a:bodyPr/>
        <a:lstStyle/>
        <a:p>
          <a:endParaRPr lang="en-US">
            <a:latin typeface="Arial" panose="020B0604020202020204" pitchFamily="34" charset="0"/>
            <a:cs typeface="Arial" panose="020B0604020202020204" pitchFamily="34" charset="0"/>
          </a:endParaRPr>
        </a:p>
      </dgm:t>
    </dgm:pt>
    <dgm:pt modelId="{F22A8578-D303-4BB3-BE84-1737A6B14B45}">
      <dgm:prSet custT="1"/>
      <dgm:spPr>
        <a:solidFill>
          <a:srgbClr val="202452">
            <a:alpha val="90000"/>
          </a:srgbClr>
        </a:solidFill>
      </dgm:spPr>
      <dgm:t>
        <a:bodyPr/>
        <a:lstStyle/>
        <a:p>
          <a:pPr>
            <a:buFont typeface="Wingdings" panose="05000000000000000000" pitchFamily="2" charset="2"/>
            <a:buChar char="§"/>
          </a:pPr>
          <a:r>
            <a:rPr lang="en-US" sz="2400" b="0" dirty="0">
              <a:latin typeface="+mn-lt"/>
              <a:cs typeface="Arial" panose="020B0604020202020204" pitchFamily="34" charset="0"/>
            </a:rPr>
            <a:t>Follow-up</a:t>
          </a:r>
        </a:p>
      </dgm:t>
    </dgm:pt>
    <dgm:pt modelId="{493C7D44-9248-4C7A-B7E0-E2F04885B4DF}" type="sibTrans" cxnId="{433E8033-00FA-419B-9E5D-7555E5465616}">
      <dgm:prSet/>
      <dgm:spPr/>
      <dgm:t>
        <a:bodyPr/>
        <a:lstStyle/>
        <a:p>
          <a:endParaRPr lang="en-US">
            <a:latin typeface="Arial" panose="020B0604020202020204" pitchFamily="34" charset="0"/>
            <a:cs typeface="Arial" panose="020B0604020202020204" pitchFamily="34" charset="0"/>
          </a:endParaRPr>
        </a:p>
      </dgm:t>
    </dgm:pt>
    <dgm:pt modelId="{86B335FC-7FD4-4639-852A-DAA277EE0299}" type="parTrans" cxnId="{433E8033-00FA-419B-9E5D-7555E5465616}">
      <dgm:prSet/>
      <dgm:spPr/>
      <dgm:t>
        <a:bodyPr/>
        <a:lstStyle/>
        <a:p>
          <a:endParaRPr lang="en-US">
            <a:latin typeface="Arial" panose="020B0604020202020204" pitchFamily="34" charset="0"/>
            <a:cs typeface="Arial" panose="020B0604020202020204" pitchFamily="34" charset="0"/>
          </a:endParaRPr>
        </a:p>
      </dgm:t>
    </dgm:pt>
    <dgm:pt modelId="{7B326E8B-C8EC-41F3-B559-792DA9F56F71}" type="pres">
      <dgm:prSet presAssocID="{05C6FC40-EAF2-4089-8F4D-F3C9C5CAF788}" presName="linearFlow" presStyleCnt="0">
        <dgm:presLayoutVars>
          <dgm:dir/>
          <dgm:resizeHandles val="exact"/>
        </dgm:presLayoutVars>
      </dgm:prSet>
      <dgm:spPr/>
    </dgm:pt>
    <dgm:pt modelId="{6FFF85A5-B0E1-4738-BACF-914FE993650D}" type="pres">
      <dgm:prSet presAssocID="{E6A83EB0-3545-4D83-9E27-060CA7103E4E}" presName="composite" presStyleCnt="0"/>
      <dgm:spPr/>
    </dgm:pt>
    <dgm:pt modelId="{AC39B8A6-1E1E-4F1D-8C94-DF48347C9410}" type="pres">
      <dgm:prSet presAssocID="{E6A83EB0-3545-4D83-9E27-060CA7103E4E}"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4000" b="-24000"/>
          </a:stretch>
        </a:blipFill>
      </dgm:spPr>
    </dgm:pt>
    <dgm:pt modelId="{4A6919D4-FB3A-4C68-95FC-14346159639D}" type="pres">
      <dgm:prSet presAssocID="{E6A83EB0-3545-4D83-9E27-060CA7103E4E}" presName="txShp" presStyleLbl="node1" presStyleIdx="0" presStyleCnt="1" custScaleX="92890" custScaleY="83540">
        <dgm:presLayoutVars>
          <dgm:bulletEnabled val="1"/>
        </dgm:presLayoutVars>
      </dgm:prSet>
      <dgm:spPr/>
    </dgm:pt>
  </dgm:ptLst>
  <dgm:cxnLst>
    <dgm:cxn modelId="{88AC900C-7207-4FBB-954A-7A4EA031BE8C}" type="presOf" srcId="{FCACE8EB-6F19-40E6-B6AE-F5B2A13EAFC2}" destId="{4A6919D4-FB3A-4C68-95FC-14346159639D}" srcOrd="0" destOrd="2" presId="urn:microsoft.com/office/officeart/2005/8/layout/vList3"/>
    <dgm:cxn modelId="{2EA5741F-D3AC-432F-B682-DCC4A470C857}" type="presOf" srcId="{E6A83EB0-3545-4D83-9E27-060CA7103E4E}" destId="{4A6919D4-FB3A-4C68-95FC-14346159639D}" srcOrd="0" destOrd="0" presId="urn:microsoft.com/office/officeart/2005/8/layout/vList3"/>
    <dgm:cxn modelId="{433E8033-00FA-419B-9E5D-7555E5465616}" srcId="{E6A83EB0-3545-4D83-9E27-060CA7103E4E}" destId="{F22A8578-D303-4BB3-BE84-1737A6B14B45}" srcOrd="3" destOrd="0" parTransId="{86B335FC-7FD4-4639-852A-DAA277EE0299}" sibTransId="{493C7D44-9248-4C7A-B7E0-E2F04885B4DF}"/>
    <dgm:cxn modelId="{6B2CB24B-684A-44B2-8A0C-8C33E6DDD22B}" type="presOf" srcId="{4E08CFC8-F5CE-441E-8F59-6BC4D0CFCF5A}" destId="{4A6919D4-FB3A-4C68-95FC-14346159639D}" srcOrd="0" destOrd="1" presId="urn:microsoft.com/office/officeart/2005/8/layout/vList3"/>
    <dgm:cxn modelId="{A6838F4D-F687-44C3-A9C9-787F3830C988}" type="presOf" srcId="{05C6FC40-EAF2-4089-8F4D-F3C9C5CAF788}" destId="{7B326E8B-C8EC-41F3-B559-792DA9F56F71}" srcOrd="0" destOrd="0" presId="urn:microsoft.com/office/officeart/2005/8/layout/vList3"/>
    <dgm:cxn modelId="{12CE2B9F-EBA9-4004-9BEF-C2B8A860BF32}" srcId="{E6A83EB0-3545-4D83-9E27-060CA7103E4E}" destId="{A88216B5-3CE8-40A4-B7DD-82508F8EDDCE}" srcOrd="2" destOrd="0" parTransId="{3A9C8626-5285-4151-93CB-B727DD9B235F}" sibTransId="{BA653EA4-4090-4844-8A43-E9A3BB61AA30}"/>
    <dgm:cxn modelId="{C3772AAB-95BD-49A3-9D9C-BD64909C2AC2}" srcId="{E6A83EB0-3545-4D83-9E27-060CA7103E4E}" destId="{FCACE8EB-6F19-40E6-B6AE-F5B2A13EAFC2}" srcOrd="1" destOrd="0" parTransId="{BDCF5C47-357F-4A5B-80E7-86F44EC01D12}" sibTransId="{461EECA2-0547-4688-9CB3-BA6DA0A6BF04}"/>
    <dgm:cxn modelId="{FC9E1EBC-FD1F-467A-88D6-98114B4718DB}" type="presOf" srcId="{A88216B5-3CE8-40A4-B7DD-82508F8EDDCE}" destId="{4A6919D4-FB3A-4C68-95FC-14346159639D}" srcOrd="0" destOrd="3" presId="urn:microsoft.com/office/officeart/2005/8/layout/vList3"/>
    <dgm:cxn modelId="{327EB7BF-F382-4D83-B864-FDED0B8456F2}" srcId="{05C6FC40-EAF2-4089-8F4D-F3C9C5CAF788}" destId="{E6A83EB0-3545-4D83-9E27-060CA7103E4E}" srcOrd="0" destOrd="0" parTransId="{24CA4EAB-0235-4073-A6C5-65BC880F6B96}" sibTransId="{8CF5E8AA-E6C2-4EF1-B07A-2B372A5C919A}"/>
    <dgm:cxn modelId="{8BC658C3-05E7-4828-8717-A9CE71AEB610}" srcId="{E6A83EB0-3545-4D83-9E27-060CA7103E4E}" destId="{4E08CFC8-F5CE-441E-8F59-6BC4D0CFCF5A}" srcOrd="0" destOrd="0" parTransId="{88F1125B-6A45-42B1-B441-3C49C68EC89D}" sibTransId="{338E0A82-C3C0-4843-9B72-C5B97232E030}"/>
    <dgm:cxn modelId="{F67D91CA-36F0-4BF7-A8F4-E2DB1E6AFE80}" type="presOf" srcId="{F22A8578-D303-4BB3-BE84-1737A6B14B45}" destId="{4A6919D4-FB3A-4C68-95FC-14346159639D}" srcOrd="0" destOrd="4" presId="urn:microsoft.com/office/officeart/2005/8/layout/vList3"/>
    <dgm:cxn modelId="{636894AB-E954-4DAC-8CB2-3CBEE66987FC}" type="presParOf" srcId="{7B326E8B-C8EC-41F3-B559-792DA9F56F71}" destId="{6FFF85A5-B0E1-4738-BACF-914FE993650D}" srcOrd="0" destOrd="0" presId="urn:microsoft.com/office/officeart/2005/8/layout/vList3"/>
    <dgm:cxn modelId="{DAB87765-0B32-41FF-8646-4AE212671AFF}" type="presParOf" srcId="{6FFF85A5-B0E1-4738-BACF-914FE993650D}" destId="{AC39B8A6-1E1E-4F1D-8C94-DF48347C9410}" srcOrd="0" destOrd="0" presId="urn:microsoft.com/office/officeart/2005/8/layout/vList3"/>
    <dgm:cxn modelId="{D6A22F61-A212-4F13-AC03-9941EC8C01F0}" type="presParOf" srcId="{6FFF85A5-B0E1-4738-BACF-914FE993650D}" destId="{4A6919D4-FB3A-4C68-95FC-14346159639D}"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ADF4AC-4FB7-492C-B999-8D360A025495}" type="doc">
      <dgm:prSet loTypeId="urn:microsoft.com/office/officeart/2008/layout/RadialCluster" loCatId="relationship" qsTypeId="urn:microsoft.com/office/officeart/2005/8/quickstyle/simple1" qsCatId="simple" csTypeId="urn:microsoft.com/office/officeart/2005/8/colors/accent5_5" csCatId="accent5" phldr="1"/>
      <dgm:spPr/>
      <dgm:t>
        <a:bodyPr/>
        <a:lstStyle/>
        <a:p>
          <a:endParaRPr lang="en-US"/>
        </a:p>
      </dgm:t>
    </dgm:pt>
    <dgm:pt modelId="{A257808C-28F2-4D05-A4F2-983F6AD426A8}">
      <dgm:prSet custT="1"/>
      <dgm:spPr>
        <a:solidFill>
          <a:srgbClr val="202452">
            <a:alpha val="90000"/>
          </a:srgbClr>
        </a:solidFill>
      </dgm:spPr>
      <dgm:t>
        <a:bodyPr/>
        <a:lstStyle/>
        <a:p>
          <a:r>
            <a:rPr lang="en-US" sz="2400" b="1" dirty="0">
              <a:latin typeface="+mn-lt"/>
              <a:cs typeface="Arial" panose="020B0604020202020204" pitchFamily="34" charset="0"/>
            </a:rPr>
            <a:t>Employer</a:t>
          </a:r>
        </a:p>
      </dgm:t>
    </dgm:pt>
    <dgm:pt modelId="{C15340E1-4D98-4162-9B3B-FAE07916D8D9}" type="parTrans" cxnId="{11057C11-B869-4FDE-A88E-34C039E673DA}">
      <dgm:prSet/>
      <dgm:spPr/>
      <dgm:t>
        <a:bodyPr/>
        <a:lstStyle/>
        <a:p>
          <a:endParaRPr lang="en-US" b="1">
            <a:latin typeface="Arial" panose="020B0604020202020204" pitchFamily="34" charset="0"/>
            <a:cs typeface="Arial" panose="020B0604020202020204" pitchFamily="34" charset="0"/>
          </a:endParaRPr>
        </a:p>
      </dgm:t>
    </dgm:pt>
    <dgm:pt modelId="{A643B42D-0EDA-4482-A05B-9DE1372EBFFD}" type="sibTrans" cxnId="{11057C11-B869-4FDE-A88E-34C039E673DA}">
      <dgm:prSet/>
      <dgm:spPr/>
      <dgm:t>
        <a:bodyPr/>
        <a:lstStyle/>
        <a:p>
          <a:endParaRPr lang="en-US" b="1">
            <a:latin typeface="Arial" panose="020B0604020202020204" pitchFamily="34" charset="0"/>
            <a:cs typeface="Arial" panose="020B0604020202020204" pitchFamily="34" charset="0"/>
          </a:endParaRPr>
        </a:p>
      </dgm:t>
    </dgm:pt>
    <dgm:pt modelId="{33A7C9C9-47F2-4274-8DB2-49E9B08C4869}">
      <dgm:prSet custT="1"/>
      <dgm:spPr>
        <a:solidFill>
          <a:srgbClr val="202452">
            <a:alpha val="84286"/>
          </a:srgbClr>
        </a:solidFill>
      </dgm:spPr>
      <dgm:t>
        <a:bodyPr/>
        <a:lstStyle/>
        <a:p>
          <a:r>
            <a:rPr lang="en-US" sz="2000" b="1" dirty="0">
              <a:latin typeface="+mn-lt"/>
              <a:cs typeface="Arial" panose="020B0604020202020204" pitchFamily="34" charset="0"/>
            </a:rPr>
            <a:t>Work Opportunity Tax Credit</a:t>
          </a:r>
        </a:p>
      </dgm:t>
    </dgm:pt>
    <dgm:pt modelId="{5584BB9D-5A2C-4FDE-A083-A8D3BFDB925E}" type="parTrans" cxnId="{CD0E221B-E3A8-4EE0-A8A7-361D964FA1AA}">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anose="020B0604020202020204" pitchFamily="34" charset="0"/>
            <a:cs typeface="Arial" panose="020B0604020202020204" pitchFamily="34" charset="0"/>
          </a:endParaRPr>
        </a:p>
      </dgm:t>
    </dgm:pt>
    <dgm:pt modelId="{0D5A8706-5580-4610-9232-4FE01929F42F}" type="sibTrans" cxnId="{CD0E221B-E3A8-4EE0-A8A7-361D964FA1AA}">
      <dgm:prSet/>
      <dgm:spPr/>
      <dgm:t>
        <a:bodyPr/>
        <a:lstStyle/>
        <a:p>
          <a:endParaRPr lang="en-US" b="1">
            <a:latin typeface="Arial" panose="020B0604020202020204" pitchFamily="34" charset="0"/>
            <a:cs typeface="Arial" panose="020B0604020202020204" pitchFamily="34" charset="0"/>
          </a:endParaRPr>
        </a:p>
      </dgm:t>
    </dgm:pt>
    <dgm:pt modelId="{8C1195F3-36B1-48CE-8FE4-8EDF1A57A45F}">
      <dgm:prSet custT="1"/>
      <dgm:spPr>
        <a:solidFill>
          <a:srgbClr val="202452">
            <a:alpha val="78571"/>
          </a:srgbClr>
        </a:solidFill>
      </dgm:spPr>
      <dgm:t>
        <a:bodyPr/>
        <a:lstStyle/>
        <a:p>
          <a:r>
            <a:rPr lang="en-US" sz="2000" b="1" dirty="0">
              <a:latin typeface="+mn-lt"/>
              <a:cs typeface="Arial" panose="020B0604020202020204" pitchFamily="34" charset="0"/>
            </a:rPr>
            <a:t>On-the-Job Training</a:t>
          </a:r>
        </a:p>
      </dgm:t>
    </dgm:pt>
    <dgm:pt modelId="{B573FC2E-FCC4-49D9-9293-859A5BEEEC18}" type="parTrans" cxnId="{CCB52DA3-318C-4DE4-8541-7FDF5470927C}">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anose="020B0604020202020204" pitchFamily="34" charset="0"/>
            <a:cs typeface="Arial" panose="020B0604020202020204" pitchFamily="34" charset="0"/>
          </a:endParaRPr>
        </a:p>
      </dgm:t>
    </dgm:pt>
    <dgm:pt modelId="{18B5CF18-DD49-4EDA-8601-9E542748706C}" type="sibTrans" cxnId="{CCB52DA3-318C-4DE4-8541-7FDF5470927C}">
      <dgm:prSet/>
      <dgm:spPr/>
      <dgm:t>
        <a:bodyPr/>
        <a:lstStyle/>
        <a:p>
          <a:endParaRPr lang="en-US" b="1">
            <a:latin typeface="Arial" panose="020B0604020202020204" pitchFamily="34" charset="0"/>
            <a:cs typeface="Arial" panose="020B0604020202020204" pitchFamily="34" charset="0"/>
          </a:endParaRPr>
        </a:p>
      </dgm:t>
    </dgm:pt>
    <dgm:pt modelId="{32E23462-F032-4314-8932-08A7D8D49A15}">
      <dgm:prSet custT="1"/>
      <dgm:spPr>
        <a:solidFill>
          <a:srgbClr val="202452">
            <a:alpha val="72857"/>
          </a:srgbClr>
        </a:solidFill>
      </dgm:spPr>
      <dgm:t>
        <a:bodyPr/>
        <a:lstStyle/>
        <a:p>
          <a:r>
            <a:rPr lang="en-US" sz="2000" b="1" dirty="0">
              <a:latin typeface="+mn-lt"/>
              <a:cs typeface="Arial" panose="020B0604020202020204" pitchFamily="34" charset="0"/>
            </a:rPr>
            <a:t>Federal Bonding</a:t>
          </a:r>
        </a:p>
      </dgm:t>
    </dgm:pt>
    <dgm:pt modelId="{9D8B69A0-16D6-419F-954A-72BAAFC18157}" type="parTrans" cxnId="{3FC1A589-F703-40A1-AEC7-7D1C27AE1145}">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anose="020B0604020202020204" pitchFamily="34" charset="0"/>
            <a:cs typeface="Arial" panose="020B0604020202020204" pitchFamily="34" charset="0"/>
          </a:endParaRPr>
        </a:p>
      </dgm:t>
    </dgm:pt>
    <dgm:pt modelId="{379C8F25-6231-4202-A170-D80C610B2BEB}" type="sibTrans" cxnId="{3FC1A589-F703-40A1-AEC7-7D1C27AE1145}">
      <dgm:prSet/>
      <dgm:spPr/>
      <dgm:t>
        <a:bodyPr/>
        <a:lstStyle/>
        <a:p>
          <a:endParaRPr lang="en-US" b="1">
            <a:latin typeface="Arial" panose="020B0604020202020204" pitchFamily="34" charset="0"/>
            <a:cs typeface="Arial" panose="020B0604020202020204" pitchFamily="34" charset="0"/>
          </a:endParaRPr>
        </a:p>
      </dgm:t>
    </dgm:pt>
    <dgm:pt modelId="{FEB6D592-717F-4884-AE2D-DF83C84F7199}">
      <dgm:prSet custT="1"/>
      <dgm:spPr>
        <a:solidFill>
          <a:srgbClr val="202452">
            <a:alpha val="67143"/>
          </a:srgbClr>
        </a:solidFill>
      </dgm:spPr>
      <dgm:t>
        <a:bodyPr/>
        <a:lstStyle/>
        <a:p>
          <a:r>
            <a:rPr lang="en-US" sz="2000" b="1" dirty="0">
              <a:latin typeface="+mn-lt"/>
              <a:cs typeface="Arial" panose="020B0604020202020204" pitchFamily="34" charset="0"/>
            </a:rPr>
            <a:t>HIRE VETS Medallion Program</a:t>
          </a:r>
        </a:p>
      </dgm:t>
    </dgm:pt>
    <dgm:pt modelId="{B4374272-256B-4952-8640-29786226AD01}" type="parTrans" cxnId="{EDF0D309-CA06-492B-B2F8-DBE368A06A22}">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anose="020B0604020202020204" pitchFamily="34" charset="0"/>
            <a:cs typeface="Arial" panose="020B0604020202020204" pitchFamily="34" charset="0"/>
          </a:endParaRPr>
        </a:p>
      </dgm:t>
    </dgm:pt>
    <dgm:pt modelId="{972F1385-EF88-4084-8334-E0CC11023601}" type="sibTrans" cxnId="{EDF0D309-CA06-492B-B2F8-DBE368A06A22}">
      <dgm:prSet/>
      <dgm:spPr/>
      <dgm:t>
        <a:bodyPr/>
        <a:lstStyle/>
        <a:p>
          <a:endParaRPr lang="en-US" b="1">
            <a:latin typeface="Arial" panose="020B0604020202020204" pitchFamily="34" charset="0"/>
            <a:cs typeface="Arial" panose="020B0604020202020204" pitchFamily="34" charset="0"/>
          </a:endParaRPr>
        </a:p>
      </dgm:t>
    </dgm:pt>
    <dgm:pt modelId="{02A8BAD1-6290-4510-91F1-9BF68F841F54}">
      <dgm:prSet custT="1"/>
      <dgm:spPr>
        <a:solidFill>
          <a:srgbClr val="202452">
            <a:alpha val="61429"/>
          </a:srgbClr>
        </a:solidFill>
      </dgm:spPr>
      <dgm:t>
        <a:bodyPr/>
        <a:lstStyle/>
        <a:p>
          <a:r>
            <a:rPr lang="en-US" sz="2000" b="1" dirty="0">
              <a:latin typeface="+mn-lt"/>
              <a:cs typeface="Arial" panose="020B0604020202020204" pitchFamily="34" charset="0"/>
            </a:rPr>
            <a:t>SkillBridge</a:t>
          </a:r>
        </a:p>
      </dgm:t>
    </dgm:pt>
    <dgm:pt modelId="{01D2B659-5C06-4580-98B6-D14C7F618CA7}" type="parTrans" cxnId="{95414671-F398-49E0-A1E2-88CC8C7AE788}">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anose="020B0604020202020204" pitchFamily="34" charset="0"/>
            <a:cs typeface="Arial" panose="020B0604020202020204" pitchFamily="34" charset="0"/>
          </a:endParaRPr>
        </a:p>
      </dgm:t>
    </dgm:pt>
    <dgm:pt modelId="{23B01408-A084-4D9C-96D1-34501FE74D7B}" type="sibTrans" cxnId="{95414671-F398-49E0-A1E2-88CC8C7AE788}">
      <dgm:prSet/>
      <dgm:spPr/>
      <dgm:t>
        <a:bodyPr/>
        <a:lstStyle/>
        <a:p>
          <a:endParaRPr lang="en-US" b="1">
            <a:latin typeface="Arial" panose="020B0604020202020204" pitchFamily="34" charset="0"/>
            <a:cs typeface="Arial" panose="020B0604020202020204" pitchFamily="34" charset="0"/>
          </a:endParaRPr>
        </a:p>
      </dgm:t>
    </dgm:pt>
    <dgm:pt modelId="{12EC4821-C382-4F1C-B41D-5BF6F9195585}">
      <dgm:prSet custT="1"/>
      <dgm:spPr>
        <a:solidFill>
          <a:srgbClr val="202452">
            <a:alpha val="55714"/>
          </a:srgbClr>
        </a:solidFill>
      </dgm:spPr>
      <dgm:t>
        <a:bodyPr/>
        <a:lstStyle/>
        <a:p>
          <a:r>
            <a:rPr lang="en-US" sz="2000" b="1" dirty="0">
              <a:latin typeface="+mn-lt"/>
              <a:cs typeface="Arial" panose="020B0604020202020204" pitchFamily="34" charset="0"/>
            </a:rPr>
            <a:t>Employ Florida</a:t>
          </a:r>
        </a:p>
      </dgm:t>
    </dgm:pt>
    <dgm:pt modelId="{2A553EB0-BD63-470C-95A8-79D1F9A5DEA0}" type="parTrans" cxnId="{CB1CB1D8-3EB6-477C-8E31-FF79925261C3}">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anose="020B0604020202020204" pitchFamily="34" charset="0"/>
            <a:cs typeface="Arial" panose="020B0604020202020204" pitchFamily="34" charset="0"/>
          </a:endParaRPr>
        </a:p>
      </dgm:t>
    </dgm:pt>
    <dgm:pt modelId="{D236102F-BB2F-4BEB-B77F-B5F6782DEAA7}" type="sibTrans" cxnId="{CB1CB1D8-3EB6-477C-8E31-FF79925261C3}">
      <dgm:prSet/>
      <dgm:spPr/>
      <dgm:t>
        <a:bodyPr/>
        <a:lstStyle/>
        <a:p>
          <a:endParaRPr lang="en-US" b="1">
            <a:latin typeface="Arial" panose="020B0604020202020204" pitchFamily="34" charset="0"/>
            <a:cs typeface="Arial" panose="020B0604020202020204" pitchFamily="34" charset="0"/>
          </a:endParaRPr>
        </a:p>
      </dgm:t>
    </dgm:pt>
    <dgm:pt modelId="{6AFB295C-8408-477B-8C94-90EB0778E8EB}">
      <dgm:prSet custT="1"/>
      <dgm:spPr>
        <a:solidFill>
          <a:srgbClr val="202452">
            <a:alpha val="50000"/>
          </a:srgbClr>
        </a:solidFill>
      </dgm:spPr>
      <dgm:t>
        <a:bodyPr/>
        <a:lstStyle/>
        <a:p>
          <a:r>
            <a:rPr lang="en-US" sz="2000" b="1" dirty="0">
              <a:latin typeface="+mn-lt"/>
              <a:cs typeface="Arial" panose="020B0604020202020204" pitchFamily="34" charset="0"/>
            </a:rPr>
            <a:t>Veteran Resumés</a:t>
          </a:r>
        </a:p>
      </dgm:t>
    </dgm:pt>
    <dgm:pt modelId="{E1AEDF95-4049-42AA-ABB2-DDA8B62F6ACF}" type="parTrans" cxnId="{1E85B4BA-364D-4C17-919E-2D523D0960F4}">
      <dgm:prSet>
        <dgm:style>
          <a:lnRef idx="1">
            <a:schemeClr val="accent6"/>
          </a:lnRef>
          <a:fillRef idx="0">
            <a:schemeClr val="accent6"/>
          </a:fillRef>
          <a:effectRef idx="0">
            <a:schemeClr val="accent6"/>
          </a:effectRef>
          <a:fontRef idx="minor">
            <a:schemeClr val="tx1"/>
          </a:fontRef>
        </dgm:style>
      </dgm:prSet>
      <dgm:spPr/>
      <dgm:t>
        <a:bodyPr/>
        <a:lstStyle/>
        <a:p>
          <a:endParaRPr lang="en-US" b="1">
            <a:latin typeface="Arial" panose="020B0604020202020204" pitchFamily="34" charset="0"/>
            <a:cs typeface="Arial" panose="020B0604020202020204" pitchFamily="34" charset="0"/>
          </a:endParaRPr>
        </a:p>
      </dgm:t>
    </dgm:pt>
    <dgm:pt modelId="{C905200C-A337-4B57-ACBF-B96FC36F1DC0}" type="sibTrans" cxnId="{1E85B4BA-364D-4C17-919E-2D523D0960F4}">
      <dgm:prSet/>
      <dgm:spPr/>
      <dgm:t>
        <a:bodyPr/>
        <a:lstStyle/>
        <a:p>
          <a:endParaRPr lang="en-US" b="1">
            <a:latin typeface="Arial" panose="020B0604020202020204" pitchFamily="34" charset="0"/>
            <a:cs typeface="Arial" panose="020B0604020202020204" pitchFamily="34" charset="0"/>
          </a:endParaRPr>
        </a:p>
      </dgm:t>
    </dgm:pt>
    <dgm:pt modelId="{99A6277C-36CB-4866-97D2-364D516EE074}" type="pres">
      <dgm:prSet presAssocID="{05ADF4AC-4FB7-492C-B999-8D360A025495}" presName="Name0" presStyleCnt="0">
        <dgm:presLayoutVars>
          <dgm:chMax val="1"/>
          <dgm:chPref val="1"/>
          <dgm:dir/>
          <dgm:animOne val="branch"/>
          <dgm:animLvl val="lvl"/>
        </dgm:presLayoutVars>
      </dgm:prSet>
      <dgm:spPr/>
    </dgm:pt>
    <dgm:pt modelId="{425E6656-2293-4E2E-8855-355FD7FBFD6D}" type="pres">
      <dgm:prSet presAssocID="{A257808C-28F2-4D05-A4F2-983F6AD426A8}" presName="singleCycle" presStyleCnt="0"/>
      <dgm:spPr/>
    </dgm:pt>
    <dgm:pt modelId="{286CE602-59D3-4E2C-B3ED-CEE1C8B92CF8}" type="pres">
      <dgm:prSet presAssocID="{A257808C-28F2-4D05-A4F2-983F6AD426A8}" presName="singleCenter" presStyleLbl="node1" presStyleIdx="0" presStyleCnt="8" custScaleX="116009">
        <dgm:presLayoutVars>
          <dgm:chMax val="7"/>
          <dgm:chPref val="7"/>
        </dgm:presLayoutVars>
      </dgm:prSet>
      <dgm:spPr/>
    </dgm:pt>
    <dgm:pt modelId="{726EF77A-C027-4C85-8CD0-2C85FE760652}" type="pres">
      <dgm:prSet presAssocID="{5584BB9D-5A2C-4FDE-A083-A8D3BFDB925E}" presName="Name56" presStyleLbl="parChTrans1D2" presStyleIdx="0" presStyleCnt="7"/>
      <dgm:spPr/>
    </dgm:pt>
    <dgm:pt modelId="{B5B10E9B-7474-45C4-A8AE-64BBCEB57DBB}" type="pres">
      <dgm:prSet presAssocID="{33A7C9C9-47F2-4274-8DB2-49E9B08C4869}" presName="text0" presStyleLbl="node1" presStyleIdx="1" presStyleCnt="8" custScaleX="154572">
        <dgm:presLayoutVars>
          <dgm:bulletEnabled val="1"/>
        </dgm:presLayoutVars>
      </dgm:prSet>
      <dgm:spPr/>
    </dgm:pt>
    <dgm:pt modelId="{C1C50541-03DD-4FAB-A7CF-DA583A915A32}" type="pres">
      <dgm:prSet presAssocID="{B573FC2E-FCC4-49D9-9293-859A5BEEEC18}" presName="Name56" presStyleLbl="parChTrans1D2" presStyleIdx="1" presStyleCnt="7"/>
      <dgm:spPr/>
    </dgm:pt>
    <dgm:pt modelId="{A9BD8E73-D98B-428B-BA84-045352269B40}" type="pres">
      <dgm:prSet presAssocID="{8C1195F3-36B1-48CE-8FE4-8EDF1A57A45F}" presName="text0" presStyleLbl="node1" presStyleIdx="2" presStyleCnt="8" custScaleX="154572">
        <dgm:presLayoutVars>
          <dgm:bulletEnabled val="1"/>
        </dgm:presLayoutVars>
      </dgm:prSet>
      <dgm:spPr/>
    </dgm:pt>
    <dgm:pt modelId="{6A62E5C4-7C17-439C-943E-BB9443186907}" type="pres">
      <dgm:prSet presAssocID="{9D8B69A0-16D6-419F-954A-72BAAFC18157}" presName="Name56" presStyleLbl="parChTrans1D2" presStyleIdx="2" presStyleCnt="7"/>
      <dgm:spPr/>
    </dgm:pt>
    <dgm:pt modelId="{F034500C-245F-41C9-95EC-CAC23529A681}" type="pres">
      <dgm:prSet presAssocID="{32E23462-F032-4314-8932-08A7D8D49A15}" presName="text0" presStyleLbl="node1" presStyleIdx="3" presStyleCnt="8" custScaleX="154572">
        <dgm:presLayoutVars>
          <dgm:bulletEnabled val="1"/>
        </dgm:presLayoutVars>
      </dgm:prSet>
      <dgm:spPr/>
    </dgm:pt>
    <dgm:pt modelId="{A6D64231-748B-48B7-9C31-8DBBA5902D63}" type="pres">
      <dgm:prSet presAssocID="{B4374272-256B-4952-8640-29786226AD01}" presName="Name56" presStyleLbl="parChTrans1D2" presStyleIdx="3" presStyleCnt="7"/>
      <dgm:spPr/>
    </dgm:pt>
    <dgm:pt modelId="{260FA0E8-DC8D-4A52-88B2-4B18597A31AE}" type="pres">
      <dgm:prSet presAssocID="{FEB6D592-717F-4884-AE2D-DF83C84F7199}" presName="text0" presStyleLbl="node1" presStyleIdx="4" presStyleCnt="8" custScaleX="154572">
        <dgm:presLayoutVars>
          <dgm:bulletEnabled val="1"/>
        </dgm:presLayoutVars>
      </dgm:prSet>
      <dgm:spPr/>
    </dgm:pt>
    <dgm:pt modelId="{C2D807EF-7E9B-4DC6-B291-912893F98D4F}" type="pres">
      <dgm:prSet presAssocID="{01D2B659-5C06-4580-98B6-D14C7F618CA7}" presName="Name56" presStyleLbl="parChTrans1D2" presStyleIdx="4" presStyleCnt="7"/>
      <dgm:spPr/>
    </dgm:pt>
    <dgm:pt modelId="{1306DE41-6F83-4C24-A7FB-329E43DFB7C0}" type="pres">
      <dgm:prSet presAssocID="{02A8BAD1-6290-4510-91F1-9BF68F841F54}" presName="text0" presStyleLbl="node1" presStyleIdx="5" presStyleCnt="8" custScaleX="154572">
        <dgm:presLayoutVars>
          <dgm:bulletEnabled val="1"/>
        </dgm:presLayoutVars>
      </dgm:prSet>
      <dgm:spPr/>
    </dgm:pt>
    <dgm:pt modelId="{30E974DD-E176-4F91-8F43-380A64E30497}" type="pres">
      <dgm:prSet presAssocID="{2A553EB0-BD63-470C-95A8-79D1F9A5DEA0}" presName="Name56" presStyleLbl="parChTrans1D2" presStyleIdx="5" presStyleCnt="7"/>
      <dgm:spPr/>
    </dgm:pt>
    <dgm:pt modelId="{4EAE538E-71D5-436D-8807-EFF845109748}" type="pres">
      <dgm:prSet presAssocID="{12EC4821-C382-4F1C-B41D-5BF6F9195585}" presName="text0" presStyleLbl="node1" presStyleIdx="6" presStyleCnt="8" custScaleX="154572">
        <dgm:presLayoutVars>
          <dgm:bulletEnabled val="1"/>
        </dgm:presLayoutVars>
      </dgm:prSet>
      <dgm:spPr/>
    </dgm:pt>
    <dgm:pt modelId="{44505150-F2F8-433F-96C0-B48F51A10435}" type="pres">
      <dgm:prSet presAssocID="{E1AEDF95-4049-42AA-ABB2-DDA8B62F6ACF}" presName="Name56" presStyleLbl="parChTrans1D2" presStyleIdx="6" presStyleCnt="7"/>
      <dgm:spPr/>
    </dgm:pt>
    <dgm:pt modelId="{91D6245A-85CA-4B45-B05D-86D734301C8D}" type="pres">
      <dgm:prSet presAssocID="{6AFB295C-8408-477B-8C94-90EB0778E8EB}" presName="text0" presStyleLbl="node1" presStyleIdx="7" presStyleCnt="8" custScaleX="154572">
        <dgm:presLayoutVars>
          <dgm:bulletEnabled val="1"/>
        </dgm:presLayoutVars>
      </dgm:prSet>
      <dgm:spPr/>
    </dgm:pt>
  </dgm:ptLst>
  <dgm:cxnLst>
    <dgm:cxn modelId="{EDF0D309-CA06-492B-B2F8-DBE368A06A22}" srcId="{A257808C-28F2-4D05-A4F2-983F6AD426A8}" destId="{FEB6D592-717F-4884-AE2D-DF83C84F7199}" srcOrd="3" destOrd="0" parTransId="{B4374272-256B-4952-8640-29786226AD01}" sibTransId="{972F1385-EF88-4084-8334-E0CC11023601}"/>
    <dgm:cxn modelId="{11057C11-B869-4FDE-A88E-34C039E673DA}" srcId="{05ADF4AC-4FB7-492C-B999-8D360A025495}" destId="{A257808C-28F2-4D05-A4F2-983F6AD426A8}" srcOrd="0" destOrd="0" parTransId="{C15340E1-4D98-4162-9B3B-FAE07916D8D9}" sibTransId="{A643B42D-0EDA-4482-A05B-9DE1372EBFFD}"/>
    <dgm:cxn modelId="{CD0E221B-E3A8-4EE0-A8A7-361D964FA1AA}" srcId="{A257808C-28F2-4D05-A4F2-983F6AD426A8}" destId="{33A7C9C9-47F2-4274-8DB2-49E9B08C4869}" srcOrd="0" destOrd="0" parTransId="{5584BB9D-5A2C-4FDE-A083-A8D3BFDB925E}" sibTransId="{0D5A8706-5580-4610-9232-4FE01929F42F}"/>
    <dgm:cxn modelId="{6E7D5826-1A6A-4A81-8EA7-DA4814A10276}" type="presOf" srcId="{B573FC2E-FCC4-49D9-9293-859A5BEEEC18}" destId="{C1C50541-03DD-4FAB-A7CF-DA583A915A32}" srcOrd="0" destOrd="0" presId="urn:microsoft.com/office/officeart/2008/layout/RadialCluster"/>
    <dgm:cxn modelId="{DF693F27-9E31-4114-9135-B40BECDA187D}" type="presOf" srcId="{A257808C-28F2-4D05-A4F2-983F6AD426A8}" destId="{286CE602-59D3-4E2C-B3ED-CEE1C8B92CF8}" srcOrd="0" destOrd="0" presId="urn:microsoft.com/office/officeart/2008/layout/RadialCluster"/>
    <dgm:cxn modelId="{4F40C82D-5816-4B17-B290-D27804E17393}" type="presOf" srcId="{E1AEDF95-4049-42AA-ABB2-DDA8B62F6ACF}" destId="{44505150-F2F8-433F-96C0-B48F51A10435}" srcOrd="0" destOrd="0" presId="urn:microsoft.com/office/officeart/2008/layout/RadialCluster"/>
    <dgm:cxn modelId="{01BF1567-88A7-4EA4-8E1D-4C4BA10EE48F}" type="presOf" srcId="{2A553EB0-BD63-470C-95A8-79D1F9A5DEA0}" destId="{30E974DD-E176-4F91-8F43-380A64E30497}" srcOrd="0" destOrd="0" presId="urn:microsoft.com/office/officeart/2008/layout/RadialCluster"/>
    <dgm:cxn modelId="{195C756F-06A2-4728-A7BD-1E66942E1A91}" type="presOf" srcId="{02A8BAD1-6290-4510-91F1-9BF68F841F54}" destId="{1306DE41-6F83-4C24-A7FB-329E43DFB7C0}" srcOrd="0" destOrd="0" presId="urn:microsoft.com/office/officeart/2008/layout/RadialCluster"/>
    <dgm:cxn modelId="{8B0A1051-2932-414E-A25A-8FA4DEBAB92C}" type="presOf" srcId="{12EC4821-C382-4F1C-B41D-5BF6F9195585}" destId="{4EAE538E-71D5-436D-8807-EFF845109748}" srcOrd="0" destOrd="0" presId="urn:microsoft.com/office/officeart/2008/layout/RadialCluster"/>
    <dgm:cxn modelId="{95414671-F398-49E0-A1E2-88CC8C7AE788}" srcId="{A257808C-28F2-4D05-A4F2-983F6AD426A8}" destId="{02A8BAD1-6290-4510-91F1-9BF68F841F54}" srcOrd="4" destOrd="0" parTransId="{01D2B659-5C06-4580-98B6-D14C7F618CA7}" sibTransId="{23B01408-A084-4D9C-96D1-34501FE74D7B}"/>
    <dgm:cxn modelId="{37B41676-A7AE-4FF7-96D7-D9F781EEA084}" type="presOf" srcId="{33A7C9C9-47F2-4274-8DB2-49E9B08C4869}" destId="{B5B10E9B-7474-45C4-A8AE-64BBCEB57DBB}" srcOrd="0" destOrd="0" presId="urn:microsoft.com/office/officeart/2008/layout/RadialCluster"/>
    <dgm:cxn modelId="{9E86EF56-935B-48EB-8F53-FED238826A75}" type="presOf" srcId="{6AFB295C-8408-477B-8C94-90EB0778E8EB}" destId="{91D6245A-85CA-4B45-B05D-86D734301C8D}" srcOrd="0" destOrd="0" presId="urn:microsoft.com/office/officeart/2008/layout/RadialCluster"/>
    <dgm:cxn modelId="{72941D83-C355-4D96-9208-9BDC99B7CEB9}" type="presOf" srcId="{FEB6D592-717F-4884-AE2D-DF83C84F7199}" destId="{260FA0E8-DC8D-4A52-88B2-4B18597A31AE}" srcOrd="0" destOrd="0" presId="urn:microsoft.com/office/officeart/2008/layout/RadialCluster"/>
    <dgm:cxn modelId="{3FC1A589-F703-40A1-AEC7-7D1C27AE1145}" srcId="{A257808C-28F2-4D05-A4F2-983F6AD426A8}" destId="{32E23462-F032-4314-8932-08A7D8D49A15}" srcOrd="2" destOrd="0" parTransId="{9D8B69A0-16D6-419F-954A-72BAAFC18157}" sibTransId="{379C8F25-6231-4202-A170-D80C610B2BEB}"/>
    <dgm:cxn modelId="{E4115499-5229-450E-A9F7-6BCC3C766A5F}" type="presOf" srcId="{9D8B69A0-16D6-419F-954A-72BAAFC18157}" destId="{6A62E5C4-7C17-439C-943E-BB9443186907}" srcOrd="0" destOrd="0" presId="urn:microsoft.com/office/officeart/2008/layout/RadialCluster"/>
    <dgm:cxn modelId="{CCB52DA3-318C-4DE4-8541-7FDF5470927C}" srcId="{A257808C-28F2-4D05-A4F2-983F6AD426A8}" destId="{8C1195F3-36B1-48CE-8FE4-8EDF1A57A45F}" srcOrd="1" destOrd="0" parTransId="{B573FC2E-FCC4-49D9-9293-859A5BEEEC18}" sibTransId="{18B5CF18-DD49-4EDA-8601-9E542748706C}"/>
    <dgm:cxn modelId="{8F2535AC-45B8-4D3B-ACA6-939A50BAD822}" type="presOf" srcId="{B4374272-256B-4952-8640-29786226AD01}" destId="{A6D64231-748B-48B7-9C31-8DBBA5902D63}" srcOrd="0" destOrd="0" presId="urn:microsoft.com/office/officeart/2008/layout/RadialCluster"/>
    <dgm:cxn modelId="{316C35B2-40C5-4F7B-89CB-71B06082B4AD}" type="presOf" srcId="{01D2B659-5C06-4580-98B6-D14C7F618CA7}" destId="{C2D807EF-7E9B-4DC6-B291-912893F98D4F}" srcOrd="0" destOrd="0" presId="urn:microsoft.com/office/officeart/2008/layout/RadialCluster"/>
    <dgm:cxn modelId="{1E85B4BA-364D-4C17-919E-2D523D0960F4}" srcId="{A257808C-28F2-4D05-A4F2-983F6AD426A8}" destId="{6AFB295C-8408-477B-8C94-90EB0778E8EB}" srcOrd="6" destOrd="0" parTransId="{E1AEDF95-4049-42AA-ABB2-DDA8B62F6ACF}" sibTransId="{C905200C-A337-4B57-ACBF-B96FC36F1DC0}"/>
    <dgm:cxn modelId="{CB1CB1D8-3EB6-477C-8E31-FF79925261C3}" srcId="{A257808C-28F2-4D05-A4F2-983F6AD426A8}" destId="{12EC4821-C382-4F1C-B41D-5BF6F9195585}" srcOrd="5" destOrd="0" parTransId="{2A553EB0-BD63-470C-95A8-79D1F9A5DEA0}" sibTransId="{D236102F-BB2F-4BEB-B77F-B5F6782DEAA7}"/>
    <dgm:cxn modelId="{5428FAE1-DA3A-49AE-9E7D-3C110A591190}" type="presOf" srcId="{05ADF4AC-4FB7-492C-B999-8D360A025495}" destId="{99A6277C-36CB-4866-97D2-364D516EE074}" srcOrd="0" destOrd="0" presId="urn:microsoft.com/office/officeart/2008/layout/RadialCluster"/>
    <dgm:cxn modelId="{65E9D2E4-618F-43F0-9B99-8A4405DD8D22}" type="presOf" srcId="{5584BB9D-5A2C-4FDE-A083-A8D3BFDB925E}" destId="{726EF77A-C027-4C85-8CD0-2C85FE760652}" srcOrd="0" destOrd="0" presId="urn:microsoft.com/office/officeart/2008/layout/RadialCluster"/>
    <dgm:cxn modelId="{91CEAFE7-16B4-489E-9F21-8A94B321C8C4}" type="presOf" srcId="{32E23462-F032-4314-8932-08A7D8D49A15}" destId="{F034500C-245F-41C9-95EC-CAC23529A681}" srcOrd="0" destOrd="0" presId="urn:microsoft.com/office/officeart/2008/layout/RadialCluster"/>
    <dgm:cxn modelId="{CADBF5FF-4110-4A46-AD35-15055A5F8BFA}" type="presOf" srcId="{8C1195F3-36B1-48CE-8FE4-8EDF1A57A45F}" destId="{A9BD8E73-D98B-428B-BA84-045352269B40}" srcOrd="0" destOrd="0" presId="urn:microsoft.com/office/officeart/2008/layout/RadialCluster"/>
    <dgm:cxn modelId="{FD877367-6B2D-4772-BAD2-02313003185E}" type="presParOf" srcId="{99A6277C-36CB-4866-97D2-364D516EE074}" destId="{425E6656-2293-4E2E-8855-355FD7FBFD6D}" srcOrd="0" destOrd="0" presId="urn:microsoft.com/office/officeart/2008/layout/RadialCluster"/>
    <dgm:cxn modelId="{51A51711-1833-414B-A32A-4D90E71D6DE4}" type="presParOf" srcId="{425E6656-2293-4E2E-8855-355FD7FBFD6D}" destId="{286CE602-59D3-4E2C-B3ED-CEE1C8B92CF8}" srcOrd="0" destOrd="0" presId="urn:microsoft.com/office/officeart/2008/layout/RadialCluster"/>
    <dgm:cxn modelId="{5D713C00-5112-41DD-964F-199DCE0F1E79}" type="presParOf" srcId="{425E6656-2293-4E2E-8855-355FD7FBFD6D}" destId="{726EF77A-C027-4C85-8CD0-2C85FE760652}" srcOrd="1" destOrd="0" presId="urn:microsoft.com/office/officeart/2008/layout/RadialCluster"/>
    <dgm:cxn modelId="{35D98FA8-35AB-4E9A-ADF0-CEAC15F277BB}" type="presParOf" srcId="{425E6656-2293-4E2E-8855-355FD7FBFD6D}" destId="{B5B10E9B-7474-45C4-A8AE-64BBCEB57DBB}" srcOrd="2" destOrd="0" presId="urn:microsoft.com/office/officeart/2008/layout/RadialCluster"/>
    <dgm:cxn modelId="{B980F8C4-D8D5-4D94-8ABB-EF6FE5C60AF5}" type="presParOf" srcId="{425E6656-2293-4E2E-8855-355FD7FBFD6D}" destId="{C1C50541-03DD-4FAB-A7CF-DA583A915A32}" srcOrd="3" destOrd="0" presId="urn:microsoft.com/office/officeart/2008/layout/RadialCluster"/>
    <dgm:cxn modelId="{BACFE49F-B62E-4C70-A973-36846AABBDC1}" type="presParOf" srcId="{425E6656-2293-4E2E-8855-355FD7FBFD6D}" destId="{A9BD8E73-D98B-428B-BA84-045352269B40}" srcOrd="4" destOrd="0" presId="urn:microsoft.com/office/officeart/2008/layout/RadialCluster"/>
    <dgm:cxn modelId="{AA793849-295B-4E77-AE86-26ACA6DAFB3A}" type="presParOf" srcId="{425E6656-2293-4E2E-8855-355FD7FBFD6D}" destId="{6A62E5C4-7C17-439C-943E-BB9443186907}" srcOrd="5" destOrd="0" presId="urn:microsoft.com/office/officeart/2008/layout/RadialCluster"/>
    <dgm:cxn modelId="{71A7F1A4-BA00-43A2-9D1C-8DAB732BEC60}" type="presParOf" srcId="{425E6656-2293-4E2E-8855-355FD7FBFD6D}" destId="{F034500C-245F-41C9-95EC-CAC23529A681}" srcOrd="6" destOrd="0" presId="urn:microsoft.com/office/officeart/2008/layout/RadialCluster"/>
    <dgm:cxn modelId="{0D316DFA-3090-4A25-B625-F9EE8EBE7E98}" type="presParOf" srcId="{425E6656-2293-4E2E-8855-355FD7FBFD6D}" destId="{A6D64231-748B-48B7-9C31-8DBBA5902D63}" srcOrd="7" destOrd="0" presId="urn:microsoft.com/office/officeart/2008/layout/RadialCluster"/>
    <dgm:cxn modelId="{76C9149A-48BE-4C8F-A26E-F9A56CA19B83}" type="presParOf" srcId="{425E6656-2293-4E2E-8855-355FD7FBFD6D}" destId="{260FA0E8-DC8D-4A52-88B2-4B18597A31AE}" srcOrd="8" destOrd="0" presId="urn:microsoft.com/office/officeart/2008/layout/RadialCluster"/>
    <dgm:cxn modelId="{E7FE676F-2945-4A94-91A0-101274F10901}" type="presParOf" srcId="{425E6656-2293-4E2E-8855-355FD7FBFD6D}" destId="{C2D807EF-7E9B-4DC6-B291-912893F98D4F}" srcOrd="9" destOrd="0" presId="urn:microsoft.com/office/officeart/2008/layout/RadialCluster"/>
    <dgm:cxn modelId="{F9E88252-0027-4398-9360-237609A8821B}" type="presParOf" srcId="{425E6656-2293-4E2E-8855-355FD7FBFD6D}" destId="{1306DE41-6F83-4C24-A7FB-329E43DFB7C0}" srcOrd="10" destOrd="0" presId="urn:microsoft.com/office/officeart/2008/layout/RadialCluster"/>
    <dgm:cxn modelId="{723D2B0A-6B0E-4E27-94AD-3D3828FFB7F9}" type="presParOf" srcId="{425E6656-2293-4E2E-8855-355FD7FBFD6D}" destId="{30E974DD-E176-4F91-8F43-380A64E30497}" srcOrd="11" destOrd="0" presId="urn:microsoft.com/office/officeart/2008/layout/RadialCluster"/>
    <dgm:cxn modelId="{6FE9CA1C-6CB0-4B14-9E98-82E867BC3FEB}" type="presParOf" srcId="{425E6656-2293-4E2E-8855-355FD7FBFD6D}" destId="{4EAE538E-71D5-436D-8807-EFF845109748}" srcOrd="12" destOrd="0" presId="urn:microsoft.com/office/officeart/2008/layout/RadialCluster"/>
    <dgm:cxn modelId="{AB3777D9-20A0-4904-9110-6B857C3BB990}" type="presParOf" srcId="{425E6656-2293-4E2E-8855-355FD7FBFD6D}" destId="{44505150-F2F8-433F-96C0-B48F51A10435}" srcOrd="13" destOrd="0" presId="urn:microsoft.com/office/officeart/2008/layout/RadialCluster"/>
    <dgm:cxn modelId="{3AFECF12-484C-46DD-A962-A960B676556D}" type="presParOf" srcId="{425E6656-2293-4E2E-8855-355FD7FBFD6D}" destId="{91D6245A-85CA-4B45-B05D-86D734301C8D}"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52A9-BFAA-4DAB-9B4C-03BB5AB9D3A0}">
      <dsp:nvSpPr>
        <dsp:cNvPr id="0" name=""/>
        <dsp:cNvSpPr/>
      </dsp:nvSpPr>
      <dsp:spPr>
        <a:xfrm>
          <a:off x="0" y="2889"/>
          <a:ext cx="10191044" cy="670994"/>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Authorization and Guidance</a:t>
          </a:r>
        </a:p>
      </dsp:txBody>
      <dsp:txXfrm>
        <a:off x="32755" y="35644"/>
        <a:ext cx="10125534" cy="605484"/>
      </dsp:txXfrm>
    </dsp:sp>
    <dsp:sp modelId="{6D50CEA7-7844-4D0E-AEB7-806F807B7E9C}">
      <dsp:nvSpPr>
        <dsp:cNvPr id="0" name=""/>
        <dsp:cNvSpPr/>
      </dsp:nvSpPr>
      <dsp:spPr>
        <a:xfrm>
          <a:off x="0" y="763164"/>
          <a:ext cx="10191044" cy="670994"/>
        </a:xfrm>
        <a:prstGeom prst="roundRect">
          <a:avLst/>
        </a:prstGeom>
        <a:solidFill>
          <a:srgbClr val="202452">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Principle Duties</a:t>
          </a:r>
        </a:p>
      </dsp:txBody>
      <dsp:txXfrm>
        <a:off x="32755" y="795919"/>
        <a:ext cx="10125534" cy="605484"/>
      </dsp:txXfrm>
    </dsp:sp>
    <dsp:sp modelId="{9DC2FD78-2B36-485C-B4BA-CFCA35E1D417}">
      <dsp:nvSpPr>
        <dsp:cNvPr id="0" name=""/>
        <dsp:cNvSpPr/>
      </dsp:nvSpPr>
      <dsp:spPr>
        <a:xfrm>
          <a:off x="0" y="1523439"/>
          <a:ext cx="10191044" cy="670994"/>
        </a:xfrm>
        <a:prstGeom prst="roundRect">
          <a:avLst/>
        </a:prstGeom>
        <a:solidFill>
          <a:srgbClr val="202452">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Employer Outreach</a:t>
          </a:r>
        </a:p>
      </dsp:txBody>
      <dsp:txXfrm>
        <a:off x="32755" y="1556194"/>
        <a:ext cx="10125534" cy="605484"/>
      </dsp:txXfrm>
    </dsp:sp>
    <dsp:sp modelId="{AE00605E-E4B5-47EA-BCDB-E1AB12593931}">
      <dsp:nvSpPr>
        <dsp:cNvPr id="0" name=""/>
        <dsp:cNvSpPr/>
      </dsp:nvSpPr>
      <dsp:spPr>
        <a:xfrm>
          <a:off x="0" y="2283714"/>
          <a:ext cx="10191044" cy="670994"/>
        </a:xfrm>
        <a:prstGeom prst="roundRect">
          <a:avLst/>
        </a:prstGeom>
        <a:solidFill>
          <a:srgbClr val="202452">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Employer Codes</a:t>
          </a:r>
        </a:p>
      </dsp:txBody>
      <dsp:txXfrm>
        <a:off x="32755" y="2316469"/>
        <a:ext cx="10125534" cy="605484"/>
      </dsp:txXfrm>
    </dsp:sp>
    <dsp:sp modelId="{67309A05-DF3F-4DC9-B7F4-3196603B1DEB}">
      <dsp:nvSpPr>
        <dsp:cNvPr id="0" name=""/>
        <dsp:cNvSpPr/>
      </dsp:nvSpPr>
      <dsp:spPr>
        <a:xfrm>
          <a:off x="0" y="3043989"/>
          <a:ext cx="10191044" cy="670994"/>
        </a:xfrm>
        <a:prstGeom prst="roundRect">
          <a:avLst/>
        </a:prstGeom>
        <a:solidFill>
          <a:srgbClr val="202452">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Business Services Integration</a:t>
          </a:r>
        </a:p>
      </dsp:txBody>
      <dsp:txXfrm>
        <a:off x="32755" y="3076744"/>
        <a:ext cx="10125534" cy="605484"/>
      </dsp:txXfrm>
    </dsp:sp>
    <dsp:sp modelId="{08ACB242-4B1C-44DF-93D4-06A1AFE5AD41}">
      <dsp:nvSpPr>
        <dsp:cNvPr id="0" name=""/>
        <dsp:cNvSpPr/>
      </dsp:nvSpPr>
      <dsp:spPr>
        <a:xfrm>
          <a:off x="0" y="3804264"/>
          <a:ext cx="10191044" cy="670994"/>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Questions and Answers (Q&amp;A)</a:t>
          </a:r>
        </a:p>
      </dsp:txBody>
      <dsp:txXfrm>
        <a:off x="32755" y="3837019"/>
        <a:ext cx="10125534" cy="6054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6CAB-7A23-4C97-A6B6-84408D86B15A}">
      <dsp:nvSpPr>
        <dsp:cNvPr id="0" name=""/>
        <dsp:cNvSpPr/>
      </dsp:nvSpPr>
      <dsp:spPr>
        <a:xfrm rot="4396374">
          <a:off x="838338" y="873443"/>
          <a:ext cx="3789135" cy="2642449"/>
        </a:xfrm>
        <a:prstGeom prst="swooshArrow">
          <a:avLst>
            <a:gd name="adj1" fmla="val 16310"/>
            <a:gd name="adj2" fmla="val 31370"/>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28FEC-7F2E-4B11-98AC-FAF289C69C26}">
      <dsp:nvSpPr>
        <dsp:cNvPr id="0" name=""/>
        <dsp:cNvSpPr/>
      </dsp:nvSpPr>
      <dsp:spPr>
        <a:xfrm>
          <a:off x="2419507" y="1336114"/>
          <a:ext cx="95687" cy="95687"/>
        </a:xfrm>
        <a:prstGeom prst="ellipse">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580167-DE12-41DE-855E-E2B072371335}">
      <dsp:nvSpPr>
        <dsp:cNvPr id="0" name=""/>
        <dsp:cNvSpPr/>
      </dsp:nvSpPr>
      <dsp:spPr>
        <a:xfrm>
          <a:off x="3252866" y="2148580"/>
          <a:ext cx="95687" cy="95687"/>
        </a:xfrm>
        <a:prstGeom prst="ellipse">
          <a:avLst/>
        </a:prstGeom>
        <a:solidFill>
          <a:srgbClr val="04A6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73276-FA2D-4C43-A744-2D2F02BA8F75}">
      <dsp:nvSpPr>
        <dsp:cNvPr id="0" name=""/>
        <dsp:cNvSpPr/>
      </dsp:nvSpPr>
      <dsp:spPr>
        <a:xfrm>
          <a:off x="584325" y="0"/>
          <a:ext cx="1786460"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n-US" sz="2800" kern="1200" dirty="0">
              <a:solidFill>
                <a:srgbClr val="202452"/>
              </a:solidFill>
            </a:rPr>
            <a:t>Research</a:t>
          </a:r>
        </a:p>
      </dsp:txBody>
      <dsp:txXfrm>
        <a:off x="584325" y="0"/>
        <a:ext cx="1786460" cy="702293"/>
      </dsp:txXfrm>
    </dsp:sp>
    <dsp:sp modelId="{D695ABDB-987A-4CD2-8CAE-B7790A0AFC2B}">
      <dsp:nvSpPr>
        <dsp:cNvPr id="0" name=""/>
        <dsp:cNvSpPr/>
      </dsp:nvSpPr>
      <dsp:spPr>
        <a:xfrm>
          <a:off x="2950178" y="1032810"/>
          <a:ext cx="2462418"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202452"/>
              </a:solidFill>
            </a:rPr>
            <a:t>Outreach</a:t>
          </a:r>
        </a:p>
      </dsp:txBody>
      <dsp:txXfrm>
        <a:off x="2950178" y="1032810"/>
        <a:ext cx="2462418" cy="702293"/>
      </dsp:txXfrm>
    </dsp:sp>
    <dsp:sp modelId="{688ADDDA-A4B0-44DD-B697-B4BFF0F0F132}">
      <dsp:nvSpPr>
        <dsp:cNvPr id="0" name=""/>
        <dsp:cNvSpPr/>
      </dsp:nvSpPr>
      <dsp:spPr>
        <a:xfrm>
          <a:off x="584325" y="1845277"/>
          <a:ext cx="2414135"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1600200">
            <a:lnSpc>
              <a:spcPct val="90000"/>
            </a:lnSpc>
            <a:spcBef>
              <a:spcPct val="0"/>
            </a:spcBef>
            <a:spcAft>
              <a:spcPct val="35000"/>
            </a:spcAft>
            <a:buNone/>
          </a:pPr>
          <a:r>
            <a:rPr lang="en-US" sz="3600" kern="1200" dirty="0">
              <a:solidFill>
                <a:srgbClr val="202452"/>
              </a:solidFill>
            </a:rPr>
            <a:t>Follow-up</a:t>
          </a:r>
        </a:p>
      </dsp:txBody>
      <dsp:txXfrm>
        <a:off x="584325" y="1845277"/>
        <a:ext cx="2414135" cy="702293"/>
      </dsp:txXfrm>
    </dsp:sp>
    <dsp:sp modelId="{94D9BCA8-4196-488A-8705-D2DDD2DBDEE3}">
      <dsp:nvSpPr>
        <dsp:cNvPr id="0" name=""/>
        <dsp:cNvSpPr/>
      </dsp:nvSpPr>
      <dsp:spPr>
        <a:xfrm>
          <a:off x="2998461" y="3687043"/>
          <a:ext cx="2414135" cy="702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marL="0" lvl="0" indent="0" algn="ctr" defTabSz="1955800">
            <a:lnSpc>
              <a:spcPct val="90000"/>
            </a:lnSpc>
            <a:spcBef>
              <a:spcPct val="0"/>
            </a:spcBef>
            <a:spcAft>
              <a:spcPct val="35000"/>
            </a:spcAft>
            <a:buNone/>
          </a:pPr>
          <a:r>
            <a:rPr lang="en-US" sz="4400" kern="1200" dirty="0">
              <a:solidFill>
                <a:srgbClr val="202452"/>
              </a:solidFill>
            </a:rPr>
            <a:t>Job Orders</a:t>
          </a:r>
        </a:p>
      </dsp:txBody>
      <dsp:txXfrm>
        <a:off x="2998461" y="3687043"/>
        <a:ext cx="2414135" cy="7022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A7C68-FA6A-402F-A6F0-5F9BC5C833EB}">
      <dsp:nvSpPr>
        <dsp:cNvPr id="0" name=""/>
        <dsp:cNvSpPr/>
      </dsp:nvSpPr>
      <dsp:spPr>
        <a:xfrm>
          <a:off x="1784263" y="341477"/>
          <a:ext cx="4249502" cy="4249502"/>
        </a:xfrm>
        <a:prstGeom prst="pie">
          <a:avLst>
            <a:gd name="adj1" fmla="val 16200000"/>
            <a:gd name="adj2" fmla="val 1800000"/>
          </a:avLst>
        </a:prstGeom>
        <a:solidFill>
          <a:srgbClr val="202452">
            <a:alpha val="9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LVER</a:t>
          </a:r>
        </a:p>
      </dsp:txBody>
      <dsp:txXfrm>
        <a:off x="4305824" y="1333054"/>
        <a:ext cx="1019503" cy="1001616"/>
      </dsp:txXfrm>
    </dsp:sp>
    <dsp:sp modelId="{C2C12FC3-FB92-4ED8-BB07-6688CAD3367A}">
      <dsp:nvSpPr>
        <dsp:cNvPr id="0" name=""/>
        <dsp:cNvSpPr/>
      </dsp:nvSpPr>
      <dsp:spPr>
        <a:xfrm>
          <a:off x="1565212" y="467951"/>
          <a:ext cx="4249502" cy="4249502"/>
        </a:xfrm>
        <a:prstGeom prst="pie">
          <a:avLst>
            <a:gd name="adj1" fmla="val 1800000"/>
            <a:gd name="adj2" fmla="val 9000000"/>
          </a:avLst>
        </a:prstGeom>
        <a:solidFill>
          <a:srgbClr val="202452">
            <a:alpha val="7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Work-Ready Veteran</a:t>
          </a:r>
        </a:p>
      </dsp:txBody>
      <dsp:txXfrm>
        <a:off x="3010294" y="3341809"/>
        <a:ext cx="1359338" cy="930074"/>
      </dsp:txXfrm>
    </dsp:sp>
    <dsp:sp modelId="{69A329DF-D4BB-43FD-82EA-CC9E2C71582B}">
      <dsp:nvSpPr>
        <dsp:cNvPr id="0" name=""/>
        <dsp:cNvSpPr/>
      </dsp:nvSpPr>
      <dsp:spPr>
        <a:xfrm>
          <a:off x="1565212" y="467951"/>
          <a:ext cx="4249502" cy="4249502"/>
        </a:xfrm>
        <a:prstGeom prst="pie">
          <a:avLst>
            <a:gd name="adj1" fmla="val 9000000"/>
            <a:gd name="adj2" fmla="val 16200000"/>
          </a:avLst>
        </a:prstGeom>
        <a:solidFill>
          <a:srgbClr val="202452">
            <a:alpha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Arial" panose="020B0604020202020204" pitchFamily="34" charset="0"/>
            </a:rPr>
            <a:t>DVOP</a:t>
          </a:r>
        </a:p>
      </dsp:txBody>
      <dsp:txXfrm>
        <a:off x="2231662" y="1510116"/>
        <a:ext cx="1019503" cy="10016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1CEE-E24F-4F59-8BD7-87E801BF3FBF}">
      <dsp:nvSpPr>
        <dsp:cNvPr id="0" name=""/>
        <dsp:cNvSpPr/>
      </dsp:nvSpPr>
      <dsp:spPr>
        <a:xfrm>
          <a:off x="2723389" y="1538934"/>
          <a:ext cx="513633" cy="91440"/>
        </a:xfrm>
        <a:custGeom>
          <a:avLst/>
          <a:gdLst/>
          <a:ahLst/>
          <a:cxnLst/>
          <a:rect l="0" t="0" r="0" b="0"/>
          <a:pathLst>
            <a:path>
              <a:moveTo>
                <a:pt x="0" y="45720"/>
              </a:moveTo>
              <a:lnTo>
                <a:pt x="513633"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2966600" y="1581604"/>
        <a:ext cx="27211" cy="6100"/>
      </dsp:txXfrm>
    </dsp:sp>
    <dsp:sp modelId="{C4A2F98C-6D51-4BB5-82B5-91290BDDBDB4}">
      <dsp:nvSpPr>
        <dsp:cNvPr id="0" name=""/>
        <dsp:cNvSpPr/>
      </dsp:nvSpPr>
      <dsp:spPr>
        <a:xfrm>
          <a:off x="72850" y="788952"/>
          <a:ext cx="2652338" cy="1591403"/>
        </a:xfrm>
        <a:prstGeom prst="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DVOP services eliminate barriers</a:t>
          </a:r>
        </a:p>
      </dsp:txBody>
      <dsp:txXfrm>
        <a:off x="72850" y="788952"/>
        <a:ext cx="2652338" cy="1591403"/>
      </dsp:txXfrm>
    </dsp:sp>
    <dsp:sp modelId="{F3117264-DEFE-4CCB-B39F-A6E93F48491E}">
      <dsp:nvSpPr>
        <dsp:cNvPr id="0" name=""/>
        <dsp:cNvSpPr/>
      </dsp:nvSpPr>
      <dsp:spPr>
        <a:xfrm>
          <a:off x="5919961" y="1538934"/>
          <a:ext cx="579437" cy="91440"/>
        </a:xfrm>
        <a:custGeom>
          <a:avLst/>
          <a:gdLst/>
          <a:ahLst/>
          <a:cxnLst/>
          <a:rect l="0" t="0" r="0" b="0"/>
          <a:pathLst>
            <a:path>
              <a:moveTo>
                <a:pt x="0" y="45720"/>
              </a:moveTo>
              <a:lnTo>
                <a:pt x="579437"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6194429" y="1581604"/>
        <a:ext cx="30501" cy="6100"/>
      </dsp:txXfrm>
    </dsp:sp>
    <dsp:sp modelId="{63BD9355-3FD3-4625-B800-A09D57C943F6}">
      <dsp:nvSpPr>
        <dsp:cNvPr id="0" name=""/>
        <dsp:cNvSpPr/>
      </dsp:nvSpPr>
      <dsp:spPr>
        <a:xfrm>
          <a:off x="3269422" y="788952"/>
          <a:ext cx="2652338" cy="1591403"/>
        </a:xfrm>
        <a:prstGeom prst="rect">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DVOP designates participant as “work ready”</a:t>
          </a:r>
        </a:p>
      </dsp:txBody>
      <dsp:txXfrm>
        <a:off x="3269422" y="788952"/>
        <a:ext cx="2652338" cy="1591403"/>
      </dsp:txXfrm>
    </dsp:sp>
    <dsp:sp modelId="{E80724AC-F07F-4A41-B35D-869BB3FB3D3E}">
      <dsp:nvSpPr>
        <dsp:cNvPr id="0" name=""/>
        <dsp:cNvSpPr/>
      </dsp:nvSpPr>
      <dsp:spPr>
        <a:xfrm>
          <a:off x="1333215" y="2378556"/>
          <a:ext cx="6524753" cy="579437"/>
        </a:xfrm>
        <a:custGeom>
          <a:avLst/>
          <a:gdLst/>
          <a:ahLst/>
          <a:cxnLst/>
          <a:rect l="0" t="0" r="0" b="0"/>
          <a:pathLst>
            <a:path>
              <a:moveTo>
                <a:pt x="6524753" y="0"/>
              </a:moveTo>
              <a:lnTo>
                <a:pt x="6524753" y="306818"/>
              </a:lnTo>
              <a:lnTo>
                <a:pt x="0" y="306818"/>
              </a:lnTo>
              <a:lnTo>
                <a:pt x="0" y="579437"/>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4431761" y="2665224"/>
        <a:ext cx="327660" cy="6100"/>
      </dsp:txXfrm>
    </dsp:sp>
    <dsp:sp modelId="{9C38606B-094C-44AD-9F00-C344B74A5EFA}">
      <dsp:nvSpPr>
        <dsp:cNvPr id="0" name=""/>
        <dsp:cNvSpPr/>
      </dsp:nvSpPr>
      <dsp:spPr>
        <a:xfrm>
          <a:off x="6531799" y="788952"/>
          <a:ext cx="2652338" cy="1591403"/>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Case conference</a:t>
          </a:r>
        </a:p>
      </dsp:txBody>
      <dsp:txXfrm>
        <a:off x="6531799" y="788952"/>
        <a:ext cx="2652338" cy="1591403"/>
      </dsp:txXfrm>
    </dsp:sp>
    <dsp:sp modelId="{A2BE3ECC-ED32-4A07-9768-0254870B4961}">
      <dsp:nvSpPr>
        <dsp:cNvPr id="0" name=""/>
        <dsp:cNvSpPr/>
      </dsp:nvSpPr>
      <dsp:spPr>
        <a:xfrm>
          <a:off x="2657584" y="3740375"/>
          <a:ext cx="579437" cy="91440"/>
        </a:xfrm>
        <a:custGeom>
          <a:avLst/>
          <a:gdLst/>
          <a:ahLst/>
          <a:cxnLst/>
          <a:rect l="0" t="0" r="0" b="0"/>
          <a:pathLst>
            <a:path>
              <a:moveTo>
                <a:pt x="0" y="45720"/>
              </a:moveTo>
              <a:lnTo>
                <a:pt x="579437"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2932052" y="3783045"/>
        <a:ext cx="30501" cy="6100"/>
      </dsp:txXfrm>
    </dsp:sp>
    <dsp:sp modelId="{492C66DE-079A-4DF6-BD75-32894F1B9889}">
      <dsp:nvSpPr>
        <dsp:cNvPr id="0" name=""/>
        <dsp:cNvSpPr/>
      </dsp:nvSpPr>
      <dsp:spPr>
        <a:xfrm>
          <a:off x="7045" y="2990393"/>
          <a:ext cx="2652338" cy="1591403"/>
        </a:xfrm>
        <a:prstGeom prst="rect">
          <a:avLst/>
        </a:prstGeom>
        <a:solidFill>
          <a:srgbClr val="20245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LVER advocacy</a:t>
          </a:r>
        </a:p>
      </dsp:txBody>
      <dsp:txXfrm>
        <a:off x="7045" y="2990393"/>
        <a:ext cx="2652338" cy="1591403"/>
      </dsp:txXfrm>
    </dsp:sp>
    <dsp:sp modelId="{325F2B41-B6D0-4AC8-B3CB-D7CB92AAAE05}">
      <dsp:nvSpPr>
        <dsp:cNvPr id="0" name=""/>
        <dsp:cNvSpPr/>
      </dsp:nvSpPr>
      <dsp:spPr>
        <a:xfrm>
          <a:off x="3269422" y="2990393"/>
          <a:ext cx="2652338" cy="1591403"/>
        </a:xfrm>
        <a:prstGeom prst="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n-lt"/>
              <a:cs typeface="Arial" panose="020B0604020202020204" pitchFamily="34" charset="0"/>
            </a:rPr>
            <a:t>Employed veteran</a:t>
          </a:r>
        </a:p>
      </dsp:txBody>
      <dsp:txXfrm>
        <a:off x="3269422" y="2990393"/>
        <a:ext cx="2652338" cy="15914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3C0A-CC4C-4972-8D9C-71B47D513B18}">
      <dsp:nvSpPr>
        <dsp:cNvPr id="0" name=""/>
        <dsp:cNvSpPr/>
      </dsp:nvSpPr>
      <dsp:spPr>
        <a:xfrm>
          <a:off x="0" y="12698"/>
          <a:ext cx="7997825" cy="864000"/>
        </a:xfrm>
        <a:prstGeom prst="rect">
          <a:avLst/>
        </a:prstGeom>
        <a:solidFill>
          <a:srgbClr val="202452">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What is job development?</a:t>
          </a:r>
        </a:p>
      </dsp:txBody>
      <dsp:txXfrm>
        <a:off x="0" y="12698"/>
        <a:ext cx="7997825" cy="864000"/>
      </dsp:txXfrm>
    </dsp:sp>
    <dsp:sp modelId="{01DFB4FE-4ACA-47CD-82ED-3E81C2AFAF90}">
      <dsp:nvSpPr>
        <dsp:cNvPr id="0" name=""/>
        <dsp:cNvSpPr/>
      </dsp:nvSpPr>
      <dsp:spPr>
        <a:xfrm>
          <a:off x="0" y="876698"/>
          <a:ext cx="7997825" cy="1317600"/>
        </a:xfrm>
        <a:prstGeom prst="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202452"/>
              </a:solidFill>
              <a:latin typeface="+mn-lt"/>
              <a:cs typeface="Arial" panose="020B0604020202020204" pitchFamily="34" charset="0"/>
            </a:rPr>
            <a:t>The process of securing a job interview with an employer on behalf of a specific jobseeker when there are </a:t>
          </a:r>
          <a:r>
            <a:rPr lang="en-US" sz="2000" b="1" u="sng" kern="1200" dirty="0">
              <a:solidFill>
                <a:srgbClr val="202452"/>
              </a:solidFill>
              <a:latin typeface="+mn-lt"/>
              <a:cs typeface="Arial" panose="020B0604020202020204" pitchFamily="34" charset="0"/>
            </a:rPr>
            <a:t>no</a:t>
          </a:r>
          <a:r>
            <a:rPr lang="en-US" sz="2000" kern="1200" dirty="0">
              <a:solidFill>
                <a:srgbClr val="202452"/>
              </a:solidFill>
              <a:latin typeface="+mn-lt"/>
              <a:cs typeface="Arial" panose="020B0604020202020204" pitchFamily="34" charset="0"/>
            </a:rPr>
            <a:t> </a:t>
          </a:r>
          <a:r>
            <a:rPr lang="en-US" sz="2000" kern="1200" dirty="0">
              <a:solidFill>
                <a:srgbClr val="202452"/>
              </a:solidFill>
              <a:effectLst>
                <a:outerShdw blurRad="38100" dist="38100" dir="2700000" algn="tl">
                  <a:srgbClr val="000000">
                    <a:alpha val="43137"/>
                  </a:srgbClr>
                </a:outerShdw>
              </a:effectLst>
              <a:latin typeface="+mn-lt"/>
              <a:cs typeface="Arial" panose="020B0604020202020204" pitchFamily="34" charset="0"/>
            </a:rPr>
            <a:t>suitable</a:t>
          </a:r>
          <a:r>
            <a:rPr lang="en-US" sz="2000" kern="1200" dirty="0">
              <a:solidFill>
                <a:srgbClr val="202452"/>
              </a:solidFill>
              <a:latin typeface="+mn-lt"/>
              <a:cs typeface="Arial" panose="020B0604020202020204" pitchFamily="34" charset="0"/>
            </a:rPr>
            <a:t> openings in Employ Florida.  </a:t>
          </a:r>
          <a:endParaRPr lang="en-US" sz="2000" kern="1200" dirty="0">
            <a:solidFill>
              <a:srgbClr val="202452"/>
            </a:solidFill>
            <a:latin typeface="+mn-lt"/>
          </a:endParaRPr>
        </a:p>
      </dsp:txBody>
      <dsp:txXfrm>
        <a:off x="0" y="876698"/>
        <a:ext cx="7997825" cy="131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642576" y="-1009867"/>
          <a:ext cx="3000756" cy="5781604"/>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a LVER reviews a veteran’s job skills and qualifications with an employer in an attempt to get an interview scheduled for a position the career center does not have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Contact with the employer to review the veteran’s job skills and qualifications must occur.  Emailing a veteran’s resume to an employer alone is not a job development attempt.</a:t>
          </a:r>
        </a:p>
      </dsp:txBody>
      <dsp:txXfrm rot="-5400000">
        <a:off x="3252153" y="527041"/>
        <a:ext cx="5635119" cy="2707786"/>
      </dsp:txXfrm>
    </dsp:sp>
    <dsp:sp modelId="{702BCBA0-3899-4BFB-8D09-4E4ED9F7AC99}">
      <dsp:nvSpPr>
        <dsp:cNvPr id="0" name=""/>
        <dsp:cNvSpPr/>
      </dsp:nvSpPr>
      <dsp:spPr>
        <a:xfrm>
          <a:off x="54404" y="109490"/>
          <a:ext cx="3252152" cy="3551770"/>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V14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Development Attempt</a:t>
          </a:r>
        </a:p>
      </dsp:txBody>
      <dsp:txXfrm>
        <a:off x="213161" y="268247"/>
        <a:ext cx="2934638" cy="32342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6257E-B586-45DF-8C7A-A8DA9ECDE767}">
      <dsp:nvSpPr>
        <dsp:cNvPr id="0" name=""/>
        <dsp:cNvSpPr/>
      </dsp:nvSpPr>
      <dsp:spPr>
        <a:xfrm>
          <a:off x="0" y="892508"/>
          <a:ext cx="9298444" cy="1216800"/>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V14</a:t>
          </a:r>
        </a:p>
      </dsp:txBody>
      <dsp:txXfrm>
        <a:off x="59399" y="951907"/>
        <a:ext cx="9179646" cy="1098002"/>
      </dsp:txXfrm>
    </dsp:sp>
    <dsp:sp modelId="{E7014620-8957-4E10-9F6B-286B11FFC6A0}">
      <dsp:nvSpPr>
        <dsp:cNvPr id="0" name=""/>
        <dsp:cNvSpPr/>
      </dsp:nvSpPr>
      <dsp:spPr>
        <a:xfrm>
          <a:off x="0" y="2109308"/>
          <a:ext cx="9298444"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226"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202452"/>
              </a:solidFill>
              <a:latin typeface="+mn-lt"/>
              <a:cs typeface="Arial" panose="020B0604020202020204" pitchFamily="34" charset="0"/>
            </a:rPr>
            <a:t>Key Elements of a Job Development Attempt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The position/title attempted to be developed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Other information made available (provided resume, etc.)</a:t>
          </a:r>
        </a:p>
      </dsp:txBody>
      <dsp:txXfrm>
        <a:off x="0" y="2109308"/>
        <a:ext cx="9298444" cy="20518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833C-9477-447D-9FE5-B1D44CB8626E}">
      <dsp:nvSpPr>
        <dsp:cNvPr id="0" name=""/>
        <dsp:cNvSpPr/>
      </dsp:nvSpPr>
      <dsp:spPr>
        <a:xfrm>
          <a:off x="1330859" y="400"/>
          <a:ext cx="7997845" cy="641457"/>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Job seeker’s name</a:t>
          </a:r>
          <a:r>
            <a:rPr lang="en-US" sz="2000" kern="1200" dirty="0">
              <a:latin typeface="+mn-lt"/>
              <a:cs typeface="Arial" panose="020B0604020202020204" pitchFamily="34" charset="0"/>
            </a:rPr>
            <a:t>:  Jason Bourne</a:t>
          </a:r>
        </a:p>
      </dsp:txBody>
      <dsp:txXfrm>
        <a:off x="1362172" y="31713"/>
        <a:ext cx="7935219" cy="578831"/>
      </dsp:txXfrm>
    </dsp:sp>
    <dsp:sp modelId="{8881CDB4-C1C8-4164-87CE-6A9F58DFF010}">
      <dsp:nvSpPr>
        <dsp:cNvPr id="0" name=""/>
        <dsp:cNvSpPr/>
      </dsp:nvSpPr>
      <dsp:spPr>
        <a:xfrm>
          <a:off x="1330859" y="673930"/>
          <a:ext cx="7997845" cy="641457"/>
        </a:xfrm>
        <a:prstGeom prst="roundRect">
          <a:avLst/>
        </a:prstGeom>
        <a:solidFill>
          <a:srgbClr val="202452">
            <a:alpha val="8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Employer name</a:t>
          </a:r>
          <a:r>
            <a:rPr lang="en-US" sz="2000" kern="1200" dirty="0">
              <a:latin typeface="+mn-lt"/>
              <a:cs typeface="Arial" panose="020B0604020202020204" pitchFamily="34" charset="0"/>
            </a:rPr>
            <a:t>: Broward Manufacturing</a:t>
          </a:r>
        </a:p>
      </dsp:txBody>
      <dsp:txXfrm>
        <a:off x="1362172" y="705243"/>
        <a:ext cx="7935219" cy="578831"/>
      </dsp:txXfrm>
    </dsp:sp>
    <dsp:sp modelId="{69263BFE-C927-4DE9-AA0F-F0EA7A9CC418}">
      <dsp:nvSpPr>
        <dsp:cNvPr id="0" name=""/>
        <dsp:cNvSpPr/>
      </dsp:nvSpPr>
      <dsp:spPr>
        <a:xfrm>
          <a:off x="1330859" y="1347460"/>
          <a:ext cx="7997845" cy="641457"/>
        </a:xfrm>
        <a:prstGeom prst="roundRect">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Point of Contact</a:t>
          </a:r>
          <a:r>
            <a:rPr lang="en-US" sz="2000" kern="1200" dirty="0">
              <a:latin typeface="+mn-lt"/>
              <a:cs typeface="Arial" panose="020B0604020202020204" pitchFamily="34" charset="0"/>
            </a:rPr>
            <a:t>: Freddy Smith, Manager</a:t>
          </a:r>
        </a:p>
      </dsp:txBody>
      <dsp:txXfrm>
        <a:off x="1362172" y="1378773"/>
        <a:ext cx="7935219" cy="578831"/>
      </dsp:txXfrm>
    </dsp:sp>
    <dsp:sp modelId="{947AD028-07D3-4735-A8F7-BAF97F2B067F}">
      <dsp:nvSpPr>
        <dsp:cNvPr id="0" name=""/>
        <dsp:cNvSpPr/>
      </dsp:nvSpPr>
      <dsp:spPr>
        <a:xfrm>
          <a:off x="1330859" y="2020989"/>
          <a:ext cx="7997845" cy="641457"/>
        </a:xfrm>
        <a:prstGeom prst="round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Phone number</a:t>
          </a:r>
          <a:r>
            <a:rPr lang="en-US" sz="2000" kern="1200" dirty="0">
              <a:latin typeface="+mn-lt"/>
              <a:cs typeface="Arial" panose="020B0604020202020204" pitchFamily="34" charset="0"/>
            </a:rPr>
            <a:t>: (850) 965-5588</a:t>
          </a:r>
        </a:p>
      </dsp:txBody>
      <dsp:txXfrm>
        <a:off x="1362172" y="2052302"/>
        <a:ext cx="7935219" cy="578831"/>
      </dsp:txXfrm>
    </dsp:sp>
    <dsp:sp modelId="{96088A09-6A0F-4DE8-A432-462FF94DDC44}">
      <dsp:nvSpPr>
        <dsp:cNvPr id="0" name=""/>
        <dsp:cNvSpPr/>
      </dsp:nvSpPr>
      <dsp:spPr>
        <a:xfrm>
          <a:off x="1330859" y="2694519"/>
          <a:ext cx="7997845" cy="641457"/>
        </a:xfrm>
        <a:prstGeom prst="roundRect">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Address</a:t>
          </a:r>
          <a:r>
            <a:rPr lang="en-US" sz="2000" kern="1200" dirty="0">
              <a:latin typeface="+mn-lt"/>
              <a:cs typeface="Arial" panose="020B0604020202020204" pitchFamily="34" charset="0"/>
            </a:rPr>
            <a:t>: 5999 Cherry Tree Lane, Weston, FL 33058</a:t>
          </a:r>
        </a:p>
      </dsp:txBody>
      <dsp:txXfrm>
        <a:off x="1362172" y="2725832"/>
        <a:ext cx="7935219" cy="578831"/>
      </dsp:txXfrm>
    </dsp:sp>
    <dsp:sp modelId="{1B0456D2-42CE-4F60-9EDC-591DB245382C}">
      <dsp:nvSpPr>
        <dsp:cNvPr id="0" name=""/>
        <dsp:cNvSpPr/>
      </dsp:nvSpPr>
      <dsp:spPr>
        <a:xfrm>
          <a:off x="1330859" y="3368049"/>
          <a:ext cx="7997845" cy="641457"/>
        </a:xfrm>
        <a:prstGeom prst="roundRect">
          <a:avLst/>
        </a:prstGeom>
        <a:solidFill>
          <a:srgbClr val="202452">
            <a:alpha val="5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Position</a:t>
          </a:r>
          <a:r>
            <a:rPr lang="en-US" sz="2000" kern="1200" dirty="0">
              <a:latin typeface="+mn-lt"/>
              <a:cs typeface="Arial" panose="020B0604020202020204" pitchFamily="34" charset="0"/>
            </a:rPr>
            <a:t>: Receptionist</a:t>
          </a:r>
        </a:p>
      </dsp:txBody>
      <dsp:txXfrm>
        <a:off x="1362172" y="3399362"/>
        <a:ext cx="7935219" cy="578831"/>
      </dsp:txXfrm>
    </dsp:sp>
    <dsp:sp modelId="{AF3F9C10-B15B-4929-B058-D4C2A9D0C05D}">
      <dsp:nvSpPr>
        <dsp:cNvPr id="0" name=""/>
        <dsp:cNvSpPr/>
      </dsp:nvSpPr>
      <dsp:spPr>
        <a:xfrm>
          <a:off x="1330859" y="4041579"/>
          <a:ext cx="7997845" cy="641457"/>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Other Information</a:t>
          </a:r>
          <a:r>
            <a:rPr lang="en-US" sz="2000" kern="1200" dirty="0">
              <a:latin typeface="+mn-lt"/>
              <a:cs typeface="Arial" panose="020B0604020202020204" pitchFamily="34" charset="0"/>
            </a:rPr>
            <a:t>:  Provided Mr. Smith with veteran’s resume</a:t>
          </a:r>
        </a:p>
      </dsp:txBody>
      <dsp:txXfrm>
        <a:off x="1362172" y="4072892"/>
        <a:ext cx="7935219" cy="5788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DEDD-2A7D-4FFA-B651-290435360EB6}">
      <dsp:nvSpPr>
        <dsp:cNvPr id="0" name=""/>
        <dsp:cNvSpPr/>
      </dsp:nvSpPr>
      <dsp:spPr>
        <a:xfrm>
          <a:off x="0" y="4495"/>
          <a:ext cx="9088578" cy="1267200"/>
        </a:xfrm>
        <a:prstGeom prst="rect">
          <a:avLst/>
        </a:prstGeom>
        <a:solidFill>
          <a:srgbClr val="202452">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Documenting Job Developments</a:t>
          </a:r>
        </a:p>
      </dsp:txBody>
      <dsp:txXfrm>
        <a:off x="0" y="4495"/>
        <a:ext cx="9088578" cy="1267200"/>
      </dsp:txXfrm>
    </dsp:sp>
    <dsp:sp modelId="{E2A58B01-A738-46DD-A393-0FDDD7FADE98}">
      <dsp:nvSpPr>
        <dsp:cNvPr id="0" name=""/>
        <dsp:cNvSpPr/>
      </dsp:nvSpPr>
      <dsp:spPr>
        <a:xfrm>
          <a:off x="0" y="1271695"/>
          <a:ext cx="9088578" cy="3261060"/>
        </a:xfrm>
        <a:prstGeom prst="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latin typeface="+mn-lt"/>
              <a:cs typeface="Arial" panose="020B0604020202020204" pitchFamily="34" charset="0"/>
            </a:rPr>
            <a:t>Employer Service Code (E-code) E33 (Job Development).</a:t>
          </a:r>
        </a:p>
        <a:p>
          <a:pPr marL="228600" lvl="1" indent="-228600" algn="l" defTabSz="1066800">
            <a:lnSpc>
              <a:spcPct val="90000"/>
            </a:lnSpc>
            <a:spcBef>
              <a:spcPct val="0"/>
            </a:spcBef>
            <a:spcAft>
              <a:spcPct val="15000"/>
            </a:spcAft>
            <a:buChar char="•"/>
          </a:pPr>
          <a:endParaRPr lang="en-US" sz="2400" kern="1200" dirty="0">
            <a:solidFill>
              <a:srgbClr val="202452"/>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mn-lt"/>
              <a:cs typeface="Arial" panose="020B0604020202020204" pitchFamily="34" charset="0"/>
            </a:rPr>
            <a:t>Activity Code 123 (Job Development Contact).</a:t>
          </a:r>
        </a:p>
        <a:p>
          <a:pPr marL="228600" lvl="1" indent="-228600" algn="l" defTabSz="1066800">
            <a:lnSpc>
              <a:spcPct val="90000"/>
            </a:lnSpc>
            <a:spcBef>
              <a:spcPct val="0"/>
            </a:spcBef>
            <a:spcAft>
              <a:spcPct val="15000"/>
            </a:spcAft>
            <a:buChar char="•"/>
          </a:pPr>
          <a:endParaRPr lang="en-US" sz="2400" kern="1200" dirty="0">
            <a:solidFill>
              <a:srgbClr val="202452"/>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mn-lt"/>
              <a:cs typeface="Arial" panose="020B0604020202020204" pitchFamily="34" charset="0"/>
            </a:rPr>
            <a:t>The 123 and E33 are complementary service codes that are required for documenting job development contact attempts.  There must be a corresponding number between both services for LVER staff when a business is registered in Employ Florida.</a:t>
          </a:r>
        </a:p>
      </dsp:txBody>
      <dsp:txXfrm>
        <a:off x="0" y="1271695"/>
        <a:ext cx="9088578" cy="32610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6257E-B586-45DF-8C7A-A8DA9ECDE767}">
      <dsp:nvSpPr>
        <dsp:cNvPr id="0" name=""/>
        <dsp:cNvSpPr/>
      </dsp:nvSpPr>
      <dsp:spPr>
        <a:xfrm>
          <a:off x="0" y="463901"/>
          <a:ext cx="9256712" cy="1216800"/>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E33 and Activity Code 123</a:t>
          </a:r>
        </a:p>
      </dsp:txBody>
      <dsp:txXfrm>
        <a:off x="59399" y="523300"/>
        <a:ext cx="9137914" cy="1098002"/>
      </dsp:txXfrm>
    </dsp:sp>
    <dsp:sp modelId="{E7014620-8957-4E10-9F6B-286B11FFC6A0}">
      <dsp:nvSpPr>
        <dsp:cNvPr id="0" name=""/>
        <dsp:cNvSpPr/>
      </dsp:nvSpPr>
      <dsp:spPr>
        <a:xfrm>
          <a:off x="0" y="1680702"/>
          <a:ext cx="9256712"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901"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202452"/>
              </a:solidFill>
              <a:latin typeface="+mn-lt"/>
              <a:cs typeface="Arial" panose="020B0604020202020204" pitchFamily="34" charset="0"/>
            </a:rPr>
            <a:t>Key Elements of a Job Development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The position/title being developed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Date/time of interview scheduled</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No suitable job currently on file</a:t>
          </a:r>
        </a:p>
      </dsp:txBody>
      <dsp:txXfrm>
        <a:off x="0" y="1680702"/>
        <a:ext cx="9256712" cy="24219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833C-9477-447D-9FE5-B1D44CB8626E}">
      <dsp:nvSpPr>
        <dsp:cNvPr id="0" name=""/>
        <dsp:cNvSpPr/>
      </dsp:nvSpPr>
      <dsp:spPr>
        <a:xfrm>
          <a:off x="1330859" y="400"/>
          <a:ext cx="7997845" cy="641457"/>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Job seeker’s name</a:t>
          </a:r>
          <a:r>
            <a:rPr lang="en-US" sz="2000" kern="1200" dirty="0">
              <a:latin typeface="+mn-lt"/>
              <a:cs typeface="Arial" panose="020B0604020202020204" pitchFamily="34" charset="0"/>
            </a:rPr>
            <a:t>:  Jason Bourne</a:t>
          </a:r>
        </a:p>
      </dsp:txBody>
      <dsp:txXfrm>
        <a:off x="1362172" y="31713"/>
        <a:ext cx="7935219" cy="578831"/>
      </dsp:txXfrm>
    </dsp:sp>
    <dsp:sp modelId="{8881CDB4-C1C8-4164-87CE-6A9F58DFF010}">
      <dsp:nvSpPr>
        <dsp:cNvPr id="0" name=""/>
        <dsp:cNvSpPr/>
      </dsp:nvSpPr>
      <dsp:spPr>
        <a:xfrm>
          <a:off x="1330859" y="673930"/>
          <a:ext cx="7997845" cy="641457"/>
        </a:xfrm>
        <a:prstGeom prst="roundRect">
          <a:avLst/>
        </a:prstGeom>
        <a:solidFill>
          <a:srgbClr val="202452">
            <a:alpha val="8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Employer name</a:t>
          </a:r>
          <a:r>
            <a:rPr lang="en-US" sz="2000" kern="1200" dirty="0">
              <a:latin typeface="+mn-lt"/>
              <a:cs typeface="Arial" panose="020B0604020202020204" pitchFamily="34" charset="0"/>
            </a:rPr>
            <a:t>: Broward Manufacturing</a:t>
          </a:r>
        </a:p>
      </dsp:txBody>
      <dsp:txXfrm>
        <a:off x="1362172" y="705243"/>
        <a:ext cx="7935219" cy="578831"/>
      </dsp:txXfrm>
    </dsp:sp>
    <dsp:sp modelId="{69263BFE-C927-4DE9-AA0F-F0EA7A9CC418}">
      <dsp:nvSpPr>
        <dsp:cNvPr id="0" name=""/>
        <dsp:cNvSpPr/>
      </dsp:nvSpPr>
      <dsp:spPr>
        <a:xfrm>
          <a:off x="1330859" y="1347460"/>
          <a:ext cx="7997845" cy="641457"/>
        </a:xfrm>
        <a:prstGeom prst="roundRect">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Point of Contact</a:t>
          </a:r>
          <a:r>
            <a:rPr lang="en-US" sz="2000" kern="1200" dirty="0">
              <a:latin typeface="+mn-lt"/>
              <a:cs typeface="Arial" panose="020B0604020202020204" pitchFamily="34" charset="0"/>
            </a:rPr>
            <a:t>: Freddy Smith, Manager</a:t>
          </a:r>
        </a:p>
      </dsp:txBody>
      <dsp:txXfrm>
        <a:off x="1362172" y="1378773"/>
        <a:ext cx="7935219" cy="578831"/>
      </dsp:txXfrm>
    </dsp:sp>
    <dsp:sp modelId="{947AD028-07D3-4735-A8F7-BAF97F2B067F}">
      <dsp:nvSpPr>
        <dsp:cNvPr id="0" name=""/>
        <dsp:cNvSpPr/>
      </dsp:nvSpPr>
      <dsp:spPr>
        <a:xfrm>
          <a:off x="1330859" y="2020989"/>
          <a:ext cx="7997845" cy="641457"/>
        </a:xfrm>
        <a:prstGeom prst="round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Phone number</a:t>
          </a:r>
          <a:r>
            <a:rPr lang="en-US" sz="2000" kern="1200" dirty="0">
              <a:latin typeface="+mn-lt"/>
              <a:cs typeface="Arial" panose="020B0604020202020204" pitchFamily="34" charset="0"/>
            </a:rPr>
            <a:t>: (850) 965-5588</a:t>
          </a:r>
        </a:p>
      </dsp:txBody>
      <dsp:txXfrm>
        <a:off x="1362172" y="2052302"/>
        <a:ext cx="7935219" cy="578831"/>
      </dsp:txXfrm>
    </dsp:sp>
    <dsp:sp modelId="{96088A09-6A0F-4DE8-A432-462FF94DDC44}">
      <dsp:nvSpPr>
        <dsp:cNvPr id="0" name=""/>
        <dsp:cNvSpPr/>
      </dsp:nvSpPr>
      <dsp:spPr>
        <a:xfrm>
          <a:off x="1330859" y="2694519"/>
          <a:ext cx="7997845" cy="641457"/>
        </a:xfrm>
        <a:prstGeom prst="roundRect">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Address</a:t>
          </a:r>
          <a:r>
            <a:rPr lang="en-US" sz="2000" kern="1200" dirty="0">
              <a:latin typeface="+mn-lt"/>
              <a:cs typeface="Arial" panose="020B0604020202020204" pitchFamily="34" charset="0"/>
            </a:rPr>
            <a:t>: 5999 Cherry Tree Lane, Weston, FL 33058</a:t>
          </a:r>
        </a:p>
      </dsp:txBody>
      <dsp:txXfrm>
        <a:off x="1362172" y="2725832"/>
        <a:ext cx="7935219" cy="578831"/>
      </dsp:txXfrm>
    </dsp:sp>
    <dsp:sp modelId="{1B0456D2-42CE-4F60-9EDC-591DB245382C}">
      <dsp:nvSpPr>
        <dsp:cNvPr id="0" name=""/>
        <dsp:cNvSpPr/>
      </dsp:nvSpPr>
      <dsp:spPr>
        <a:xfrm>
          <a:off x="1330859" y="3368049"/>
          <a:ext cx="7997845" cy="641457"/>
        </a:xfrm>
        <a:prstGeom prst="roundRect">
          <a:avLst/>
        </a:prstGeom>
        <a:solidFill>
          <a:srgbClr val="202452">
            <a:alpha val="5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Position</a:t>
          </a:r>
          <a:r>
            <a:rPr lang="en-US" sz="2000" kern="1200" dirty="0">
              <a:latin typeface="+mn-lt"/>
              <a:cs typeface="Arial" panose="020B0604020202020204" pitchFamily="34" charset="0"/>
            </a:rPr>
            <a:t>: Receptionist</a:t>
          </a:r>
        </a:p>
      </dsp:txBody>
      <dsp:txXfrm>
        <a:off x="1362172" y="3399362"/>
        <a:ext cx="7935219" cy="578831"/>
      </dsp:txXfrm>
    </dsp:sp>
    <dsp:sp modelId="{AF3F9C10-B15B-4929-B058-D4C2A9D0C05D}">
      <dsp:nvSpPr>
        <dsp:cNvPr id="0" name=""/>
        <dsp:cNvSpPr/>
      </dsp:nvSpPr>
      <dsp:spPr>
        <a:xfrm>
          <a:off x="1330859" y="4041579"/>
          <a:ext cx="7997845" cy="641457"/>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u="sng" kern="1200" dirty="0">
              <a:latin typeface="+mn-lt"/>
              <a:cs typeface="Arial" panose="020B0604020202020204" pitchFamily="34" charset="0"/>
            </a:rPr>
            <a:t>Interview</a:t>
          </a:r>
          <a:r>
            <a:rPr lang="en-US" sz="2000" kern="1200">
              <a:latin typeface="+mn-lt"/>
              <a:cs typeface="Arial" panose="020B0604020202020204" pitchFamily="34" charset="0"/>
            </a:rPr>
            <a:t>:  Interview scheduled for 10/17 at 3:00pm</a:t>
          </a:r>
          <a:endParaRPr lang="en-US" sz="2000" kern="1200" dirty="0">
            <a:latin typeface="+mn-lt"/>
            <a:cs typeface="Arial" panose="020B0604020202020204" pitchFamily="34" charset="0"/>
          </a:endParaRPr>
        </a:p>
      </dsp:txBody>
      <dsp:txXfrm>
        <a:off x="1362172" y="4072892"/>
        <a:ext cx="7935219" cy="578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86D13-423D-4C1C-BE11-1AD22980EB80}">
      <dsp:nvSpPr>
        <dsp:cNvPr id="0" name=""/>
        <dsp:cNvSpPr/>
      </dsp:nvSpPr>
      <dsp:spPr>
        <a:xfrm rot="5400000">
          <a:off x="4171722" y="-1211319"/>
          <a:ext cx="2112098" cy="4920255"/>
        </a:xfrm>
        <a:prstGeom prst="round2SameRect">
          <a:avLst/>
        </a:prstGeom>
        <a:solidFill>
          <a:srgbClr val="C0C3E6">
            <a:alpha val="89804"/>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LVERs “conduct outreach to employers in the area to assist veterans in gaining employment.”</a:t>
          </a: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solidFill>
              <a:srgbClr val="202452"/>
            </a:solidFill>
            <a:latin typeface="+mn-lt"/>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LVERs “facilitate employment, training, and placement services furnished to veterans.”</a:t>
          </a:r>
        </a:p>
      </dsp:txBody>
      <dsp:txXfrm rot="-5400000">
        <a:off x="2767644" y="295863"/>
        <a:ext cx="4817151" cy="1905890"/>
      </dsp:txXfrm>
    </dsp:sp>
    <dsp:sp modelId="{CD0B398A-E702-4DAF-A062-1A2FFE08C43B}">
      <dsp:nvSpPr>
        <dsp:cNvPr id="0" name=""/>
        <dsp:cNvSpPr/>
      </dsp:nvSpPr>
      <dsp:spPr>
        <a:xfrm>
          <a:off x="0" y="1219"/>
          <a:ext cx="2767643" cy="2495177"/>
        </a:xfrm>
        <a:prstGeom prst="roundRect">
          <a:avLst/>
        </a:prstGeom>
        <a:solidFill>
          <a:srgbClr val="202452"/>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latin typeface="+mn-lt"/>
              <a:cs typeface="Arial" panose="020B0604020202020204" pitchFamily="34" charset="0"/>
            </a:rPr>
            <a:t>38 USC § 4104</a:t>
          </a:r>
        </a:p>
        <a:p>
          <a:pPr marL="0" lvl="0" indent="0" algn="l" defTabSz="1066800">
            <a:lnSpc>
              <a:spcPct val="90000"/>
            </a:lnSpc>
            <a:spcBef>
              <a:spcPct val="0"/>
            </a:spcBef>
            <a:spcAft>
              <a:spcPct val="35000"/>
            </a:spcAft>
            <a:buNone/>
          </a:pPr>
          <a:r>
            <a:rPr lang="en-US" sz="2400" kern="1200" dirty="0">
              <a:solidFill>
                <a:schemeClr val="bg1"/>
              </a:solidFill>
              <a:latin typeface="+mn-lt"/>
              <a:cs typeface="Arial" panose="020B0604020202020204" pitchFamily="34" charset="0"/>
            </a:rPr>
            <a:t>Local Veterans’ Employment Representative (LVER)</a:t>
          </a:r>
          <a:endParaRPr lang="en-US" sz="2400" kern="1200" dirty="0">
            <a:solidFill>
              <a:schemeClr val="bg1"/>
            </a:solidFill>
            <a:latin typeface="+mn-lt"/>
          </a:endParaRPr>
        </a:p>
      </dsp:txBody>
      <dsp:txXfrm>
        <a:off x="121805" y="123024"/>
        <a:ext cx="2524033" cy="22515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30455-92B2-4E55-B9FC-B891FF12A535}">
      <dsp:nvSpPr>
        <dsp:cNvPr id="0" name=""/>
        <dsp:cNvSpPr/>
      </dsp:nvSpPr>
      <dsp:spPr>
        <a:xfrm>
          <a:off x="0" y="120184"/>
          <a:ext cx="7918865" cy="1216800"/>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cs typeface="Arial" panose="020B0604020202020204" pitchFamily="34" charset="0"/>
            </a:rPr>
            <a:t>While a job placement is the goal of job development, unfortunately, it does not always lead to one.</a:t>
          </a:r>
        </a:p>
      </dsp:txBody>
      <dsp:txXfrm>
        <a:off x="59399" y="179583"/>
        <a:ext cx="7800067" cy="1098002"/>
      </dsp:txXfrm>
    </dsp:sp>
    <dsp:sp modelId="{350E25EA-CC7F-4D40-BE25-BCABA7794C10}">
      <dsp:nvSpPr>
        <dsp:cNvPr id="0" name=""/>
        <dsp:cNvSpPr/>
      </dsp:nvSpPr>
      <dsp:spPr>
        <a:xfrm>
          <a:off x="0" y="1461605"/>
          <a:ext cx="7918865" cy="904751"/>
        </a:xfrm>
        <a:prstGeom prst="roundRect">
          <a:avLst/>
        </a:prstGeom>
        <a:solidFill>
          <a:srgbClr val="C0C3E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202452"/>
              </a:solidFill>
              <a:latin typeface="+mn-lt"/>
              <a:cs typeface="Arial" panose="020B0604020202020204" pitchFamily="34" charset="0"/>
            </a:rPr>
            <a:t>When job development leads to a job placement:</a:t>
          </a:r>
        </a:p>
      </dsp:txBody>
      <dsp:txXfrm>
        <a:off x="44166" y="1505771"/>
        <a:ext cx="7830533" cy="816419"/>
      </dsp:txXfrm>
    </dsp:sp>
    <dsp:sp modelId="{7068C9A0-0180-4439-A78A-461F18C7D84F}">
      <dsp:nvSpPr>
        <dsp:cNvPr id="0" name=""/>
        <dsp:cNvSpPr/>
      </dsp:nvSpPr>
      <dsp:spPr>
        <a:xfrm>
          <a:off x="0" y="2544783"/>
          <a:ext cx="7918865"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24"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LVER - create a job order in Employ Florida for that specific position</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DVOP - refer the veteran to the job order (Activity Code 500)*</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LVER - close out the job order immediately</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DVOP - enter direct placement service (Activity Code 750)</a:t>
          </a:r>
        </a:p>
      </dsp:txBody>
      <dsp:txXfrm>
        <a:off x="0" y="2544783"/>
        <a:ext cx="7918865" cy="13791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1CEE-E24F-4F59-8BD7-87E801BF3FBF}">
      <dsp:nvSpPr>
        <dsp:cNvPr id="0" name=""/>
        <dsp:cNvSpPr/>
      </dsp:nvSpPr>
      <dsp:spPr>
        <a:xfrm>
          <a:off x="3776032" y="989204"/>
          <a:ext cx="676437" cy="91440"/>
        </a:xfrm>
        <a:custGeom>
          <a:avLst/>
          <a:gdLst/>
          <a:ahLst/>
          <a:cxnLst/>
          <a:rect l="0" t="0" r="0" b="0"/>
          <a:pathLst>
            <a:path>
              <a:moveTo>
                <a:pt x="0" y="45720"/>
              </a:moveTo>
              <a:lnTo>
                <a:pt x="676437"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4096575" y="1030961"/>
        <a:ext cx="35351" cy="7925"/>
      </dsp:txXfrm>
    </dsp:sp>
    <dsp:sp modelId="{C4A2F98C-6D51-4BB5-82B5-91290BDDBDB4}">
      <dsp:nvSpPr>
        <dsp:cNvPr id="0" name=""/>
        <dsp:cNvSpPr/>
      </dsp:nvSpPr>
      <dsp:spPr>
        <a:xfrm>
          <a:off x="332063" y="1193"/>
          <a:ext cx="3445768" cy="2067461"/>
        </a:xfrm>
        <a:prstGeom prst="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Case conference</a:t>
          </a:r>
        </a:p>
      </dsp:txBody>
      <dsp:txXfrm>
        <a:off x="332063" y="1193"/>
        <a:ext cx="3445768" cy="2067461"/>
      </dsp:txXfrm>
    </dsp:sp>
    <dsp:sp modelId="{F3117264-DEFE-4CCB-B39F-A6E93F48491E}">
      <dsp:nvSpPr>
        <dsp:cNvPr id="0" name=""/>
        <dsp:cNvSpPr/>
      </dsp:nvSpPr>
      <dsp:spPr>
        <a:xfrm>
          <a:off x="1969458" y="2066855"/>
          <a:ext cx="4238295" cy="761926"/>
        </a:xfrm>
        <a:custGeom>
          <a:avLst/>
          <a:gdLst/>
          <a:ahLst/>
          <a:cxnLst/>
          <a:rect l="0" t="0" r="0" b="0"/>
          <a:pathLst>
            <a:path>
              <a:moveTo>
                <a:pt x="4238295" y="0"/>
              </a:moveTo>
              <a:lnTo>
                <a:pt x="4238295" y="398063"/>
              </a:lnTo>
              <a:lnTo>
                <a:pt x="0" y="398063"/>
              </a:lnTo>
              <a:lnTo>
                <a:pt x="0" y="761926"/>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3980812" y="2443855"/>
        <a:ext cx="215587" cy="7925"/>
      </dsp:txXfrm>
    </dsp:sp>
    <dsp:sp modelId="{63BD9355-3FD3-4625-B800-A09D57C943F6}">
      <dsp:nvSpPr>
        <dsp:cNvPr id="0" name=""/>
        <dsp:cNvSpPr/>
      </dsp:nvSpPr>
      <dsp:spPr>
        <a:xfrm>
          <a:off x="4484869" y="1193"/>
          <a:ext cx="3445768" cy="2067461"/>
        </a:xfrm>
        <a:prstGeom prst="rect">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Job development attempts (V14)</a:t>
          </a:r>
        </a:p>
      </dsp:txBody>
      <dsp:txXfrm>
        <a:off x="4484869" y="1193"/>
        <a:ext cx="3445768" cy="2067461"/>
      </dsp:txXfrm>
    </dsp:sp>
    <dsp:sp modelId="{E80724AC-F07F-4A41-B35D-869BB3FB3D3E}">
      <dsp:nvSpPr>
        <dsp:cNvPr id="0" name=""/>
        <dsp:cNvSpPr/>
      </dsp:nvSpPr>
      <dsp:spPr>
        <a:xfrm>
          <a:off x="3690543" y="3849192"/>
          <a:ext cx="761926" cy="91440"/>
        </a:xfrm>
        <a:custGeom>
          <a:avLst/>
          <a:gdLst/>
          <a:ahLst/>
          <a:cxnLst/>
          <a:rect l="0" t="0" r="0" b="0"/>
          <a:pathLst>
            <a:path>
              <a:moveTo>
                <a:pt x="0" y="45720"/>
              </a:moveTo>
              <a:lnTo>
                <a:pt x="761926" y="45720"/>
              </a:lnTo>
            </a:path>
          </a:pathLst>
        </a:custGeom>
        <a:noFill/>
        <a:ln w="6350" cap="flat" cmpd="sng" algn="ctr">
          <a:solidFill>
            <a:schemeClr val="accent6"/>
          </a:solidFill>
          <a:prstDash val="solid"/>
          <a:miter lim="800000"/>
          <a:tailEnd type="arrow"/>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a:off x="4051693" y="3890949"/>
        <a:ext cx="39626" cy="7925"/>
      </dsp:txXfrm>
    </dsp:sp>
    <dsp:sp modelId="{9C38606B-094C-44AD-9F00-C344B74A5EFA}">
      <dsp:nvSpPr>
        <dsp:cNvPr id="0" name=""/>
        <dsp:cNvSpPr/>
      </dsp:nvSpPr>
      <dsp:spPr>
        <a:xfrm>
          <a:off x="246574" y="2861181"/>
          <a:ext cx="3445768" cy="2067461"/>
        </a:xfrm>
        <a:prstGeom prst="rect">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Interviews scheduled (E33, 123)</a:t>
          </a:r>
        </a:p>
      </dsp:txBody>
      <dsp:txXfrm>
        <a:off x="246574" y="2861181"/>
        <a:ext cx="3445768" cy="2067461"/>
      </dsp:txXfrm>
    </dsp:sp>
    <dsp:sp modelId="{325F2B41-B6D0-4AC8-B3CB-D7CB92AAAE05}">
      <dsp:nvSpPr>
        <dsp:cNvPr id="0" name=""/>
        <dsp:cNvSpPr/>
      </dsp:nvSpPr>
      <dsp:spPr>
        <a:xfrm>
          <a:off x="4484869" y="2861181"/>
          <a:ext cx="3445768" cy="2067461"/>
        </a:xfrm>
        <a:prstGeom prst="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mn-lt"/>
              <a:cs typeface="Arial" panose="020B0604020202020204" pitchFamily="34" charset="0"/>
            </a:rPr>
            <a:t>Employed veteran</a:t>
          </a:r>
        </a:p>
      </dsp:txBody>
      <dsp:txXfrm>
        <a:off x="4484869" y="2861181"/>
        <a:ext cx="3445768" cy="20674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3C0A-CC4C-4972-8D9C-71B47D513B18}">
      <dsp:nvSpPr>
        <dsp:cNvPr id="0" name=""/>
        <dsp:cNvSpPr/>
      </dsp:nvSpPr>
      <dsp:spPr>
        <a:xfrm>
          <a:off x="0" y="20406"/>
          <a:ext cx="9256712" cy="1008000"/>
        </a:xfrm>
        <a:prstGeom prst="rect">
          <a:avLst/>
        </a:prstGeom>
        <a:solidFill>
          <a:srgbClr val="202452">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What is Individualized Veteran Advocacy?</a:t>
          </a:r>
        </a:p>
      </dsp:txBody>
      <dsp:txXfrm>
        <a:off x="0" y="20406"/>
        <a:ext cx="9256712" cy="1008000"/>
      </dsp:txXfrm>
    </dsp:sp>
    <dsp:sp modelId="{01DFB4FE-4ACA-47CD-82ED-3E81C2AFAF90}">
      <dsp:nvSpPr>
        <dsp:cNvPr id="0" name=""/>
        <dsp:cNvSpPr/>
      </dsp:nvSpPr>
      <dsp:spPr>
        <a:xfrm>
          <a:off x="0" y="1028406"/>
          <a:ext cx="9256712" cy="1537199"/>
        </a:xfrm>
        <a:prstGeom prst="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202452"/>
              </a:solidFill>
              <a:latin typeface="+mn-lt"/>
              <a:cs typeface="Arial" panose="020B0604020202020204" pitchFamily="34" charset="0"/>
            </a:rPr>
            <a:t>The process of securing a job interview with an employer on behalf of a specific jobseeker when there </a:t>
          </a:r>
          <a:r>
            <a:rPr lang="en-US" sz="2000" b="1" u="sng" kern="1200" dirty="0">
              <a:solidFill>
                <a:srgbClr val="202452"/>
              </a:solidFill>
              <a:latin typeface="+mn-lt"/>
              <a:cs typeface="Arial" panose="020B0604020202020204" pitchFamily="34" charset="0"/>
            </a:rPr>
            <a:t>are</a:t>
          </a:r>
          <a:r>
            <a:rPr lang="en-US" sz="2000" kern="1200" dirty="0">
              <a:solidFill>
                <a:srgbClr val="202452"/>
              </a:solidFill>
              <a:latin typeface="+mn-lt"/>
              <a:cs typeface="Arial" panose="020B0604020202020204" pitchFamily="34" charset="0"/>
            </a:rPr>
            <a:t> </a:t>
          </a:r>
          <a:r>
            <a:rPr lang="en-US" sz="2000" kern="1200" dirty="0">
              <a:solidFill>
                <a:srgbClr val="202452"/>
              </a:solidFill>
              <a:effectLst>
                <a:outerShdw blurRad="38100" dist="38100" dir="2700000" algn="tl">
                  <a:srgbClr val="000000">
                    <a:alpha val="43137"/>
                  </a:srgbClr>
                </a:outerShdw>
              </a:effectLst>
              <a:latin typeface="+mn-lt"/>
              <a:cs typeface="Arial" panose="020B0604020202020204" pitchFamily="34" charset="0"/>
            </a:rPr>
            <a:t>suitable</a:t>
          </a:r>
          <a:r>
            <a:rPr lang="en-US" sz="2000" kern="1200" dirty="0">
              <a:solidFill>
                <a:srgbClr val="202452"/>
              </a:solidFill>
              <a:latin typeface="+mn-lt"/>
              <a:cs typeface="Arial" panose="020B0604020202020204" pitchFamily="34" charset="0"/>
            </a:rPr>
            <a:t> openings in Employ Florida.</a:t>
          </a:r>
          <a:endParaRPr lang="en-US" sz="2000" kern="1200" dirty="0">
            <a:solidFill>
              <a:srgbClr val="202452"/>
            </a:solidFill>
            <a:latin typeface="+mn-lt"/>
          </a:endParaRPr>
        </a:p>
      </dsp:txBody>
      <dsp:txXfrm>
        <a:off x="0" y="1028406"/>
        <a:ext cx="9256712" cy="15371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AB9AF-33D5-42DA-93B1-C1155F36088C}">
      <dsp:nvSpPr>
        <dsp:cNvPr id="0" name=""/>
        <dsp:cNvSpPr/>
      </dsp:nvSpPr>
      <dsp:spPr>
        <a:xfrm>
          <a:off x="3500443" y="621446"/>
          <a:ext cx="475856" cy="91440"/>
        </a:xfrm>
        <a:custGeom>
          <a:avLst/>
          <a:gdLst/>
          <a:ahLst/>
          <a:cxnLst/>
          <a:rect l="0" t="0" r="0" b="0"/>
          <a:pathLst>
            <a:path>
              <a:moveTo>
                <a:pt x="0" y="45720"/>
              </a:moveTo>
              <a:lnTo>
                <a:pt x="475856" y="45720"/>
              </a:lnTo>
            </a:path>
          </a:pathLst>
        </a:custGeom>
        <a:noFill/>
        <a:ln w="19050" cap="flat" cmpd="sng" algn="ctr">
          <a:solidFill>
            <a:schemeClr val="accent6"/>
          </a:solidFill>
          <a:prstDash val="solid"/>
          <a:miter lim="800000"/>
          <a:tailEnd type="arrow"/>
        </a:ln>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710" y="664631"/>
        <a:ext cx="25322" cy="5069"/>
      </dsp:txXfrm>
    </dsp:sp>
    <dsp:sp modelId="{8484465D-2C72-4642-BE31-D51C96F2EA1E}">
      <dsp:nvSpPr>
        <dsp:cNvPr id="0" name=""/>
        <dsp:cNvSpPr/>
      </dsp:nvSpPr>
      <dsp:spPr>
        <a:xfrm>
          <a:off x="777064" y="6570"/>
          <a:ext cx="2725178" cy="1321191"/>
        </a:xfrm>
        <a:prstGeom prst="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Case Conference</a:t>
          </a:r>
        </a:p>
      </dsp:txBody>
      <dsp:txXfrm>
        <a:off x="777064" y="6570"/>
        <a:ext cx="2725178" cy="1321191"/>
      </dsp:txXfrm>
    </dsp:sp>
    <dsp:sp modelId="{2587C4D6-99B5-47D6-809A-A5E962D2AFD0}">
      <dsp:nvSpPr>
        <dsp:cNvPr id="0" name=""/>
        <dsp:cNvSpPr/>
      </dsp:nvSpPr>
      <dsp:spPr>
        <a:xfrm>
          <a:off x="2139653" y="1325962"/>
          <a:ext cx="3231635" cy="475856"/>
        </a:xfrm>
        <a:custGeom>
          <a:avLst/>
          <a:gdLst/>
          <a:ahLst/>
          <a:cxnLst/>
          <a:rect l="0" t="0" r="0" b="0"/>
          <a:pathLst>
            <a:path>
              <a:moveTo>
                <a:pt x="3231635" y="0"/>
              </a:moveTo>
              <a:lnTo>
                <a:pt x="3231635" y="255028"/>
              </a:lnTo>
              <a:lnTo>
                <a:pt x="0" y="255028"/>
              </a:lnTo>
              <a:lnTo>
                <a:pt x="0" y="475856"/>
              </a:lnTo>
            </a:path>
          </a:pathLst>
        </a:custGeom>
        <a:noFill/>
        <a:ln w="19050" cap="flat" cmpd="sng" algn="ctr">
          <a:solidFill>
            <a:schemeClr val="accent6"/>
          </a:solidFill>
          <a:prstDash val="solid"/>
          <a:miter lim="800000"/>
          <a:tailEnd type="arrow"/>
        </a:ln>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694" y="1561355"/>
        <a:ext cx="163554" cy="5069"/>
      </dsp:txXfrm>
    </dsp:sp>
    <dsp:sp modelId="{6D2FD72B-E6A8-4657-843C-401E7C43FF70}">
      <dsp:nvSpPr>
        <dsp:cNvPr id="0" name=""/>
        <dsp:cNvSpPr/>
      </dsp:nvSpPr>
      <dsp:spPr>
        <a:xfrm>
          <a:off x="4008699" y="6570"/>
          <a:ext cx="2725178" cy="1321191"/>
        </a:xfrm>
        <a:prstGeom prst="rect">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DVOP Job Referrals</a:t>
          </a:r>
        </a:p>
      </dsp:txBody>
      <dsp:txXfrm>
        <a:off x="4008699" y="6570"/>
        <a:ext cx="2725178" cy="1321191"/>
      </dsp:txXfrm>
    </dsp:sp>
    <dsp:sp modelId="{E44E2ABF-8A0E-4EBA-A0BB-66A29A8BB24A}">
      <dsp:nvSpPr>
        <dsp:cNvPr id="0" name=""/>
        <dsp:cNvSpPr/>
      </dsp:nvSpPr>
      <dsp:spPr>
        <a:xfrm>
          <a:off x="3500443" y="2449095"/>
          <a:ext cx="475856" cy="91440"/>
        </a:xfrm>
        <a:custGeom>
          <a:avLst/>
          <a:gdLst/>
          <a:ahLst/>
          <a:cxnLst/>
          <a:rect l="0" t="0" r="0" b="0"/>
          <a:pathLst>
            <a:path>
              <a:moveTo>
                <a:pt x="0" y="45720"/>
              </a:moveTo>
              <a:lnTo>
                <a:pt x="475856" y="45720"/>
              </a:lnTo>
            </a:path>
          </a:pathLst>
        </a:custGeom>
        <a:noFill/>
        <a:ln w="19050" cap="flat" cmpd="sng" algn="ctr">
          <a:solidFill>
            <a:schemeClr val="accent6"/>
          </a:solidFill>
          <a:prstDash val="solid"/>
          <a:miter lim="800000"/>
          <a:tailEnd type="arrow"/>
        </a:ln>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5710" y="2492280"/>
        <a:ext cx="25322" cy="5069"/>
      </dsp:txXfrm>
    </dsp:sp>
    <dsp:sp modelId="{F207DE79-F0AF-45EA-AE89-CC29355032C8}">
      <dsp:nvSpPr>
        <dsp:cNvPr id="0" name=""/>
        <dsp:cNvSpPr/>
      </dsp:nvSpPr>
      <dsp:spPr>
        <a:xfrm>
          <a:off x="777064" y="1834219"/>
          <a:ext cx="2725178" cy="1321191"/>
        </a:xfrm>
        <a:prstGeom prst="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LVER Individualized Veteran Advocacy</a:t>
          </a:r>
        </a:p>
      </dsp:txBody>
      <dsp:txXfrm>
        <a:off x="777064" y="1834219"/>
        <a:ext cx="2725178" cy="1321191"/>
      </dsp:txXfrm>
    </dsp:sp>
    <dsp:sp modelId="{2AFBF39A-E655-4108-A388-ACFE170F2FF4}">
      <dsp:nvSpPr>
        <dsp:cNvPr id="0" name=""/>
        <dsp:cNvSpPr/>
      </dsp:nvSpPr>
      <dsp:spPr>
        <a:xfrm>
          <a:off x="2139653" y="3153610"/>
          <a:ext cx="3231635" cy="475856"/>
        </a:xfrm>
        <a:custGeom>
          <a:avLst/>
          <a:gdLst/>
          <a:ahLst/>
          <a:cxnLst/>
          <a:rect l="0" t="0" r="0" b="0"/>
          <a:pathLst>
            <a:path>
              <a:moveTo>
                <a:pt x="3231635" y="0"/>
              </a:moveTo>
              <a:lnTo>
                <a:pt x="3231635" y="255028"/>
              </a:lnTo>
              <a:lnTo>
                <a:pt x="0" y="255028"/>
              </a:lnTo>
              <a:lnTo>
                <a:pt x="0" y="475856"/>
              </a:lnTo>
            </a:path>
          </a:pathLst>
        </a:custGeom>
        <a:noFill/>
        <a:ln w="19050" cap="flat" cmpd="sng" algn="ctr">
          <a:solidFill>
            <a:schemeClr val="accent6"/>
          </a:solidFill>
          <a:prstDash val="solid"/>
          <a:miter lim="800000"/>
          <a:tailEnd type="arrow"/>
        </a:ln>
        <a:effectLst/>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694" y="3389004"/>
        <a:ext cx="163554" cy="5069"/>
      </dsp:txXfrm>
    </dsp:sp>
    <dsp:sp modelId="{DB3ED176-8AF2-4C9F-A23F-E24E6B8CFE2E}">
      <dsp:nvSpPr>
        <dsp:cNvPr id="0" name=""/>
        <dsp:cNvSpPr/>
      </dsp:nvSpPr>
      <dsp:spPr>
        <a:xfrm>
          <a:off x="4008699" y="1834219"/>
          <a:ext cx="2725178" cy="1321191"/>
        </a:xfrm>
        <a:prstGeom prst="rect">
          <a:avLst/>
        </a:prstGeom>
        <a:solidFill>
          <a:srgbClr val="20245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Interviews</a:t>
          </a:r>
        </a:p>
      </dsp:txBody>
      <dsp:txXfrm>
        <a:off x="4008699" y="1834219"/>
        <a:ext cx="2725178" cy="1321191"/>
      </dsp:txXfrm>
    </dsp:sp>
    <dsp:sp modelId="{9E348250-CF81-43A0-8D06-CD063E6FF267}">
      <dsp:nvSpPr>
        <dsp:cNvPr id="0" name=""/>
        <dsp:cNvSpPr/>
      </dsp:nvSpPr>
      <dsp:spPr>
        <a:xfrm>
          <a:off x="777064" y="3661867"/>
          <a:ext cx="2725178" cy="1321191"/>
        </a:xfrm>
        <a:prstGeom prst="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Placement</a:t>
          </a:r>
        </a:p>
      </dsp:txBody>
      <dsp:txXfrm>
        <a:off x="777064" y="3661867"/>
        <a:ext cx="2725178" cy="132119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DEDD-2A7D-4FFA-B651-290435360EB6}">
      <dsp:nvSpPr>
        <dsp:cNvPr id="0" name=""/>
        <dsp:cNvSpPr/>
      </dsp:nvSpPr>
      <dsp:spPr>
        <a:xfrm>
          <a:off x="0" y="8327"/>
          <a:ext cx="8039734" cy="835200"/>
        </a:xfrm>
        <a:prstGeom prst="rect">
          <a:avLst/>
        </a:prstGeom>
        <a:solidFill>
          <a:srgbClr val="202452">
            <a:alpha val="90000"/>
          </a:srgb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Arial" panose="020B0604020202020204" pitchFamily="34" charset="0"/>
            </a:rPr>
            <a:t>Documenting Individualized Veteran Advocacy</a:t>
          </a:r>
        </a:p>
      </dsp:txBody>
      <dsp:txXfrm>
        <a:off x="0" y="8327"/>
        <a:ext cx="8039734" cy="835200"/>
      </dsp:txXfrm>
    </dsp:sp>
    <dsp:sp modelId="{E2A58B01-A738-46DD-A393-0FDDD7FADE98}">
      <dsp:nvSpPr>
        <dsp:cNvPr id="0" name=""/>
        <dsp:cNvSpPr/>
      </dsp:nvSpPr>
      <dsp:spPr>
        <a:xfrm>
          <a:off x="0" y="843527"/>
          <a:ext cx="8039734" cy="3263805"/>
        </a:xfrm>
        <a:prstGeom prst="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202452"/>
              </a:solidFill>
              <a:latin typeface="+mn-lt"/>
              <a:cs typeface="Arial" panose="020B0604020202020204" pitchFamily="34" charset="0"/>
            </a:rPr>
            <a:t>Employer Service Code (E-code) E53 (Veteran Advocacy)</a:t>
          </a:r>
        </a:p>
        <a:p>
          <a:pPr marL="228600" lvl="1" indent="-228600" algn="l" defTabSz="1066800">
            <a:lnSpc>
              <a:spcPct val="90000"/>
            </a:lnSpc>
            <a:spcBef>
              <a:spcPct val="0"/>
            </a:spcBef>
            <a:spcAft>
              <a:spcPct val="15000"/>
            </a:spcAft>
            <a:buChar char="•"/>
          </a:pPr>
          <a:endParaRPr lang="en-US" sz="2400" kern="1200" dirty="0">
            <a:solidFill>
              <a:srgbClr val="202452"/>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mn-lt"/>
              <a:cs typeface="Arial" panose="020B0604020202020204" pitchFamily="34" charset="0"/>
            </a:rPr>
            <a:t>Activity Code V12 (Veteran Advocacy Contact)</a:t>
          </a:r>
        </a:p>
        <a:p>
          <a:pPr marL="228600" lvl="1" indent="-228600" algn="l" defTabSz="1066800">
            <a:lnSpc>
              <a:spcPct val="90000"/>
            </a:lnSpc>
            <a:spcBef>
              <a:spcPct val="0"/>
            </a:spcBef>
            <a:spcAft>
              <a:spcPct val="15000"/>
            </a:spcAft>
            <a:buChar char="•"/>
          </a:pPr>
          <a:endParaRPr lang="en-US" sz="2400" kern="1200" dirty="0">
            <a:solidFill>
              <a:srgbClr val="202452"/>
            </a:solidFill>
            <a:latin typeface="+mn-lt"/>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a:solidFill>
                <a:srgbClr val="202452"/>
              </a:solidFill>
              <a:latin typeface="+mn-lt"/>
              <a:cs typeface="Arial" panose="020B0604020202020204" pitchFamily="34" charset="0"/>
            </a:rPr>
            <a:t>The V12 and E53 are complementary service codes that are required for documenting job development contact attempts.  There must be a corresponding number between both services for LVER staff.</a:t>
          </a:r>
        </a:p>
      </dsp:txBody>
      <dsp:txXfrm>
        <a:off x="0" y="843527"/>
        <a:ext cx="8039734" cy="32638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99FE-027A-4287-B067-61F6AD9C8E1B}">
      <dsp:nvSpPr>
        <dsp:cNvPr id="0" name=""/>
        <dsp:cNvSpPr/>
      </dsp:nvSpPr>
      <dsp:spPr>
        <a:xfrm>
          <a:off x="0" y="848903"/>
          <a:ext cx="9090201" cy="1216800"/>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E53</a:t>
          </a:r>
        </a:p>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Activity Code V12</a:t>
          </a:r>
        </a:p>
      </dsp:txBody>
      <dsp:txXfrm>
        <a:off x="59399" y="908302"/>
        <a:ext cx="8971403" cy="1098002"/>
      </dsp:txXfrm>
    </dsp:sp>
    <dsp:sp modelId="{55EB4833-990E-43FE-BCEA-C4A4BCB22349}">
      <dsp:nvSpPr>
        <dsp:cNvPr id="0" name=""/>
        <dsp:cNvSpPr/>
      </dsp:nvSpPr>
      <dsp:spPr>
        <a:xfrm>
          <a:off x="0" y="2065703"/>
          <a:ext cx="9090201"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614"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None/>
          </a:pPr>
          <a:r>
            <a:rPr lang="en-US" sz="2000" b="1" u="sng" kern="1200" dirty="0">
              <a:solidFill>
                <a:srgbClr val="202452"/>
              </a:solidFill>
              <a:latin typeface="+mn-lt"/>
              <a:cs typeface="Arial" panose="020B0604020202020204" pitchFamily="34" charset="0"/>
            </a:rPr>
            <a:t>Key Elements of an Individualized Veteran Advocacy Case Note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Job seeker’s name</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Date of contact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The position advocated for</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Name of person staff spoke with</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Other information made available (provided resume, scheduled interview, etc.)</a:t>
          </a:r>
        </a:p>
      </dsp:txBody>
      <dsp:txXfrm>
        <a:off x="0" y="2065703"/>
        <a:ext cx="9090201" cy="20518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A22A0-1B9D-42C3-898F-175D2D51A780}">
      <dsp:nvSpPr>
        <dsp:cNvPr id="0" name=""/>
        <dsp:cNvSpPr/>
      </dsp:nvSpPr>
      <dsp:spPr>
        <a:xfrm>
          <a:off x="1404845" y="18893"/>
          <a:ext cx="8040517" cy="641457"/>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Job seeker’s name</a:t>
          </a:r>
          <a:r>
            <a:rPr lang="en-US" sz="1800" u="none" kern="1200" dirty="0">
              <a:latin typeface="+mn-lt"/>
              <a:cs typeface="Arial" panose="020B0604020202020204" pitchFamily="34" charset="0"/>
            </a:rPr>
            <a:t>: Jason Bourne</a:t>
          </a:r>
          <a:endParaRPr lang="en-US" sz="1800" u="sng" kern="1200" dirty="0">
            <a:latin typeface="+mn-lt"/>
            <a:cs typeface="Arial" panose="020B0604020202020204" pitchFamily="34" charset="0"/>
          </a:endParaRPr>
        </a:p>
      </dsp:txBody>
      <dsp:txXfrm>
        <a:off x="1436158" y="50206"/>
        <a:ext cx="7977891" cy="578831"/>
      </dsp:txXfrm>
    </dsp:sp>
    <dsp:sp modelId="{8881CDB4-C1C8-4164-87CE-6A9F58DFF010}">
      <dsp:nvSpPr>
        <dsp:cNvPr id="0" name=""/>
        <dsp:cNvSpPr/>
      </dsp:nvSpPr>
      <dsp:spPr>
        <a:xfrm>
          <a:off x="1404845" y="692423"/>
          <a:ext cx="8040517" cy="641457"/>
        </a:xfrm>
        <a:prstGeom prst="roundRect">
          <a:avLst/>
        </a:prstGeom>
        <a:solidFill>
          <a:srgbClr val="202452">
            <a:alpha val="8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Employer name</a:t>
          </a:r>
          <a:r>
            <a:rPr lang="en-US" sz="1800" kern="1200" dirty="0">
              <a:latin typeface="+mn-lt"/>
              <a:cs typeface="Arial" panose="020B0604020202020204" pitchFamily="34" charset="0"/>
            </a:rPr>
            <a:t>: Broward Manufacturing</a:t>
          </a:r>
        </a:p>
      </dsp:txBody>
      <dsp:txXfrm>
        <a:off x="1436158" y="723736"/>
        <a:ext cx="7977891" cy="578831"/>
      </dsp:txXfrm>
    </dsp:sp>
    <dsp:sp modelId="{69263BFE-C927-4DE9-AA0F-F0EA7A9CC418}">
      <dsp:nvSpPr>
        <dsp:cNvPr id="0" name=""/>
        <dsp:cNvSpPr/>
      </dsp:nvSpPr>
      <dsp:spPr>
        <a:xfrm>
          <a:off x="1404845" y="1365953"/>
          <a:ext cx="8040517" cy="641457"/>
        </a:xfrm>
        <a:prstGeom prst="roundRect">
          <a:avLst/>
        </a:prstGeom>
        <a:solidFill>
          <a:srgbClr val="202452">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Point of Contact</a:t>
          </a:r>
          <a:r>
            <a:rPr lang="en-US" sz="1800" kern="1200" dirty="0">
              <a:latin typeface="+mn-lt"/>
              <a:cs typeface="Arial" panose="020B0604020202020204" pitchFamily="34" charset="0"/>
            </a:rPr>
            <a:t>: Freddy Smith, Manager</a:t>
          </a:r>
        </a:p>
      </dsp:txBody>
      <dsp:txXfrm>
        <a:off x="1436158" y="1397266"/>
        <a:ext cx="7977891" cy="578831"/>
      </dsp:txXfrm>
    </dsp:sp>
    <dsp:sp modelId="{947AD028-07D3-4735-A8F7-BAF97F2B067F}">
      <dsp:nvSpPr>
        <dsp:cNvPr id="0" name=""/>
        <dsp:cNvSpPr/>
      </dsp:nvSpPr>
      <dsp:spPr>
        <a:xfrm>
          <a:off x="1404845" y="2039483"/>
          <a:ext cx="8040517" cy="641457"/>
        </a:xfrm>
        <a:prstGeom prst="roundRect">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Phone number</a:t>
          </a:r>
          <a:r>
            <a:rPr lang="en-US" sz="1800" kern="1200" dirty="0">
              <a:latin typeface="+mn-lt"/>
              <a:cs typeface="Arial" panose="020B0604020202020204" pitchFamily="34" charset="0"/>
            </a:rPr>
            <a:t>: (850) 965-5588</a:t>
          </a:r>
        </a:p>
      </dsp:txBody>
      <dsp:txXfrm>
        <a:off x="1436158" y="2070796"/>
        <a:ext cx="7977891" cy="578831"/>
      </dsp:txXfrm>
    </dsp:sp>
    <dsp:sp modelId="{96088A09-6A0F-4DE8-A432-462FF94DDC44}">
      <dsp:nvSpPr>
        <dsp:cNvPr id="0" name=""/>
        <dsp:cNvSpPr/>
      </dsp:nvSpPr>
      <dsp:spPr>
        <a:xfrm>
          <a:off x="1404845" y="2713013"/>
          <a:ext cx="8040517" cy="641457"/>
        </a:xfrm>
        <a:prstGeom prst="roundRect">
          <a:avLst/>
        </a:prstGeom>
        <a:solidFill>
          <a:srgbClr val="202452">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Address</a:t>
          </a:r>
          <a:r>
            <a:rPr lang="en-US" sz="1800" kern="1200" dirty="0">
              <a:latin typeface="+mn-lt"/>
              <a:cs typeface="Arial" panose="020B0604020202020204" pitchFamily="34" charset="0"/>
            </a:rPr>
            <a:t>: 5999 Cherry Tree Lane, Weston, FL 33058</a:t>
          </a:r>
        </a:p>
      </dsp:txBody>
      <dsp:txXfrm>
        <a:off x="1436158" y="2744326"/>
        <a:ext cx="7977891" cy="578831"/>
      </dsp:txXfrm>
    </dsp:sp>
    <dsp:sp modelId="{1B0456D2-42CE-4F60-9EDC-591DB245382C}">
      <dsp:nvSpPr>
        <dsp:cNvPr id="0" name=""/>
        <dsp:cNvSpPr/>
      </dsp:nvSpPr>
      <dsp:spPr>
        <a:xfrm>
          <a:off x="1404845" y="3386543"/>
          <a:ext cx="8040517" cy="641457"/>
        </a:xfrm>
        <a:prstGeom prst="roundRect">
          <a:avLst/>
        </a:prstGeom>
        <a:solidFill>
          <a:srgbClr val="202452">
            <a:alpha val="5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Position</a:t>
          </a:r>
          <a:r>
            <a:rPr lang="en-US" sz="1800" kern="1200" dirty="0">
              <a:latin typeface="+mn-lt"/>
              <a:cs typeface="Arial" panose="020B0604020202020204" pitchFamily="34" charset="0"/>
            </a:rPr>
            <a:t>: Receptionist, job order # 176453712</a:t>
          </a:r>
        </a:p>
      </dsp:txBody>
      <dsp:txXfrm>
        <a:off x="1436158" y="3417856"/>
        <a:ext cx="7977891" cy="578831"/>
      </dsp:txXfrm>
    </dsp:sp>
    <dsp:sp modelId="{C9BA53B9-9F85-45D1-BBDC-DF2334E5A995}">
      <dsp:nvSpPr>
        <dsp:cNvPr id="0" name=""/>
        <dsp:cNvSpPr/>
      </dsp:nvSpPr>
      <dsp:spPr>
        <a:xfrm>
          <a:off x="1404845" y="4041979"/>
          <a:ext cx="8040517" cy="641457"/>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u="sng" kern="1200" dirty="0">
              <a:latin typeface="+mn-lt"/>
              <a:cs typeface="Arial" panose="020B0604020202020204" pitchFamily="34" charset="0"/>
            </a:rPr>
            <a:t>Other information</a:t>
          </a:r>
          <a:r>
            <a:rPr lang="en-US" sz="1800" u="none" kern="1200" dirty="0">
              <a:latin typeface="+mn-lt"/>
              <a:cs typeface="Arial" panose="020B0604020202020204" pitchFamily="34" charset="0"/>
            </a:rPr>
            <a:t>:  Provided Mr. Smith with Mr. Bourne’s resume</a:t>
          </a:r>
          <a:endParaRPr lang="en-US" sz="1800" u="sng" kern="1200" dirty="0">
            <a:latin typeface="+mn-lt"/>
            <a:cs typeface="Arial" panose="020B0604020202020204" pitchFamily="34" charset="0"/>
          </a:endParaRPr>
        </a:p>
      </dsp:txBody>
      <dsp:txXfrm>
        <a:off x="1436158" y="4073292"/>
        <a:ext cx="7977891" cy="5788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C1D71-AB8C-4149-B4DC-82ECC17761CD}">
      <dsp:nvSpPr>
        <dsp:cNvPr id="0" name=""/>
        <dsp:cNvSpPr/>
      </dsp:nvSpPr>
      <dsp:spPr>
        <a:xfrm>
          <a:off x="167386" y="318939"/>
          <a:ext cx="4128854" cy="4128854"/>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en-US" sz="5200" b="1" kern="1200" dirty="0">
              <a:solidFill>
                <a:schemeClr val="bg1"/>
              </a:solidFill>
            </a:rPr>
            <a:t>LVER</a:t>
          </a:r>
        </a:p>
      </dsp:txBody>
      <dsp:txXfrm>
        <a:off x="743937" y="805819"/>
        <a:ext cx="2380600" cy="3155093"/>
      </dsp:txXfrm>
    </dsp:sp>
    <dsp:sp modelId="{99BC499A-41E6-4A84-A5BE-FF3753E932DC}">
      <dsp:nvSpPr>
        <dsp:cNvPr id="0" name=""/>
        <dsp:cNvSpPr/>
      </dsp:nvSpPr>
      <dsp:spPr>
        <a:xfrm>
          <a:off x="3143137" y="318939"/>
          <a:ext cx="4128854" cy="4128854"/>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r>
            <a:rPr lang="en-US" sz="5200" b="1" kern="1200" dirty="0">
              <a:solidFill>
                <a:srgbClr val="FFFFFF"/>
              </a:solidFill>
            </a:rPr>
            <a:t>Business Services</a:t>
          </a:r>
        </a:p>
      </dsp:txBody>
      <dsp:txXfrm>
        <a:off x="4314839" y="805819"/>
        <a:ext cx="2380600" cy="315509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56FF4-C73A-44CA-8B14-E119606BD06C}">
      <dsp:nvSpPr>
        <dsp:cNvPr id="0" name=""/>
        <dsp:cNvSpPr/>
      </dsp:nvSpPr>
      <dsp:spPr>
        <a:xfrm>
          <a:off x="0" y="502411"/>
          <a:ext cx="7227693" cy="1923075"/>
        </a:xfrm>
        <a:prstGeom prst="rect">
          <a:avLst/>
        </a:prstGeom>
        <a:solidFill>
          <a:schemeClr val="lt1">
            <a:alpha val="90000"/>
            <a:hueOff val="0"/>
            <a:satOff val="0"/>
            <a:lumOff val="0"/>
            <a:alphaOff val="0"/>
          </a:schemeClr>
        </a:solidFill>
        <a:ln w="12700" cap="flat" cmpd="sng" algn="ctr">
          <a:solidFill>
            <a:srgbClr val="20245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0949" tIns="687324" rIns="560949"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202452"/>
              </a:solidFill>
              <a:latin typeface="+mn-lt"/>
            </a:rPr>
            <a:t>The act of following-up on an existing job order</a:t>
          </a:r>
          <a:endParaRPr lang="en-US" sz="2400" kern="1200" dirty="0">
            <a:solidFill>
              <a:srgbClr val="202452"/>
            </a:solidFill>
            <a:latin typeface="+mn-lt"/>
            <a:cs typeface="Arial" panose="020B0604020202020204" pitchFamily="34" charset="0"/>
          </a:endParaRPr>
        </a:p>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202452"/>
              </a:solidFill>
              <a:latin typeface="+mn-lt"/>
              <a:cs typeface="Arial" panose="020B0604020202020204" pitchFamily="34" charset="0"/>
            </a:rPr>
            <a:t>This includes edits, enhancements, retractions, etc.</a:t>
          </a:r>
        </a:p>
      </dsp:txBody>
      <dsp:txXfrm>
        <a:off x="0" y="502411"/>
        <a:ext cx="7227693" cy="1923075"/>
      </dsp:txXfrm>
    </dsp:sp>
    <dsp:sp modelId="{BE3F9528-6B34-4A09-953C-0BCB7F38A54F}">
      <dsp:nvSpPr>
        <dsp:cNvPr id="0" name=""/>
        <dsp:cNvSpPr/>
      </dsp:nvSpPr>
      <dsp:spPr>
        <a:xfrm>
          <a:off x="361384" y="15331"/>
          <a:ext cx="5059385" cy="974160"/>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33" tIns="0" rIns="191233"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Job Order Follow-up is:</a:t>
          </a:r>
        </a:p>
      </dsp:txBody>
      <dsp:txXfrm>
        <a:off x="408939" y="62886"/>
        <a:ext cx="4964275" cy="879050"/>
      </dsp:txXfrm>
    </dsp:sp>
    <dsp:sp modelId="{C4475CAB-2F9C-45A5-A643-5A045D34FF42}">
      <dsp:nvSpPr>
        <dsp:cNvPr id="0" name=""/>
        <dsp:cNvSpPr/>
      </dsp:nvSpPr>
      <dsp:spPr>
        <a:xfrm>
          <a:off x="0" y="3090766"/>
          <a:ext cx="7227693" cy="1533262"/>
        </a:xfrm>
        <a:prstGeom prst="rect">
          <a:avLst/>
        </a:prstGeom>
        <a:solidFill>
          <a:schemeClr val="lt1">
            <a:alpha val="90000"/>
            <a:hueOff val="0"/>
            <a:satOff val="0"/>
            <a:lumOff val="0"/>
            <a:alphaOff val="0"/>
          </a:schemeClr>
        </a:solidFill>
        <a:ln w="12700" cap="flat" cmpd="sng" algn="ctr">
          <a:solidFill>
            <a:srgbClr val="202452">
              <a:alpha val="5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0949" tIns="687324" rIns="560949" bIns="170688" numCol="1" spcCol="1270" anchor="t"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solidFill>
                <a:srgbClr val="202452"/>
              </a:solidFill>
              <a:latin typeface="+mn-lt"/>
              <a:cs typeface="Arial" panose="020B0604020202020204" pitchFamily="34" charset="0"/>
            </a:rPr>
            <a:t>Reviewing job orders for compliance with state and federal law</a:t>
          </a:r>
        </a:p>
      </dsp:txBody>
      <dsp:txXfrm>
        <a:off x="0" y="3090766"/>
        <a:ext cx="7227693" cy="1533262"/>
      </dsp:txXfrm>
    </dsp:sp>
    <dsp:sp modelId="{740A3AF9-2E47-4AD7-9DD2-4570F781E192}">
      <dsp:nvSpPr>
        <dsp:cNvPr id="0" name=""/>
        <dsp:cNvSpPr/>
      </dsp:nvSpPr>
      <dsp:spPr>
        <a:xfrm>
          <a:off x="361384" y="2603686"/>
          <a:ext cx="5059385" cy="974160"/>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233" tIns="0" rIns="191233"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cs typeface="Arial" panose="020B0604020202020204" pitchFamily="34" charset="0"/>
            </a:rPr>
            <a:t>Job Order Follow-up is not:</a:t>
          </a:r>
        </a:p>
      </dsp:txBody>
      <dsp:txXfrm>
        <a:off x="408939" y="2651241"/>
        <a:ext cx="4964275" cy="8790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D4E93-2480-471E-B5B5-05ABD2C87662}">
      <dsp:nvSpPr>
        <dsp:cNvPr id="0" name=""/>
        <dsp:cNvSpPr/>
      </dsp:nvSpPr>
      <dsp:spPr>
        <a:xfrm>
          <a:off x="651006" y="501"/>
          <a:ext cx="5925680" cy="2140780"/>
        </a:xfrm>
        <a:prstGeom prst="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cs typeface="Arial" panose="020B0604020202020204" pitchFamily="34" charset="0"/>
            </a:rPr>
            <a:t>LWDBs</a:t>
          </a:r>
          <a:r>
            <a:rPr lang="en-US" sz="2400" kern="1200" baseline="0" dirty="0">
              <a:latin typeface="+mn-lt"/>
              <a:cs typeface="Arial" panose="020B0604020202020204" pitchFamily="34" charset="0"/>
            </a:rPr>
            <a:t> may not assign LVER staff to conduct the review or follow up of Employ Florida job orders that did not originate through their direct contact with the employer, to include reviewing job orders for federal or state compliance.</a:t>
          </a:r>
          <a:endParaRPr lang="en-US" sz="2400" kern="1200" dirty="0">
            <a:latin typeface="+mn-lt"/>
            <a:cs typeface="Arial" panose="020B0604020202020204" pitchFamily="34" charset="0"/>
          </a:endParaRPr>
        </a:p>
      </dsp:txBody>
      <dsp:txXfrm>
        <a:off x="651006" y="501"/>
        <a:ext cx="5925680" cy="2140780"/>
      </dsp:txXfrm>
    </dsp:sp>
    <dsp:sp modelId="{A4D973A2-DB8A-4574-A890-7ABC2F8B3EF2}">
      <dsp:nvSpPr>
        <dsp:cNvPr id="0" name=""/>
        <dsp:cNvSpPr/>
      </dsp:nvSpPr>
      <dsp:spPr>
        <a:xfrm>
          <a:off x="649614" y="2457982"/>
          <a:ext cx="5930818" cy="2140780"/>
        </a:xfrm>
        <a:prstGeom prst="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cs typeface="Arial" panose="020B0604020202020204" pitchFamily="34" charset="0"/>
            </a:rPr>
            <a:t>LVER staff may be tasked with reviewing and conducting follow-up on job orders that were recorded as a direct result of their outreach efforts. </a:t>
          </a:r>
        </a:p>
      </dsp:txBody>
      <dsp:txXfrm>
        <a:off x="649614" y="2457982"/>
        <a:ext cx="5930818" cy="2140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8264-708D-4E76-9B50-CFB08A721C3B}">
      <dsp:nvSpPr>
        <dsp:cNvPr id="0" name=""/>
        <dsp:cNvSpPr/>
      </dsp:nvSpPr>
      <dsp:spPr>
        <a:xfrm rot="5400000">
          <a:off x="4100726" y="-1215635"/>
          <a:ext cx="2254090" cy="4920255"/>
        </a:xfrm>
        <a:prstGeom prst="round2SameRect">
          <a:avLst/>
        </a:prstGeom>
        <a:solidFill>
          <a:srgbClr val="C0C3E6">
            <a:alpha val="90000"/>
          </a:srgb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“LVERs should advocate for all veterans…by participating in appropriate activities such as…conducting employer outreach.”</a:t>
          </a:r>
          <a:endParaRPr lang="en-US" sz="1800" kern="1200" dirty="0">
            <a:solidFill>
              <a:srgbClr val="202452"/>
            </a:solidFill>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endParaRPr lang="en-US" sz="1800" kern="1200" dirty="0">
            <a:solidFill>
              <a:srgbClr val="202452"/>
            </a:solidFill>
            <a:latin typeface="+mn-lt"/>
            <a:cs typeface="Arial" panose="020B0604020202020204" pitchFamily="34" charset="0"/>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Veteran Employment &amp; Training Services (VETS) defines this facilitation duty as the act of capacity building within the state’s employment service delivery system.</a:t>
          </a:r>
        </a:p>
      </dsp:txBody>
      <dsp:txXfrm rot="-5400000">
        <a:off x="2767644" y="227483"/>
        <a:ext cx="4810219" cy="2034018"/>
      </dsp:txXfrm>
    </dsp:sp>
    <dsp:sp modelId="{23DC13DF-4F3B-4066-9E41-4864B171A73F}">
      <dsp:nvSpPr>
        <dsp:cNvPr id="0" name=""/>
        <dsp:cNvSpPr/>
      </dsp:nvSpPr>
      <dsp:spPr>
        <a:xfrm>
          <a:off x="0" y="1215"/>
          <a:ext cx="2767643" cy="2486553"/>
        </a:xfrm>
        <a:prstGeom prst="roundRect">
          <a:avLst/>
        </a:prstGeom>
        <a:solidFill>
          <a:srgbClr val="202452"/>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u="none" kern="1200" dirty="0">
              <a:solidFill>
                <a:schemeClr val="bg1"/>
              </a:solidFill>
              <a:latin typeface="+mn-lt"/>
              <a:cs typeface="Arial" panose="020B0604020202020204" pitchFamily="34" charset="0"/>
            </a:rPr>
            <a:t>VPL 03-14 </a:t>
          </a:r>
        </a:p>
        <a:p>
          <a:pPr marL="0" lvl="0" indent="0" algn="l" defTabSz="1066800">
            <a:lnSpc>
              <a:spcPct val="90000"/>
            </a:lnSpc>
            <a:spcBef>
              <a:spcPct val="0"/>
            </a:spcBef>
            <a:spcAft>
              <a:spcPct val="35000"/>
            </a:spcAft>
            <a:buNone/>
          </a:pPr>
          <a:r>
            <a:rPr lang="en-US" sz="2400" u="none" kern="1200" dirty="0">
              <a:solidFill>
                <a:schemeClr val="bg1"/>
              </a:solidFill>
              <a:latin typeface="+mn-lt"/>
              <a:cs typeface="Arial" panose="020B0604020202020204" pitchFamily="34" charset="0"/>
            </a:rPr>
            <a:t>Jobs for Veterans State Grants (JVSG) Program Reforms and Roles</a:t>
          </a:r>
          <a:endParaRPr lang="en-US" sz="2400" u="none" kern="1200" dirty="0">
            <a:solidFill>
              <a:schemeClr val="bg1"/>
            </a:solidFill>
            <a:latin typeface="+mn-lt"/>
          </a:endParaRPr>
        </a:p>
      </dsp:txBody>
      <dsp:txXfrm>
        <a:off x="121384" y="122599"/>
        <a:ext cx="2524875" cy="224378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1A59F-2166-49A4-A044-899CBB12AA9C}">
      <dsp:nvSpPr>
        <dsp:cNvPr id="0" name=""/>
        <dsp:cNvSpPr/>
      </dsp:nvSpPr>
      <dsp:spPr>
        <a:xfrm rot="5400000">
          <a:off x="3919545" y="-222177"/>
          <a:ext cx="3037949" cy="5118607"/>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Recorded when LVERS make a physical on-site visit to an employer’s place of business, or an employer’s visit to the career center, to:</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mn-lt"/>
              <a:cs typeface="Arial" panose="020B0604020202020204" pitchFamily="34" charset="0"/>
            </a:rPr>
            <a:t>Market career center services,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mn-lt"/>
              <a:cs typeface="Arial" panose="020B0604020202020204" pitchFamily="34" charset="0"/>
            </a:rPr>
            <a:t>Obtain new employer accounts,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solidFill>
                <a:srgbClr val="202452"/>
              </a:solidFill>
              <a:latin typeface="+mn-lt"/>
              <a:cs typeface="Arial" panose="020B0604020202020204" pitchFamily="34" charset="0"/>
            </a:rPr>
            <a:t>Conduct other employer-related activities not otherwise captured by a different employer code (E-code).</a:t>
          </a:r>
        </a:p>
      </dsp:txBody>
      <dsp:txXfrm rot="-5400000">
        <a:off x="2879216" y="966452"/>
        <a:ext cx="4970307" cy="2741349"/>
      </dsp:txXfrm>
    </dsp:sp>
    <dsp:sp modelId="{2B55D392-0274-4583-8D4C-43FC892C9FD9}">
      <dsp:nvSpPr>
        <dsp:cNvPr id="0" name=""/>
        <dsp:cNvSpPr/>
      </dsp:nvSpPr>
      <dsp:spPr>
        <a:xfrm>
          <a:off x="105085" y="581580"/>
          <a:ext cx="2879216" cy="3490451"/>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E01</a:t>
          </a:r>
        </a:p>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On-site Visit</a:t>
          </a:r>
        </a:p>
      </dsp:txBody>
      <dsp:txXfrm>
        <a:off x="245637" y="722132"/>
        <a:ext cx="2598112" cy="32093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an employer participates in a job fair hosted by CareerSource.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A job fair includes two or more employers who have vacant positions listed in Employ Florida.</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E02</a:t>
          </a:r>
        </a:p>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Job Fair Services</a:t>
          </a:r>
          <a:endParaRPr lang="en-US" sz="2000" kern="1200" dirty="0">
            <a:latin typeface="+mn-lt"/>
            <a:cs typeface="Arial" panose="020B0604020202020204" pitchFamily="34" charset="0"/>
          </a:endParaRPr>
        </a:p>
      </dsp:txBody>
      <dsp:txXfrm>
        <a:off x="172448" y="202765"/>
        <a:ext cx="2630653" cy="229737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conduct follow-up for existing job orders they entered into Employ Florida.</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This code is not appropriate for changes/updates to the job order itself as these activities must be done in accordance with Administrative Policy 099.</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E03</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Order Follow-up</a:t>
          </a:r>
        </a:p>
      </dsp:txBody>
      <dsp:txXfrm>
        <a:off x="172327" y="203880"/>
        <a:ext cx="2630895" cy="229513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plan/facilitate a veteran-focused recruitment event for a specific employer at the career center, the employer’s place of business, or another specified location.</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A recruitment event consists of a single event for one employer who has one or more job orders listed in Employ Florida.</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Recruitment Services</a:t>
          </a:r>
        </a:p>
      </dsp:txBody>
      <dsp:txXfrm>
        <a:off x="172327" y="203880"/>
        <a:ext cx="2630895" cy="229513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6498" y="-1212172"/>
          <a:ext cx="2148866" cy="5120876"/>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remote or virtual contact is made to employers to promote/discuss the career center’s services.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This contact can be via a virtual platform or phone call (inbound or outbound).</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An email blast or similar activity is not considered contact.</a:t>
          </a:r>
        </a:p>
      </dsp:txBody>
      <dsp:txXfrm rot="-5400000">
        <a:off x="2880494" y="378731"/>
        <a:ext cx="5015977" cy="1939068"/>
      </dsp:txXfrm>
    </dsp:sp>
    <dsp:sp modelId="{702BCBA0-3899-4BFB-8D09-4E4ED9F7AC99}">
      <dsp:nvSpPr>
        <dsp:cNvPr id="0" name=""/>
        <dsp:cNvSpPr/>
      </dsp:nvSpPr>
      <dsp:spPr>
        <a:xfrm>
          <a:off x="48187" y="79719"/>
          <a:ext cx="2880493" cy="2543452"/>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E07</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Remote/Virtual Employer Contact</a:t>
          </a:r>
        </a:p>
      </dsp:txBody>
      <dsp:txXfrm>
        <a:off x="172348" y="203880"/>
        <a:ext cx="2632171" cy="229513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01358" y="-1211034"/>
          <a:ext cx="2274325"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conduct outreach to federal contractors who are required to list jobs in Employ Florida.</a:t>
          </a:r>
        </a:p>
      </dsp:txBody>
      <dsp:txXfrm rot="-5400000">
        <a:off x="2879217" y="322130"/>
        <a:ext cx="5007585" cy="2052279"/>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E10</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Veteran Services</a:t>
          </a:r>
        </a:p>
      </dsp:txBody>
      <dsp:txXfrm>
        <a:off x="172448" y="202765"/>
        <a:ext cx="2630653" cy="229737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provide an employer information about the career center’s programs and/or veteran programs.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Information packet may be electronic or hardcopy.</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E11</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Information Package Provided</a:t>
          </a:r>
        </a:p>
      </dsp:txBody>
      <dsp:txXfrm>
        <a:off x="172448" y="202765"/>
        <a:ext cx="2630653" cy="229737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provide an employer information about the federal bonding program</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E15</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Federal Bonding Information</a:t>
          </a:r>
        </a:p>
      </dsp:txBody>
      <dsp:txXfrm>
        <a:off x="172448" y="202765"/>
        <a:ext cx="2630653" cy="229737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provide an employer with information on the Work Opportunity Tax Credit (WOTC).</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E19</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WOTC Information</a:t>
          </a:r>
        </a:p>
      </dsp:txBody>
      <dsp:txXfrm>
        <a:off x="172448" y="202765"/>
        <a:ext cx="2630653" cy="229737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make in-person contact with an employer at an event or meeting that is not sponsored by the career center.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E27</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In-Person Employer Contact</a:t>
          </a:r>
        </a:p>
      </dsp:txBody>
      <dsp:txXfrm>
        <a:off x="172448" y="202765"/>
        <a:ext cx="2630653" cy="229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B8256-E846-4466-B933-0B9C7EB95C0A}">
      <dsp:nvSpPr>
        <dsp:cNvPr id="0" name=""/>
        <dsp:cNvSpPr/>
      </dsp:nvSpPr>
      <dsp:spPr>
        <a:xfrm>
          <a:off x="1282" y="1374071"/>
          <a:ext cx="2443175" cy="2441860"/>
        </a:xfrm>
        <a:prstGeom prst="ellips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Employer Outreach</a:t>
          </a:r>
        </a:p>
      </dsp:txBody>
      <dsp:txXfrm>
        <a:off x="359077" y="1731673"/>
        <a:ext cx="1727585" cy="1726656"/>
      </dsp:txXfrm>
    </dsp:sp>
    <dsp:sp modelId="{18FA32F7-EDC8-4A9A-B033-56D1E96246D5}">
      <dsp:nvSpPr>
        <dsp:cNvPr id="0" name=""/>
        <dsp:cNvSpPr/>
      </dsp:nvSpPr>
      <dsp:spPr>
        <a:xfrm>
          <a:off x="2565832" y="2161522"/>
          <a:ext cx="866957" cy="866957"/>
        </a:xfrm>
        <a:prstGeom prst="mathPlus">
          <a:avLst/>
        </a:prstGeom>
        <a:solidFill>
          <a:srgbClr val="04A65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80747" y="2493046"/>
        <a:ext cx="637127" cy="203909"/>
      </dsp:txXfrm>
    </dsp:sp>
    <dsp:sp modelId="{0C37D58D-CC66-4641-A5D9-E21DA78EBECC}">
      <dsp:nvSpPr>
        <dsp:cNvPr id="0" name=""/>
        <dsp:cNvSpPr/>
      </dsp:nvSpPr>
      <dsp:spPr>
        <a:xfrm>
          <a:off x="3554163" y="1374071"/>
          <a:ext cx="2443175" cy="2441860"/>
        </a:xfrm>
        <a:prstGeom prst="ellipse">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Facilitating Veteran Services</a:t>
          </a:r>
        </a:p>
      </dsp:txBody>
      <dsp:txXfrm>
        <a:off x="3911958" y="1731673"/>
        <a:ext cx="1727585" cy="1726656"/>
      </dsp:txXfrm>
    </dsp:sp>
    <dsp:sp modelId="{7B7BEA96-0816-4AC4-B4D1-47B3840B9667}">
      <dsp:nvSpPr>
        <dsp:cNvPr id="0" name=""/>
        <dsp:cNvSpPr/>
      </dsp:nvSpPr>
      <dsp:spPr>
        <a:xfrm>
          <a:off x="6118713" y="2161522"/>
          <a:ext cx="866957" cy="866957"/>
        </a:xfrm>
        <a:prstGeom prst="mathEqual">
          <a:avLst/>
        </a:prstGeom>
        <a:solidFill>
          <a:srgbClr val="04A65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233628" y="2340115"/>
        <a:ext cx="637127" cy="509771"/>
      </dsp:txXfrm>
    </dsp:sp>
    <dsp:sp modelId="{22218972-FCA7-4041-924F-025BBFEA301F}">
      <dsp:nvSpPr>
        <dsp:cNvPr id="0" name=""/>
        <dsp:cNvSpPr/>
      </dsp:nvSpPr>
      <dsp:spPr>
        <a:xfrm>
          <a:off x="7107044" y="1374071"/>
          <a:ext cx="2443175" cy="2441860"/>
        </a:xfrm>
        <a:prstGeom prst="ellipse">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b="1" kern="1200" dirty="0"/>
            <a:t>Principal Duties</a:t>
          </a:r>
        </a:p>
      </dsp:txBody>
      <dsp:txXfrm>
        <a:off x="7464839" y="1731673"/>
        <a:ext cx="1727585" cy="172665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contact an employer to discuss and obtain an interview for a specific job for a veteran for whom the local area has no suitable opening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Acknowledgement from the employer is required.  Sending out a veteran’s resume to multiple employers with no response is not a job development.</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E33</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Development</a:t>
          </a:r>
        </a:p>
      </dsp:txBody>
      <dsp:txXfrm>
        <a:off x="172327" y="203880"/>
        <a:ext cx="2630895" cy="229513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have actively obtained and entered a job order from an employer.</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This code cannot be recorded if the employer initiates the job order.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E34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Job Order</a:t>
          </a:r>
        </a:p>
      </dsp:txBody>
      <dsp:txXfrm>
        <a:off x="172448" y="202765"/>
        <a:ext cx="2630653" cy="229737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provide information to an employer regarding the HIRE Veterans Medallion Program (HVMP).</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Employer acknowledgment is required.  This code cannot be recorded by sending mass emails or providing informational packets.</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E52</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HIRE Veterans Medallion Program</a:t>
          </a:r>
        </a:p>
      </dsp:txBody>
      <dsp:txXfrm>
        <a:off x="172448" y="202765"/>
        <a:ext cx="2630653" cy="229737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4087" y="-1211038"/>
          <a:ext cx="2148866"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engage an employer to advocate on behalf of an SBE veteran for whom the LWDB </a:t>
          </a:r>
          <a:r>
            <a:rPr lang="en-US" sz="1800" u="sng" kern="1200" dirty="0">
              <a:solidFill>
                <a:srgbClr val="202452"/>
              </a:solidFill>
              <a:latin typeface="+mn-lt"/>
              <a:cs typeface="Arial" panose="020B0604020202020204" pitchFamily="34" charset="0"/>
            </a:rPr>
            <a:t>has</a:t>
          </a:r>
          <a:r>
            <a:rPr lang="en-US" sz="1800" kern="1200" dirty="0">
              <a:solidFill>
                <a:srgbClr val="202452"/>
              </a:solidFill>
              <a:latin typeface="+mn-lt"/>
              <a:cs typeface="Arial" panose="020B0604020202020204" pitchFamily="34" charset="0"/>
            </a:rPr>
            <a:t> a suitable opening on file</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LVERs must initiate the process of securing a job interview (e.g., providing a veteran’s resume, having a veteran complete a job application); </a:t>
          </a:r>
          <a:r>
            <a:rPr lang="en-US" sz="1800" u="none" kern="1200" dirty="0">
              <a:solidFill>
                <a:srgbClr val="202452"/>
              </a:solidFill>
              <a:latin typeface="+mn-lt"/>
              <a:cs typeface="Arial" panose="020B0604020202020204" pitchFamily="34" charset="0"/>
            </a:rPr>
            <a:t>a job interview doesn’t have to be scheduled.</a:t>
          </a:r>
        </a:p>
      </dsp:txBody>
      <dsp:txXfrm rot="-5400000">
        <a:off x="2879217" y="378731"/>
        <a:ext cx="5013709" cy="1939068"/>
      </dsp:txXfrm>
    </dsp:sp>
    <dsp:sp modelId="{702BCBA0-3899-4BFB-8D09-4E4ED9F7AC99}">
      <dsp:nvSpPr>
        <dsp:cNvPr id="0" name=""/>
        <dsp:cNvSpPr/>
      </dsp:nvSpPr>
      <dsp:spPr>
        <a:xfrm>
          <a:off x="48166" y="79719"/>
          <a:ext cx="2879217" cy="2543452"/>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E53</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Veteran Advocacy</a:t>
          </a:r>
        </a:p>
      </dsp:txBody>
      <dsp:txXfrm>
        <a:off x="172327" y="203880"/>
        <a:ext cx="2630895" cy="229513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provide an employer information regarding the DOD SkillBridge program.</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Employer acknowledgment is required.  This code cannot be recorded for sending out mass emails or information packets.</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E54</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Provided DOD SkillBridge Information</a:t>
          </a:r>
        </a:p>
      </dsp:txBody>
      <dsp:txXfrm>
        <a:off x="172448" y="202765"/>
        <a:ext cx="2630653" cy="229737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LVERs submit an employer SkillBridge training plan to the FloridaCommerce State Veterans Program Office.</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E55</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Developed DOD SkillBridge Opportunity</a:t>
          </a:r>
        </a:p>
      </dsp:txBody>
      <dsp:txXfrm>
        <a:off x="172448" y="202765"/>
        <a:ext cx="2630653" cy="229737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0DE9-E515-46BD-994B-916FBB9099F2}">
      <dsp:nvSpPr>
        <dsp:cNvPr id="0" name=""/>
        <dsp:cNvSpPr/>
      </dsp:nvSpPr>
      <dsp:spPr>
        <a:xfrm rot="5400000">
          <a:off x="4363037" y="-1211034"/>
          <a:ext cx="2150967" cy="5118608"/>
        </a:xfrm>
        <a:prstGeom prst="round2SameRect">
          <a:avLst/>
        </a:prstGeom>
        <a:solidFill>
          <a:srgbClr val="C0C3E6">
            <a:alpha val="90000"/>
          </a:srgb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solidFill>
                <a:srgbClr val="202452"/>
              </a:solidFill>
              <a:latin typeface="+mn-lt"/>
              <a:cs typeface="Arial" panose="020B0604020202020204" pitchFamily="34" charset="0"/>
            </a:rPr>
            <a:t>Recorded when an employer participates in a Paychecks for Patriots job fair.</a:t>
          </a:r>
        </a:p>
      </dsp:txBody>
      <dsp:txXfrm rot="-5400000">
        <a:off x="2879217" y="377788"/>
        <a:ext cx="5013606" cy="1940963"/>
      </dsp:txXfrm>
    </dsp:sp>
    <dsp:sp modelId="{702BCBA0-3899-4BFB-8D09-4E4ED9F7AC99}">
      <dsp:nvSpPr>
        <dsp:cNvPr id="0" name=""/>
        <dsp:cNvSpPr/>
      </dsp:nvSpPr>
      <dsp:spPr>
        <a:xfrm>
          <a:off x="48166" y="78483"/>
          <a:ext cx="2879217" cy="25459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E56</a:t>
          </a:r>
        </a:p>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Paycheck for Patriots Employer</a:t>
          </a:r>
        </a:p>
      </dsp:txBody>
      <dsp:txXfrm>
        <a:off x="172448" y="202765"/>
        <a:ext cx="2630653" cy="2297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D9326-F83E-459B-A612-42915C431758}">
      <dsp:nvSpPr>
        <dsp:cNvPr id="0" name=""/>
        <dsp:cNvSpPr/>
      </dsp:nvSpPr>
      <dsp:spPr>
        <a:xfrm>
          <a:off x="3011835" y="497"/>
          <a:ext cx="2558027" cy="1494479"/>
        </a:xfrm>
        <a:prstGeom prst="roundRect">
          <a:avLst>
            <a:gd name="adj" fmla="val 10000"/>
          </a:avLst>
        </a:prstGeom>
        <a:solidFill>
          <a:srgbClr val="20245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mn-lt"/>
              <a:cs typeface="Arial" panose="020B0604020202020204" pitchFamily="34" charset="0"/>
            </a:rPr>
            <a:t>Employer Outreach</a:t>
          </a:r>
        </a:p>
      </dsp:txBody>
      <dsp:txXfrm>
        <a:off x="3055607" y="44269"/>
        <a:ext cx="2470483" cy="1406935"/>
      </dsp:txXfrm>
    </dsp:sp>
    <dsp:sp modelId="{320BA36C-007D-46A4-8858-C4A603C11027}">
      <dsp:nvSpPr>
        <dsp:cNvPr id="0" name=""/>
        <dsp:cNvSpPr/>
      </dsp:nvSpPr>
      <dsp:spPr>
        <a:xfrm>
          <a:off x="1288674" y="1494976"/>
          <a:ext cx="3002174" cy="369303"/>
        </a:xfrm>
        <a:custGeom>
          <a:avLst/>
          <a:gdLst/>
          <a:ahLst/>
          <a:cxnLst/>
          <a:rect l="0" t="0" r="0" b="0"/>
          <a:pathLst>
            <a:path>
              <a:moveTo>
                <a:pt x="3002174" y="0"/>
              </a:moveTo>
              <a:lnTo>
                <a:pt x="3002174" y="184651"/>
              </a:lnTo>
              <a:lnTo>
                <a:pt x="0" y="184651"/>
              </a:lnTo>
              <a:lnTo>
                <a:pt x="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DFBB9A0C-C26E-4D11-8BA3-7170834D25CF}">
      <dsp:nvSpPr>
        <dsp:cNvPr id="0" name=""/>
        <dsp:cNvSpPr/>
      </dsp:nvSpPr>
      <dsp:spPr>
        <a:xfrm>
          <a:off x="9660" y="1864280"/>
          <a:ext cx="2558027" cy="1494479"/>
        </a:xfrm>
        <a:prstGeom prst="roundRect">
          <a:avLst>
            <a:gd name="adj" fmla="val 10000"/>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Business Services Team</a:t>
          </a:r>
        </a:p>
      </dsp:txBody>
      <dsp:txXfrm>
        <a:off x="53432" y="1908052"/>
        <a:ext cx="2470483" cy="1406935"/>
      </dsp:txXfrm>
    </dsp:sp>
    <dsp:sp modelId="{A2DF6836-9497-44BB-9885-A4EA0C9DC00B}">
      <dsp:nvSpPr>
        <dsp:cNvPr id="0" name=""/>
        <dsp:cNvSpPr/>
      </dsp:nvSpPr>
      <dsp:spPr>
        <a:xfrm>
          <a:off x="1242954" y="3358759"/>
          <a:ext cx="91440" cy="369801"/>
        </a:xfrm>
        <a:custGeom>
          <a:avLst/>
          <a:gdLst/>
          <a:ahLst/>
          <a:cxnLst/>
          <a:rect l="0" t="0" r="0" b="0"/>
          <a:pathLst>
            <a:path>
              <a:moveTo>
                <a:pt x="45720" y="0"/>
              </a:moveTo>
              <a:lnTo>
                <a:pt x="45720" y="184900"/>
              </a:lnTo>
              <a:lnTo>
                <a:pt x="52658" y="184900"/>
              </a:lnTo>
              <a:lnTo>
                <a:pt x="52658" y="369801"/>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AB3D8BDB-FAE2-4D15-A315-19826321E9EC}">
      <dsp:nvSpPr>
        <dsp:cNvPr id="0" name=""/>
        <dsp:cNvSpPr/>
      </dsp:nvSpPr>
      <dsp:spPr>
        <a:xfrm>
          <a:off x="16599" y="3728560"/>
          <a:ext cx="2558027" cy="1494479"/>
        </a:xfrm>
        <a:prstGeom prst="roundRect">
          <a:avLst>
            <a:gd name="adj" fmla="val 10000"/>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Coordination with Partner Programs</a:t>
          </a:r>
        </a:p>
      </dsp:txBody>
      <dsp:txXfrm>
        <a:off x="60371" y="3772332"/>
        <a:ext cx="2470483" cy="1406935"/>
      </dsp:txXfrm>
    </dsp:sp>
    <dsp:sp modelId="{5B7A5266-8230-459F-93F8-E3723DAF9F0E}">
      <dsp:nvSpPr>
        <dsp:cNvPr id="0" name=""/>
        <dsp:cNvSpPr/>
      </dsp:nvSpPr>
      <dsp:spPr>
        <a:xfrm>
          <a:off x="4245129" y="1494976"/>
          <a:ext cx="91440" cy="369303"/>
        </a:xfrm>
        <a:custGeom>
          <a:avLst/>
          <a:gdLst/>
          <a:ahLst/>
          <a:cxnLst/>
          <a:rect l="0" t="0" r="0" b="0"/>
          <a:pathLst>
            <a:path>
              <a:moveTo>
                <a:pt x="45720" y="0"/>
              </a:moveTo>
              <a:lnTo>
                <a:pt x="4572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8472EC8E-7B84-4877-9A1B-EC575D2F6AC7}">
      <dsp:nvSpPr>
        <dsp:cNvPr id="0" name=""/>
        <dsp:cNvSpPr/>
      </dsp:nvSpPr>
      <dsp:spPr>
        <a:xfrm>
          <a:off x="3011835" y="1864280"/>
          <a:ext cx="2558027" cy="1494479"/>
        </a:xfrm>
        <a:prstGeom prst="roundRect">
          <a:avLst>
            <a:gd name="adj" fmla="val 10000"/>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Veteran Advocacy</a:t>
          </a:r>
        </a:p>
      </dsp:txBody>
      <dsp:txXfrm>
        <a:off x="3055607" y="1908052"/>
        <a:ext cx="2470483" cy="1406935"/>
      </dsp:txXfrm>
    </dsp:sp>
    <dsp:sp modelId="{617FF8A1-2DC3-4276-8736-A00EBA6C38AB}">
      <dsp:nvSpPr>
        <dsp:cNvPr id="0" name=""/>
        <dsp:cNvSpPr/>
      </dsp:nvSpPr>
      <dsp:spPr>
        <a:xfrm>
          <a:off x="4245129" y="3358759"/>
          <a:ext cx="91440" cy="369303"/>
        </a:xfrm>
        <a:custGeom>
          <a:avLst/>
          <a:gdLst/>
          <a:ahLst/>
          <a:cxnLst/>
          <a:rect l="0" t="0" r="0" b="0"/>
          <a:pathLst>
            <a:path>
              <a:moveTo>
                <a:pt x="45720" y="0"/>
              </a:moveTo>
              <a:lnTo>
                <a:pt x="4572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A540AD8D-491C-4367-BC15-161A0FCA84C3}">
      <dsp:nvSpPr>
        <dsp:cNvPr id="0" name=""/>
        <dsp:cNvSpPr/>
      </dsp:nvSpPr>
      <dsp:spPr>
        <a:xfrm>
          <a:off x="3011835" y="3728063"/>
          <a:ext cx="2558027" cy="1494479"/>
        </a:xfrm>
        <a:prstGeom prst="roundRect">
          <a:avLst>
            <a:gd name="adj" fmla="val 10000"/>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Employer Contacts and Visits, Career Fairs, Job Search Workshops</a:t>
          </a:r>
        </a:p>
      </dsp:txBody>
      <dsp:txXfrm>
        <a:off x="3055607" y="3771835"/>
        <a:ext cx="2470483" cy="1406935"/>
      </dsp:txXfrm>
    </dsp:sp>
    <dsp:sp modelId="{7C85ECEB-8614-44A8-AAFD-F5B848AF2245}">
      <dsp:nvSpPr>
        <dsp:cNvPr id="0" name=""/>
        <dsp:cNvSpPr/>
      </dsp:nvSpPr>
      <dsp:spPr>
        <a:xfrm>
          <a:off x="4290849" y="1494976"/>
          <a:ext cx="2973493" cy="369303"/>
        </a:xfrm>
        <a:custGeom>
          <a:avLst/>
          <a:gdLst/>
          <a:ahLst/>
          <a:cxnLst/>
          <a:rect l="0" t="0" r="0" b="0"/>
          <a:pathLst>
            <a:path>
              <a:moveTo>
                <a:pt x="0" y="0"/>
              </a:moveTo>
              <a:lnTo>
                <a:pt x="0" y="184651"/>
              </a:lnTo>
              <a:lnTo>
                <a:pt x="2973493" y="184651"/>
              </a:lnTo>
              <a:lnTo>
                <a:pt x="2973493"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F5EF29A4-7C21-497C-955B-D1FE7B45FF3D}">
      <dsp:nvSpPr>
        <dsp:cNvPr id="0" name=""/>
        <dsp:cNvSpPr/>
      </dsp:nvSpPr>
      <dsp:spPr>
        <a:xfrm>
          <a:off x="5985329" y="1864280"/>
          <a:ext cx="2558027" cy="1494479"/>
        </a:xfrm>
        <a:prstGeom prst="roundRect">
          <a:avLst>
            <a:gd name="adj" fmla="val 10000"/>
          </a:avLst>
        </a:prstGeom>
        <a:solidFill>
          <a:srgbClr val="202452">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n-lt"/>
              <a:cs typeface="Arial" panose="020B0604020202020204" pitchFamily="34" charset="0"/>
            </a:rPr>
            <a:t>Individualized Veteran Advocacy</a:t>
          </a:r>
          <a:endParaRPr lang="en-US" sz="2400" b="1" kern="1200" dirty="0">
            <a:latin typeface="+mn-lt"/>
            <a:cs typeface="Arial" panose="020B0604020202020204" pitchFamily="34" charset="0"/>
          </a:endParaRPr>
        </a:p>
      </dsp:txBody>
      <dsp:txXfrm>
        <a:off x="6029101" y="1908052"/>
        <a:ext cx="2470483" cy="1406935"/>
      </dsp:txXfrm>
    </dsp:sp>
    <dsp:sp modelId="{D14DD807-7896-4365-BE2C-E2B737402948}">
      <dsp:nvSpPr>
        <dsp:cNvPr id="0" name=""/>
        <dsp:cNvSpPr/>
      </dsp:nvSpPr>
      <dsp:spPr>
        <a:xfrm>
          <a:off x="7218622" y="3358759"/>
          <a:ext cx="91440" cy="369303"/>
        </a:xfrm>
        <a:custGeom>
          <a:avLst/>
          <a:gdLst/>
          <a:ahLst/>
          <a:cxnLst/>
          <a:rect l="0" t="0" r="0" b="0"/>
          <a:pathLst>
            <a:path>
              <a:moveTo>
                <a:pt x="45720" y="0"/>
              </a:moveTo>
              <a:lnTo>
                <a:pt x="45720" y="369303"/>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B1DD2415-11B2-4CD7-B253-88476BB83A89}">
      <dsp:nvSpPr>
        <dsp:cNvPr id="0" name=""/>
        <dsp:cNvSpPr/>
      </dsp:nvSpPr>
      <dsp:spPr>
        <a:xfrm>
          <a:off x="5985329" y="3728063"/>
          <a:ext cx="2558027" cy="1494479"/>
        </a:xfrm>
        <a:prstGeom prst="roundRect">
          <a:avLst>
            <a:gd name="adj" fmla="val 10000"/>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mn-lt"/>
              <a:cs typeface="Arial" panose="020B0604020202020204" pitchFamily="34" charset="0"/>
            </a:rPr>
            <a:t>Job Developments and Individualized Advocacy</a:t>
          </a:r>
        </a:p>
      </dsp:txBody>
      <dsp:txXfrm>
        <a:off x="6029101" y="3771835"/>
        <a:ext cx="2470483" cy="140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DC906-62AB-4FAD-9CB6-30F99BF35A3D}">
      <dsp:nvSpPr>
        <dsp:cNvPr id="0" name=""/>
        <dsp:cNvSpPr/>
      </dsp:nvSpPr>
      <dsp:spPr>
        <a:xfrm>
          <a:off x="0" y="646950"/>
          <a:ext cx="10089444" cy="752505"/>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cs typeface="Arial" panose="020B0604020202020204" pitchFamily="34" charset="0"/>
            </a:rPr>
            <a:t>Purpose and benefits</a:t>
          </a:r>
          <a:endParaRPr lang="en-US" sz="2400" kern="1200" dirty="0">
            <a:latin typeface="+mn-lt"/>
            <a:cs typeface="Arial" panose="020B0604020202020204" pitchFamily="34" charset="0"/>
          </a:endParaRPr>
        </a:p>
      </dsp:txBody>
      <dsp:txXfrm>
        <a:off x="36734" y="683684"/>
        <a:ext cx="10015976" cy="679037"/>
      </dsp:txXfrm>
    </dsp:sp>
    <dsp:sp modelId="{B4065E46-B4A1-4C92-BC93-402DC0BFF573}">
      <dsp:nvSpPr>
        <dsp:cNvPr id="0" name=""/>
        <dsp:cNvSpPr/>
      </dsp:nvSpPr>
      <dsp:spPr>
        <a:xfrm>
          <a:off x="0" y="1399455"/>
          <a:ext cx="1008944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340"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Builds relationships with employers in the community</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Generates personal brand within the community as a veterans advocate </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Promotes career center’s services, programs, and incentives</a:t>
          </a:r>
        </a:p>
      </dsp:txBody>
      <dsp:txXfrm>
        <a:off x="0" y="1399455"/>
        <a:ext cx="10089444" cy="1076400"/>
      </dsp:txXfrm>
    </dsp:sp>
    <dsp:sp modelId="{5E55D8C4-46E0-4A76-9A69-E8742ED96F0F}">
      <dsp:nvSpPr>
        <dsp:cNvPr id="0" name=""/>
        <dsp:cNvSpPr/>
      </dsp:nvSpPr>
      <dsp:spPr>
        <a:xfrm>
          <a:off x="0" y="2475855"/>
          <a:ext cx="10089444" cy="711158"/>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n-lt"/>
              <a:cs typeface="Arial" panose="020B0604020202020204" pitchFamily="34" charset="0"/>
            </a:rPr>
            <a:t>Expected outcomes</a:t>
          </a:r>
          <a:endParaRPr lang="en-US" sz="2400" kern="1200" dirty="0">
            <a:latin typeface="+mn-lt"/>
            <a:cs typeface="Arial" panose="020B0604020202020204" pitchFamily="34" charset="0"/>
          </a:endParaRPr>
        </a:p>
      </dsp:txBody>
      <dsp:txXfrm>
        <a:off x="34716" y="2510571"/>
        <a:ext cx="10020012" cy="641726"/>
      </dsp:txXfrm>
    </dsp:sp>
    <dsp:sp modelId="{97F70E09-7958-4D4D-8875-79EF4537C4AA}">
      <dsp:nvSpPr>
        <dsp:cNvPr id="0" name=""/>
        <dsp:cNvSpPr/>
      </dsp:nvSpPr>
      <dsp:spPr>
        <a:xfrm>
          <a:off x="0" y="3187014"/>
          <a:ext cx="1008944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340"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Job orders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Job developments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On-the-Job Training (OJT) opportunities</a:t>
          </a:r>
        </a:p>
      </dsp:txBody>
      <dsp:txXfrm>
        <a:off x="0" y="3187014"/>
        <a:ext cx="10089444"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29724-36B8-4F97-BC63-95CD0F8FD882}">
      <dsp:nvSpPr>
        <dsp:cNvPr id="0" name=""/>
        <dsp:cNvSpPr/>
      </dsp:nvSpPr>
      <dsp:spPr>
        <a:xfrm>
          <a:off x="0" y="313978"/>
          <a:ext cx="10168467" cy="765038"/>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mn-lt"/>
              <a:cs typeface="Arial" panose="020B0604020202020204" pitchFamily="34" charset="0"/>
            </a:rPr>
            <a:t>Outreach preparation and research</a:t>
          </a:r>
        </a:p>
      </dsp:txBody>
      <dsp:txXfrm>
        <a:off x="37346" y="351324"/>
        <a:ext cx="10093775" cy="690346"/>
      </dsp:txXfrm>
    </dsp:sp>
    <dsp:sp modelId="{7438C5AD-E658-47C2-800C-099BB146B13B}">
      <dsp:nvSpPr>
        <dsp:cNvPr id="0" name=""/>
        <dsp:cNvSpPr/>
      </dsp:nvSpPr>
      <dsp:spPr>
        <a:xfrm>
          <a:off x="0" y="1228659"/>
          <a:ext cx="10168467" cy="171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849"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What does the employer do?</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Do they have any current job openings?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What programs and incentives are relevant?</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Are they in Employ Florida? (Review case notes)</a:t>
          </a:r>
        </a:p>
        <a:p>
          <a:pPr marL="228600" lvl="1" indent="-228600" algn="l" defTabSz="889000">
            <a:lnSpc>
              <a:spcPct val="90000"/>
            </a:lnSpc>
            <a:spcBef>
              <a:spcPct val="0"/>
            </a:spcBef>
            <a:spcAft>
              <a:spcPct val="20000"/>
            </a:spcAft>
            <a:buFont typeface="Wingdings" panose="05000000000000000000" pitchFamily="2" charset="2"/>
            <a:buChar char="§"/>
          </a:pPr>
          <a:r>
            <a:rPr lang="en-US" sz="2000" kern="1200" dirty="0">
              <a:solidFill>
                <a:srgbClr val="202452"/>
              </a:solidFill>
              <a:latin typeface="+mn-lt"/>
              <a:cs typeface="Arial" panose="020B0604020202020204" pitchFamily="34" charset="0"/>
            </a:rPr>
            <a:t>What is your target?</a:t>
          </a:r>
        </a:p>
      </dsp:txBody>
      <dsp:txXfrm>
        <a:off x="0" y="1228659"/>
        <a:ext cx="10168467" cy="1715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919D4-FB3A-4C68-95FC-14346159639D}">
      <dsp:nvSpPr>
        <dsp:cNvPr id="0" name=""/>
        <dsp:cNvSpPr/>
      </dsp:nvSpPr>
      <dsp:spPr>
        <a:xfrm rot="10800000">
          <a:off x="2411851" y="1485653"/>
          <a:ext cx="5196328" cy="2354210"/>
        </a:xfrm>
        <a:prstGeom prst="homePlate">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688" tIns="106680" rIns="199136" bIns="106680" numCol="1" spcCol="1270" anchor="t" anchorCtr="0">
          <a:noAutofit/>
        </a:bodyPr>
        <a:lstStyle/>
        <a:p>
          <a:pPr marL="0" lvl="0" indent="0" algn="l" defTabSz="1244600">
            <a:lnSpc>
              <a:spcPct val="90000"/>
            </a:lnSpc>
            <a:spcBef>
              <a:spcPct val="0"/>
            </a:spcBef>
            <a:spcAft>
              <a:spcPct val="35000"/>
            </a:spcAft>
            <a:buNone/>
          </a:pPr>
          <a:r>
            <a:rPr lang="en-US" sz="2800" b="0" kern="1200" dirty="0">
              <a:latin typeface="+mn-lt"/>
              <a:cs typeface="Arial" panose="020B0604020202020204" pitchFamily="34" charset="0"/>
            </a:rPr>
            <a:t>Initial Meeting</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Elevator speech</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Market programs</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Ask for a business card</a:t>
          </a:r>
        </a:p>
        <a:p>
          <a:pPr marL="228600" lvl="1" indent="-228600" algn="l" defTabSz="1066800">
            <a:lnSpc>
              <a:spcPct val="90000"/>
            </a:lnSpc>
            <a:spcBef>
              <a:spcPct val="0"/>
            </a:spcBef>
            <a:spcAft>
              <a:spcPct val="15000"/>
            </a:spcAft>
            <a:buFont typeface="Wingdings" panose="05000000000000000000" pitchFamily="2" charset="2"/>
            <a:buChar char="§"/>
          </a:pPr>
          <a:r>
            <a:rPr lang="en-US" sz="2400" b="0" kern="1200" dirty="0">
              <a:latin typeface="+mn-lt"/>
              <a:cs typeface="Arial" panose="020B0604020202020204" pitchFamily="34" charset="0"/>
            </a:rPr>
            <a:t>Follow-up</a:t>
          </a:r>
        </a:p>
      </dsp:txBody>
      <dsp:txXfrm rot="10800000">
        <a:off x="3000403" y="1485653"/>
        <a:ext cx="4607776" cy="2354210"/>
      </dsp:txXfrm>
    </dsp:sp>
    <dsp:sp modelId="{AC39B8A6-1E1E-4F1D-8C94-DF48347C9410}">
      <dsp:nvSpPr>
        <dsp:cNvPr id="0" name=""/>
        <dsp:cNvSpPr/>
      </dsp:nvSpPr>
      <dsp:spPr>
        <a:xfrm>
          <a:off x="803950" y="1253726"/>
          <a:ext cx="2818063" cy="2818063"/>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E602-59D3-4E2C-B3ED-CEE1C8B92CF8}">
      <dsp:nvSpPr>
        <dsp:cNvPr id="0" name=""/>
        <dsp:cNvSpPr/>
      </dsp:nvSpPr>
      <dsp:spPr>
        <a:xfrm>
          <a:off x="3219981" y="1863398"/>
          <a:ext cx="1751388" cy="1509700"/>
        </a:xfrm>
        <a:prstGeom prst="roundRect">
          <a:avLst/>
        </a:prstGeom>
        <a:solidFill>
          <a:srgbClr val="202452">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cs typeface="Arial" panose="020B0604020202020204" pitchFamily="34" charset="0"/>
            </a:rPr>
            <a:t>Employer</a:t>
          </a:r>
        </a:p>
      </dsp:txBody>
      <dsp:txXfrm>
        <a:off x="3293678" y="1937095"/>
        <a:ext cx="1603994" cy="1362306"/>
      </dsp:txXfrm>
    </dsp:sp>
    <dsp:sp modelId="{726EF77A-C027-4C85-8CD0-2C85FE760652}">
      <dsp:nvSpPr>
        <dsp:cNvPr id="0" name=""/>
        <dsp:cNvSpPr/>
      </dsp:nvSpPr>
      <dsp:spPr>
        <a:xfrm rot="16200000">
          <a:off x="3695182" y="1462904"/>
          <a:ext cx="800986" cy="0"/>
        </a:xfrm>
        <a:custGeom>
          <a:avLst/>
          <a:gdLst/>
          <a:ahLst/>
          <a:cxnLst/>
          <a:rect l="0" t="0" r="0" b="0"/>
          <a:pathLst>
            <a:path>
              <a:moveTo>
                <a:pt x="0" y="0"/>
              </a:moveTo>
              <a:lnTo>
                <a:pt x="800986"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B5B10E9B-7474-45C4-A8AE-64BBCEB57DBB}">
      <dsp:nvSpPr>
        <dsp:cNvPr id="0" name=""/>
        <dsp:cNvSpPr/>
      </dsp:nvSpPr>
      <dsp:spPr>
        <a:xfrm>
          <a:off x="3313928" y="50912"/>
          <a:ext cx="1563495" cy="1011499"/>
        </a:xfrm>
        <a:prstGeom prst="roundRect">
          <a:avLst/>
        </a:prstGeom>
        <a:solidFill>
          <a:srgbClr val="202452">
            <a:alpha val="8428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Work Opportunity Tax Credit</a:t>
          </a:r>
        </a:p>
      </dsp:txBody>
      <dsp:txXfrm>
        <a:off x="3363305" y="100289"/>
        <a:ext cx="1464741" cy="912745"/>
      </dsp:txXfrm>
    </dsp:sp>
    <dsp:sp modelId="{C1C50541-03DD-4FAB-A7CF-DA583A915A32}">
      <dsp:nvSpPr>
        <dsp:cNvPr id="0" name=""/>
        <dsp:cNvSpPr/>
      </dsp:nvSpPr>
      <dsp:spPr>
        <a:xfrm rot="19285714">
          <a:off x="4957148" y="1879262"/>
          <a:ext cx="130372" cy="0"/>
        </a:xfrm>
        <a:custGeom>
          <a:avLst/>
          <a:gdLst/>
          <a:ahLst/>
          <a:cxnLst/>
          <a:rect l="0" t="0" r="0" b="0"/>
          <a:pathLst>
            <a:path>
              <a:moveTo>
                <a:pt x="0" y="0"/>
              </a:moveTo>
              <a:lnTo>
                <a:pt x="130372"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A9BD8E73-D98B-428B-BA84-045352269B40}">
      <dsp:nvSpPr>
        <dsp:cNvPr id="0" name=""/>
        <dsp:cNvSpPr/>
      </dsp:nvSpPr>
      <dsp:spPr>
        <a:xfrm>
          <a:off x="4925741" y="827120"/>
          <a:ext cx="1563495" cy="1011499"/>
        </a:xfrm>
        <a:prstGeom prst="roundRect">
          <a:avLst/>
        </a:prstGeom>
        <a:solidFill>
          <a:srgbClr val="202452">
            <a:alpha val="7857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On-the-Job Training</a:t>
          </a:r>
        </a:p>
      </dsp:txBody>
      <dsp:txXfrm>
        <a:off x="4975118" y="876497"/>
        <a:ext cx="1464741" cy="912745"/>
      </dsp:txXfrm>
    </dsp:sp>
    <dsp:sp modelId="{6A62E5C4-7C17-439C-943E-BB9443186907}">
      <dsp:nvSpPr>
        <dsp:cNvPr id="0" name=""/>
        <dsp:cNvSpPr/>
      </dsp:nvSpPr>
      <dsp:spPr>
        <a:xfrm rot="771429">
          <a:off x="4966838" y="2858343"/>
          <a:ext cx="361520" cy="0"/>
        </a:xfrm>
        <a:custGeom>
          <a:avLst/>
          <a:gdLst/>
          <a:ahLst/>
          <a:cxnLst/>
          <a:rect l="0" t="0" r="0" b="0"/>
          <a:pathLst>
            <a:path>
              <a:moveTo>
                <a:pt x="0" y="0"/>
              </a:moveTo>
              <a:lnTo>
                <a:pt x="361520"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F034500C-245F-41C9-95EC-CAC23529A681}">
      <dsp:nvSpPr>
        <dsp:cNvPr id="0" name=""/>
        <dsp:cNvSpPr/>
      </dsp:nvSpPr>
      <dsp:spPr>
        <a:xfrm>
          <a:off x="5323827" y="2571245"/>
          <a:ext cx="1563495" cy="1011499"/>
        </a:xfrm>
        <a:prstGeom prst="roundRect">
          <a:avLst/>
        </a:prstGeom>
        <a:solidFill>
          <a:srgbClr val="202452">
            <a:alpha val="7285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Federal Bonding</a:t>
          </a:r>
        </a:p>
      </dsp:txBody>
      <dsp:txXfrm>
        <a:off x="5373204" y="2620622"/>
        <a:ext cx="1464741" cy="912745"/>
      </dsp:txXfrm>
    </dsp:sp>
    <dsp:sp modelId="{A6D64231-748B-48B7-9C31-8DBBA5902D63}">
      <dsp:nvSpPr>
        <dsp:cNvPr id="0" name=""/>
        <dsp:cNvSpPr/>
      </dsp:nvSpPr>
      <dsp:spPr>
        <a:xfrm rot="3857143">
          <a:off x="4271687" y="3671511"/>
          <a:ext cx="662426" cy="0"/>
        </a:xfrm>
        <a:custGeom>
          <a:avLst/>
          <a:gdLst/>
          <a:ahLst/>
          <a:cxnLst/>
          <a:rect l="0" t="0" r="0" b="0"/>
          <a:pathLst>
            <a:path>
              <a:moveTo>
                <a:pt x="0" y="0"/>
              </a:moveTo>
              <a:lnTo>
                <a:pt x="662426"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260FA0E8-DC8D-4A52-88B2-4B18597A31AE}">
      <dsp:nvSpPr>
        <dsp:cNvPr id="0" name=""/>
        <dsp:cNvSpPr/>
      </dsp:nvSpPr>
      <dsp:spPr>
        <a:xfrm>
          <a:off x="4208417" y="3969924"/>
          <a:ext cx="1563495" cy="1011499"/>
        </a:xfrm>
        <a:prstGeom prst="roundRect">
          <a:avLst/>
        </a:prstGeom>
        <a:solidFill>
          <a:srgbClr val="202452">
            <a:alpha val="6714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HIRE VETS Medallion Program</a:t>
          </a:r>
        </a:p>
      </dsp:txBody>
      <dsp:txXfrm>
        <a:off x="4257794" y="4019301"/>
        <a:ext cx="1464741" cy="912745"/>
      </dsp:txXfrm>
    </dsp:sp>
    <dsp:sp modelId="{C2D807EF-7E9B-4DC6-B291-912893F98D4F}">
      <dsp:nvSpPr>
        <dsp:cNvPr id="0" name=""/>
        <dsp:cNvSpPr/>
      </dsp:nvSpPr>
      <dsp:spPr>
        <a:xfrm rot="6942857">
          <a:off x="3257238" y="3671511"/>
          <a:ext cx="662426" cy="0"/>
        </a:xfrm>
        <a:custGeom>
          <a:avLst/>
          <a:gdLst/>
          <a:ahLst/>
          <a:cxnLst/>
          <a:rect l="0" t="0" r="0" b="0"/>
          <a:pathLst>
            <a:path>
              <a:moveTo>
                <a:pt x="0" y="0"/>
              </a:moveTo>
              <a:lnTo>
                <a:pt x="662426"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1306DE41-6F83-4C24-A7FB-329E43DFB7C0}">
      <dsp:nvSpPr>
        <dsp:cNvPr id="0" name=""/>
        <dsp:cNvSpPr/>
      </dsp:nvSpPr>
      <dsp:spPr>
        <a:xfrm>
          <a:off x="2419439" y="3969924"/>
          <a:ext cx="1563495" cy="1011499"/>
        </a:xfrm>
        <a:prstGeom prst="roundRect">
          <a:avLst/>
        </a:prstGeom>
        <a:solidFill>
          <a:srgbClr val="202452">
            <a:alpha val="6142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SkillBridge</a:t>
          </a:r>
        </a:p>
      </dsp:txBody>
      <dsp:txXfrm>
        <a:off x="2468816" y="4019301"/>
        <a:ext cx="1464741" cy="912745"/>
      </dsp:txXfrm>
    </dsp:sp>
    <dsp:sp modelId="{30E974DD-E176-4F91-8F43-380A64E30497}">
      <dsp:nvSpPr>
        <dsp:cNvPr id="0" name=""/>
        <dsp:cNvSpPr/>
      </dsp:nvSpPr>
      <dsp:spPr>
        <a:xfrm rot="10028571">
          <a:off x="2862992" y="2858343"/>
          <a:ext cx="361520" cy="0"/>
        </a:xfrm>
        <a:custGeom>
          <a:avLst/>
          <a:gdLst/>
          <a:ahLst/>
          <a:cxnLst/>
          <a:rect l="0" t="0" r="0" b="0"/>
          <a:pathLst>
            <a:path>
              <a:moveTo>
                <a:pt x="0" y="0"/>
              </a:moveTo>
              <a:lnTo>
                <a:pt x="361520"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4EAE538E-71D5-436D-8807-EFF845109748}">
      <dsp:nvSpPr>
        <dsp:cNvPr id="0" name=""/>
        <dsp:cNvSpPr/>
      </dsp:nvSpPr>
      <dsp:spPr>
        <a:xfrm>
          <a:off x="1304029" y="2571245"/>
          <a:ext cx="1563495" cy="1011499"/>
        </a:xfrm>
        <a:prstGeom prst="roundRect">
          <a:avLst/>
        </a:prstGeom>
        <a:solidFill>
          <a:srgbClr val="202452">
            <a:alpha val="5571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Employ Florida</a:t>
          </a:r>
        </a:p>
      </dsp:txBody>
      <dsp:txXfrm>
        <a:off x="1353406" y="2620622"/>
        <a:ext cx="1464741" cy="912745"/>
      </dsp:txXfrm>
    </dsp:sp>
    <dsp:sp modelId="{44505150-F2F8-433F-96C0-B48F51A10435}">
      <dsp:nvSpPr>
        <dsp:cNvPr id="0" name=""/>
        <dsp:cNvSpPr/>
      </dsp:nvSpPr>
      <dsp:spPr>
        <a:xfrm rot="13114286">
          <a:off x="3103831" y="1879262"/>
          <a:ext cx="130372" cy="0"/>
        </a:xfrm>
        <a:custGeom>
          <a:avLst/>
          <a:gdLst/>
          <a:ahLst/>
          <a:cxnLst/>
          <a:rect l="0" t="0" r="0" b="0"/>
          <a:pathLst>
            <a:path>
              <a:moveTo>
                <a:pt x="0" y="0"/>
              </a:moveTo>
              <a:lnTo>
                <a:pt x="130372" y="0"/>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91D6245A-85CA-4B45-B05D-86D734301C8D}">
      <dsp:nvSpPr>
        <dsp:cNvPr id="0" name=""/>
        <dsp:cNvSpPr/>
      </dsp:nvSpPr>
      <dsp:spPr>
        <a:xfrm>
          <a:off x="1702114" y="827120"/>
          <a:ext cx="1563495" cy="1011499"/>
        </a:xfrm>
        <a:prstGeom prst="roundRect">
          <a:avLst/>
        </a:prstGeom>
        <a:solidFill>
          <a:srgbClr val="20245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n-lt"/>
              <a:cs typeface="Arial" panose="020B0604020202020204" pitchFamily="34" charset="0"/>
            </a:rPr>
            <a:t>Veteran Resumés</a:t>
          </a:r>
        </a:p>
      </dsp:txBody>
      <dsp:txXfrm>
        <a:off x="1751491" y="876497"/>
        <a:ext cx="1464741" cy="9127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416727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41828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1306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85137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55178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8787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344364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70914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3013318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99177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78583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331922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624477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42710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2321255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1279389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2197865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183749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305705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528435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304530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387418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on an outreach, make sure to check Employ Florida for case notes.  You don’t want to go to an employer who someone from the Business Services Team (BST) just visited the day prior.  It is ok to piggyback off the BST, but make sure you communicate with them and you are aware they just visited the employer.</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3046859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2364272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2842467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2152295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1008267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277281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LVER should have a 30 second elevator speech memorized and be ready to recite it at all times.  This should be a speech approximately 30 seconds in length, and it should summarize who you are, what you do, who CareerSource is, and what CareerSource can do for that employer.</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34058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92204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did research, conducted your outreach, followed up, and now you received job orders from the employer.  Great job!  Job orders are opportunities for veterans to become employed.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85542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31223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86553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229832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oodfreephotos.com/holidays/4th-of-july-independence-day/sunset-beyond-the-american-flag-celebrating-4th-of-july-independence-day.jpg.php"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png"/><Relationship Id="rId7" Type="http://schemas.openxmlformats.org/officeDocument/2006/relationships/diagramColors" Target="../diagrams/colors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hyperlink" Target="http://www.thebluediamondgallery.com/handwriting/e/employment.html" TargetMode="External"/><Relationship Id="rId4" Type="http://schemas.openxmlformats.org/officeDocument/2006/relationships/diagramData" Target="../diagrams/data13.xml"/><Relationship Id="rId9" Type="http://schemas.openxmlformats.org/officeDocument/2006/relationships/image" Target="../media/image7.jpg"/></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png"/><Relationship Id="rId7" Type="http://schemas.openxmlformats.org/officeDocument/2006/relationships/diagramColors" Target="../diagrams/colors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2.xml"/><Relationship Id="rId11" Type="http://schemas.openxmlformats.org/officeDocument/2006/relationships/hyperlink" Target="https://creativecommons.org/licenses/by-nc-sa/3.0/" TargetMode="External"/><Relationship Id="rId5" Type="http://schemas.openxmlformats.org/officeDocument/2006/relationships/diagramLayout" Target="../diagrams/layout22.xml"/><Relationship Id="rId10" Type="http://schemas.openxmlformats.org/officeDocument/2006/relationships/hyperlink" Target="http://www.antarcticglaciers.org/students-3/environmental-jobs/" TargetMode="External"/><Relationship Id="rId4" Type="http://schemas.openxmlformats.org/officeDocument/2006/relationships/diagramData" Target="../diagrams/data22.xml"/><Relationship Id="rId9" Type="http://schemas.openxmlformats.org/officeDocument/2006/relationships/image" Target="../media/image8.jpg"/></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png"/><Relationship Id="rId7" Type="http://schemas.openxmlformats.org/officeDocument/2006/relationships/diagramColors" Target="../diagrams/colors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png"/><Relationship Id="rId7" Type="http://schemas.openxmlformats.org/officeDocument/2006/relationships/diagramColors" Target="../diagrams/colors2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png"/><Relationship Id="rId7" Type="http://schemas.openxmlformats.org/officeDocument/2006/relationships/diagramColors" Target="../diagrams/colors2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png"/><Relationship Id="rId7" Type="http://schemas.openxmlformats.org/officeDocument/2006/relationships/diagramColors" Target="../diagrams/colors2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png"/><Relationship Id="rId7" Type="http://schemas.openxmlformats.org/officeDocument/2006/relationships/diagramColors" Target="../diagrams/colors2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28.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png"/><Relationship Id="rId7" Type="http://schemas.openxmlformats.org/officeDocument/2006/relationships/diagramColors" Target="../diagrams/colors2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2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3.png"/><Relationship Id="rId7" Type="http://schemas.openxmlformats.org/officeDocument/2006/relationships/diagramColors" Target="../diagrams/colors2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10" Type="http://schemas.openxmlformats.org/officeDocument/2006/relationships/image" Target="../media/image10.svg"/><Relationship Id="rId4" Type="http://schemas.openxmlformats.org/officeDocument/2006/relationships/diagramData" Target="../diagrams/data29.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3.png"/><Relationship Id="rId7" Type="http://schemas.openxmlformats.org/officeDocument/2006/relationships/diagramColors" Target="../diagrams/colors3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1.xml.rels><?xml version="1.0" encoding="UTF-8" standalone="yes"?>
<Relationships xmlns="http://schemas.openxmlformats.org/package/2006/relationships"><Relationship Id="rId8" Type="http://schemas.microsoft.com/office/2007/relationships/diagramDrawing" Target="../diagrams/drawing31.xml"/><Relationship Id="rId13" Type="http://schemas.microsoft.com/office/2007/relationships/diagramDrawing" Target="../diagrams/drawing32.xml"/><Relationship Id="rId3" Type="http://schemas.openxmlformats.org/officeDocument/2006/relationships/image" Target="../media/image3.png"/><Relationship Id="rId7" Type="http://schemas.openxmlformats.org/officeDocument/2006/relationships/diagramColors" Target="../diagrams/colors31.xml"/><Relationship Id="rId12" Type="http://schemas.openxmlformats.org/officeDocument/2006/relationships/diagramColors" Target="../diagrams/colors3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1.xml"/><Relationship Id="rId11" Type="http://schemas.openxmlformats.org/officeDocument/2006/relationships/diagramQuickStyle" Target="../diagrams/quickStyle32.xml"/><Relationship Id="rId5" Type="http://schemas.openxmlformats.org/officeDocument/2006/relationships/diagramLayout" Target="../diagrams/layout31.xml"/><Relationship Id="rId10" Type="http://schemas.openxmlformats.org/officeDocument/2006/relationships/diagramLayout" Target="../diagrams/layout32.xml"/><Relationship Id="rId4" Type="http://schemas.openxmlformats.org/officeDocument/2006/relationships/diagramData" Target="../diagrams/data31.xml"/><Relationship Id="rId9" Type="http://schemas.openxmlformats.org/officeDocument/2006/relationships/diagramData" Target="../diagrams/data32.xml"/></Relationships>
</file>

<file path=ppt/slides/_rels/slide32.xml.rels><?xml version="1.0" encoding="UTF-8" standalone="yes"?>
<Relationships xmlns="http://schemas.openxmlformats.org/package/2006/relationships"><Relationship Id="rId8" Type="http://schemas.microsoft.com/office/2007/relationships/diagramDrawing" Target="../diagrams/drawing33.xml"/><Relationship Id="rId13" Type="http://schemas.microsoft.com/office/2007/relationships/diagramDrawing" Target="../diagrams/drawing34.xml"/><Relationship Id="rId3" Type="http://schemas.openxmlformats.org/officeDocument/2006/relationships/image" Target="../media/image3.png"/><Relationship Id="rId7" Type="http://schemas.openxmlformats.org/officeDocument/2006/relationships/diagramColors" Target="../diagrams/colors33.xml"/><Relationship Id="rId12" Type="http://schemas.openxmlformats.org/officeDocument/2006/relationships/diagramColors" Target="../diagrams/colors3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3.xml"/><Relationship Id="rId11" Type="http://schemas.openxmlformats.org/officeDocument/2006/relationships/diagramQuickStyle" Target="../diagrams/quickStyle34.xml"/><Relationship Id="rId5" Type="http://schemas.openxmlformats.org/officeDocument/2006/relationships/diagramLayout" Target="../diagrams/layout33.xml"/><Relationship Id="rId10" Type="http://schemas.openxmlformats.org/officeDocument/2006/relationships/diagramLayout" Target="../diagrams/layout34.xml"/><Relationship Id="rId4" Type="http://schemas.openxmlformats.org/officeDocument/2006/relationships/diagramData" Target="../diagrams/data33.xml"/><Relationship Id="rId9" Type="http://schemas.openxmlformats.org/officeDocument/2006/relationships/diagramData" Target="../diagrams/data34.xml"/></Relationships>
</file>

<file path=ppt/slides/_rels/slide33.xml.rels><?xml version="1.0" encoding="UTF-8" standalone="yes"?>
<Relationships xmlns="http://schemas.openxmlformats.org/package/2006/relationships"><Relationship Id="rId8" Type="http://schemas.microsoft.com/office/2007/relationships/diagramDrawing" Target="../diagrams/drawing35.xml"/><Relationship Id="rId13" Type="http://schemas.microsoft.com/office/2007/relationships/diagramDrawing" Target="../diagrams/drawing36.xml"/><Relationship Id="rId3" Type="http://schemas.openxmlformats.org/officeDocument/2006/relationships/image" Target="../media/image3.png"/><Relationship Id="rId7" Type="http://schemas.openxmlformats.org/officeDocument/2006/relationships/diagramColors" Target="../diagrams/colors35.xml"/><Relationship Id="rId12" Type="http://schemas.openxmlformats.org/officeDocument/2006/relationships/diagramColors" Target="../diagrams/colors3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35.xml"/><Relationship Id="rId11" Type="http://schemas.openxmlformats.org/officeDocument/2006/relationships/diagramQuickStyle" Target="../diagrams/quickStyle36.xml"/><Relationship Id="rId5" Type="http://schemas.openxmlformats.org/officeDocument/2006/relationships/diagramLayout" Target="../diagrams/layout35.xml"/><Relationship Id="rId10" Type="http://schemas.openxmlformats.org/officeDocument/2006/relationships/diagramLayout" Target="../diagrams/layout36.xml"/><Relationship Id="rId4" Type="http://schemas.openxmlformats.org/officeDocument/2006/relationships/diagramData" Target="../diagrams/data35.xml"/><Relationship Id="rId9" Type="http://schemas.openxmlformats.org/officeDocument/2006/relationships/diagramData" Target="../diagrams/data36.xml"/></Relationships>
</file>

<file path=ppt/slides/_rels/slide34.xml.rels><?xml version="1.0" encoding="UTF-8" standalone="yes"?>
<Relationships xmlns="http://schemas.openxmlformats.org/package/2006/relationships"><Relationship Id="rId8" Type="http://schemas.microsoft.com/office/2007/relationships/diagramDrawing" Target="../diagrams/drawing37.xml"/><Relationship Id="rId13" Type="http://schemas.microsoft.com/office/2007/relationships/diagramDrawing" Target="../diagrams/drawing38.xml"/><Relationship Id="rId3" Type="http://schemas.openxmlformats.org/officeDocument/2006/relationships/image" Target="../media/image3.png"/><Relationship Id="rId7" Type="http://schemas.openxmlformats.org/officeDocument/2006/relationships/diagramColors" Target="../diagrams/colors37.xml"/><Relationship Id="rId12" Type="http://schemas.openxmlformats.org/officeDocument/2006/relationships/diagramColors" Target="../diagrams/colors3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37.xml"/><Relationship Id="rId11" Type="http://schemas.openxmlformats.org/officeDocument/2006/relationships/diagramQuickStyle" Target="../diagrams/quickStyle38.xml"/><Relationship Id="rId5" Type="http://schemas.openxmlformats.org/officeDocument/2006/relationships/diagramLayout" Target="../diagrams/layout37.xml"/><Relationship Id="rId10" Type="http://schemas.openxmlformats.org/officeDocument/2006/relationships/diagramLayout" Target="../diagrams/layout38.xml"/><Relationship Id="rId4" Type="http://schemas.openxmlformats.org/officeDocument/2006/relationships/diagramData" Target="../diagrams/data37.xml"/><Relationship Id="rId9" Type="http://schemas.openxmlformats.org/officeDocument/2006/relationships/diagramData" Target="../diagrams/data38.xml"/></Relationships>
</file>

<file path=ppt/slides/_rels/slide35.xml.rels><?xml version="1.0" encoding="UTF-8" standalone="yes"?>
<Relationships xmlns="http://schemas.openxmlformats.org/package/2006/relationships"><Relationship Id="rId8" Type="http://schemas.microsoft.com/office/2007/relationships/diagramDrawing" Target="../diagrams/drawing39.xml"/><Relationship Id="rId13" Type="http://schemas.microsoft.com/office/2007/relationships/diagramDrawing" Target="../diagrams/drawing40.xml"/><Relationship Id="rId3" Type="http://schemas.openxmlformats.org/officeDocument/2006/relationships/image" Target="../media/image3.png"/><Relationship Id="rId7" Type="http://schemas.openxmlformats.org/officeDocument/2006/relationships/diagramColors" Target="../diagrams/colors39.xml"/><Relationship Id="rId12" Type="http://schemas.openxmlformats.org/officeDocument/2006/relationships/diagramColors" Target="../diagrams/colors4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39.xml"/><Relationship Id="rId11" Type="http://schemas.openxmlformats.org/officeDocument/2006/relationships/diagramQuickStyle" Target="../diagrams/quickStyle40.xml"/><Relationship Id="rId5" Type="http://schemas.openxmlformats.org/officeDocument/2006/relationships/diagramLayout" Target="../diagrams/layout39.xml"/><Relationship Id="rId10" Type="http://schemas.openxmlformats.org/officeDocument/2006/relationships/diagramLayout" Target="../diagrams/layout40.xml"/><Relationship Id="rId4" Type="http://schemas.openxmlformats.org/officeDocument/2006/relationships/diagramData" Target="../diagrams/data39.xml"/><Relationship Id="rId9" Type="http://schemas.openxmlformats.org/officeDocument/2006/relationships/diagramData" Target="../diagrams/data40.xml"/></Relationships>
</file>

<file path=ppt/slides/_rels/slide36.xml.rels><?xml version="1.0" encoding="UTF-8" standalone="yes"?>
<Relationships xmlns="http://schemas.openxmlformats.org/package/2006/relationships"><Relationship Id="rId8" Type="http://schemas.microsoft.com/office/2007/relationships/diagramDrawing" Target="../diagrams/drawing41.xml"/><Relationship Id="rId13" Type="http://schemas.microsoft.com/office/2007/relationships/diagramDrawing" Target="../diagrams/drawing42.xml"/><Relationship Id="rId3" Type="http://schemas.openxmlformats.org/officeDocument/2006/relationships/image" Target="../media/image3.png"/><Relationship Id="rId7" Type="http://schemas.openxmlformats.org/officeDocument/2006/relationships/diagramColors" Target="../diagrams/colors41.xml"/><Relationship Id="rId12" Type="http://schemas.openxmlformats.org/officeDocument/2006/relationships/diagramColors" Target="../diagrams/colors4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41.xml"/><Relationship Id="rId11" Type="http://schemas.openxmlformats.org/officeDocument/2006/relationships/diagramQuickStyle" Target="../diagrams/quickStyle42.xml"/><Relationship Id="rId5" Type="http://schemas.openxmlformats.org/officeDocument/2006/relationships/diagramLayout" Target="../diagrams/layout41.xml"/><Relationship Id="rId10" Type="http://schemas.openxmlformats.org/officeDocument/2006/relationships/diagramLayout" Target="../diagrams/layout42.xml"/><Relationship Id="rId4" Type="http://schemas.openxmlformats.org/officeDocument/2006/relationships/diagramData" Target="../diagrams/data41.xml"/><Relationship Id="rId9" Type="http://schemas.openxmlformats.org/officeDocument/2006/relationships/diagramData" Target="../diagrams/data42.xml"/></Relationships>
</file>

<file path=ppt/slides/_rels/slide37.xml.rels><?xml version="1.0" encoding="UTF-8" standalone="yes"?>
<Relationships xmlns="http://schemas.openxmlformats.org/package/2006/relationships"><Relationship Id="rId8" Type="http://schemas.microsoft.com/office/2007/relationships/diagramDrawing" Target="../diagrams/drawing43.xml"/><Relationship Id="rId13" Type="http://schemas.microsoft.com/office/2007/relationships/diagramDrawing" Target="../diagrams/drawing44.xml"/><Relationship Id="rId3" Type="http://schemas.openxmlformats.org/officeDocument/2006/relationships/image" Target="../media/image3.png"/><Relationship Id="rId7" Type="http://schemas.openxmlformats.org/officeDocument/2006/relationships/diagramColors" Target="../diagrams/colors43.xml"/><Relationship Id="rId12" Type="http://schemas.openxmlformats.org/officeDocument/2006/relationships/diagramColors" Target="../diagrams/colors4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43.xml"/><Relationship Id="rId11" Type="http://schemas.openxmlformats.org/officeDocument/2006/relationships/diagramQuickStyle" Target="../diagrams/quickStyle44.xml"/><Relationship Id="rId5" Type="http://schemas.openxmlformats.org/officeDocument/2006/relationships/diagramLayout" Target="../diagrams/layout43.xml"/><Relationship Id="rId10" Type="http://schemas.openxmlformats.org/officeDocument/2006/relationships/diagramLayout" Target="../diagrams/layout44.xml"/><Relationship Id="rId4" Type="http://schemas.openxmlformats.org/officeDocument/2006/relationships/diagramData" Target="../diagrams/data43.xml"/><Relationship Id="rId9" Type="http://schemas.openxmlformats.org/officeDocument/2006/relationships/diagramData" Target="../diagrams/data44.xml"/></Relationships>
</file>

<file path=ppt/slides/_rels/slide38.xml.rels><?xml version="1.0" encoding="UTF-8" standalone="yes"?>
<Relationships xmlns="http://schemas.openxmlformats.org/package/2006/relationships"><Relationship Id="rId8" Type="http://schemas.microsoft.com/office/2007/relationships/diagramDrawing" Target="../diagrams/drawing45.xml"/><Relationship Id="rId13" Type="http://schemas.microsoft.com/office/2007/relationships/diagramDrawing" Target="../diagrams/drawing46.xml"/><Relationship Id="rId3" Type="http://schemas.openxmlformats.org/officeDocument/2006/relationships/image" Target="../media/image3.png"/><Relationship Id="rId7" Type="http://schemas.openxmlformats.org/officeDocument/2006/relationships/diagramColors" Target="../diagrams/colors45.xml"/><Relationship Id="rId12" Type="http://schemas.openxmlformats.org/officeDocument/2006/relationships/diagramColors" Target="../diagrams/colors4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45.xml"/><Relationship Id="rId11" Type="http://schemas.openxmlformats.org/officeDocument/2006/relationships/diagramQuickStyle" Target="../diagrams/quickStyle46.xml"/><Relationship Id="rId5" Type="http://schemas.openxmlformats.org/officeDocument/2006/relationships/diagramLayout" Target="../diagrams/layout45.xml"/><Relationship Id="rId10" Type="http://schemas.openxmlformats.org/officeDocument/2006/relationships/diagramLayout" Target="../diagrams/layout46.xml"/><Relationship Id="rId4" Type="http://schemas.openxmlformats.org/officeDocument/2006/relationships/diagramData" Target="../diagrams/data45.xml"/><Relationship Id="rId9" Type="http://schemas.openxmlformats.org/officeDocument/2006/relationships/diagramData" Target="../diagrams/data4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hyperlink" Target="http://www.thebluediamondgallery.com/handwriting/r/research.html" TargetMode="External"/><Relationship Id="rId4" Type="http://schemas.openxmlformats.org/officeDocument/2006/relationships/diagramData" Target="../diagrams/data7.xml"/><Relationship Id="rId9"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sky, grass, clouds&#10;&#10;Description automatically generated">
            <a:extLst>
              <a:ext uri="{FF2B5EF4-FFF2-40B4-BE49-F238E27FC236}">
                <a16:creationId xmlns:a16="http://schemas.microsoft.com/office/drawing/2014/main" id="{294E82A8-0028-76ED-DD9D-AB9F4AC261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5009" y="3131"/>
            <a:ext cx="9708089" cy="6854869"/>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5"/>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Local Veteran Employment Representative:</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535741"/>
            <a:ext cx="5758249" cy="53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Employer Outreach</a:t>
            </a:r>
          </a:p>
        </p:txBody>
      </p:sp>
      <p:sp>
        <p:nvSpPr>
          <p:cNvPr id="2" name="Subtitle 2">
            <a:extLst>
              <a:ext uri="{FF2B5EF4-FFF2-40B4-BE49-F238E27FC236}">
                <a16:creationId xmlns:a16="http://schemas.microsoft.com/office/drawing/2014/main" id="{50C2FB0A-0AA2-E3FA-63C8-19B26F7ED915}"/>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rgbClr val="202452"/>
                </a:solidFill>
                <a:latin typeface="Arial" panose="020B0604020202020204" pitchFamily="34" charset="0"/>
                <a:cs typeface="Arial" panose="020B0604020202020204" pitchFamily="34" charset="0"/>
              </a:rPr>
              <a:t>State Veterans’ Program Office</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7BD0E566-DA2A-3124-0230-C514A09AD99C}"/>
              </a:ext>
            </a:extLst>
          </p:cNvPr>
          <p:cNvGraphicFramePr/>
          <p:nvPr>
            <p:extLst>
              <p:ext uri="{D42A27DB-BD31-4B8C-83A1-F6EECF244321}">
                <p14:modId xmlns:p14="http://schemas.microsoft.com/office/powerpoint/2010/main" val="2371077412"/>
              </p:ext>
            </p:extLst>
          </p:nvPr>
        </p:nvGraphicFramePr>
        <p:xfrm>
          <a:off x="1210734" y="1306363"/>
          <a:ext cx="5996922" cy="4389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4E647B8D-0C6F-DA52-1F4D-6FE77D295948}"/>
              </a:ext>
            </a:extLst>
          </p:cNvPr>
          <p:cNvPicPr>
            <a:picLocks noChangeAspect="1"/>
          </p:cNvPicPr>
          <p:nvPr/>
        </p:nvPicPr>
        <p:blipFill>
          <a:blip r:embed="rId9"/>
          <a:stretch>
            <a:fillRect/>
          </a:stretch>
        </p:blipFill>
        <p:spPr>
          <a:xfrm>
            <a:off x="6934887" y="1306363"/>
            <a:ext cx="3034350" cy="4245274"/>
          </a:xfrm>
          <a:prstGeom prst="rect">
            <a:avLst/>
          </a:prstGeom>
          <a:effectLst>
            <a:softEdge rad="12700"/>
          </a:effectLst>
        </p:spPr>
      </p:pic>
    </p:spTree>
    <p:extLst>
      <p:ext uri="{BB962C8B-B14F-4D97-AF65-F5344CB8AC3E}">
        <p14:creationId xmlns:p14="http://schemas.microsoft.com/office/powerpoint/2010/main" val="317750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The TEAM Approach</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2053D161-A01D-5B57-F0F6-80B9D7CC6DF5}"/>
              </a:ext>
            </a:extLst>
          </p:cNvPr>
          <p:cNvGraphicFramePr/>
          <p:nvPr>
            <p:extLst>
              <p:ext uri="{D42A27DB-BD31-4B8C-83A1-F6EECF244321}">
                <p14:modId xmlns:p14="http://schemas.microsoft.com/office/powerpoint/2010/main" val="2215307107"/>
              </p:ext>
            </p:extLst>
          </p:nvPr>
        </p:nvGraphicFramePr>
        <p:xfrm>
          <a:off x="2296510" y="1245829"/>
          <a:ext cx="7598979" cy="5058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334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DVOP Coordination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57DF9967-8422-C0A7-750C-D7F3EB6FE17F}"/>
              </a:ext>
            </a:extLst>
          </p:cNvPr>
          <p:cNvGraphicFramePr/>
          <p:nvPr>
            <p:extLst>
              <p:ext uri="{D42A27DB-BD31-4B8C-83A1-F6EECF244321}">
                <p14:modId xmlns:p14="http://schemas.microsoft.com/office/powerpoint/2010/main" val="2903793674"/>
              </p:ext>
            </p:extLst>
          </p:nvPr>
        </p:nvGraphicFramePr>
        <p:xfrm>
          <a:off x="1500408" y="1122125"/>
          <a:ext cx="9191184" cy="5370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199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Services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E262AEA8-C7D6-E8FF-3A48-7D97641882B5}"/>
              </a:ext>
            </a:extLst>
          </p:cNvPr>
          <p:cNvGraphicFramePr/>
          <p:nvPr>
            <p:extLst>
              <p:ext uri="{D42A27DB-BD31-4B8C-83A1-F6EECF244321}">
                <p14:modId xmlns:p14="http://schemas.microsoft.com/office/powerpoint/2010/main" val="4143899542"/>
              </p:ext>
            </p:extLst>
          </p:nvPr>
        </p:nvGraphicFramePr>
        <p:xfrm>
          <a:off x="2097087" y="1568298"/>
          <a:ext cx="7997825" cy="2206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Text, whiteboard&#10;&#10;Description automatically generated">
            <a:extLst>
              <a:ext uri="{FF2B5EF4-FFF2-40B4-BE49-F238E27FC236}">
                <a16:creationId xmlns:a16="http://schemas.microsoft.com/office/drawing/2014/main" id="{75CC9A08-6C28-81AC-9B19-3A82D308A80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999420" y="4062561"/>
            <a:ext cx="4193158" cy="2795439"/>
          </a:xfrm>
          <a:prstGeom prst="rect">
            <a:avLst/>
          </a:prstGeom>
        </p:spPr>
      </p:pic>
    </p:spTree>
    <p:extLst>
      <p:ext uri="{BB962C8B-B14F-4D97-AF65-F5344CB8AC3E}">
        <p14:creationId xmlns:p14="http://schemas.microsoft.com/office/powerpoint/2010/main" val="342351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Attempt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AEE85AAD-5284-C6CA-4CA5-6838927C3A0B}"/>
              </a:ext>
            </a:extLst>
          </p:cNvPr>
          <p:cNvGraphicFramePr/>
          <p:nvPr>
            <p:extLst>
              <p:ext uri="{D42A27DB-BD31-4B8C-83A1-F6EECF244321}">
                <p14:modId xmlns:p14="http://schemas.microsoft.com/office/powerpoint/2010/main" val="2388264068"/>
              </p:ext>
            </p:extLst>
          </p:nvPr>
        </p:nvGraphicFramePr>
        <p:xfrm>
          <a:off x="1579121" y="1690688"/>
          <a:ext cx="9033757" cy="3750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243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Attempt Case Note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DCF8A8BB-0297-FC28-F086-1AC2C58BADFE}"/>
              </a:ext>
            </a:extLst>
          </p:cNvPr>
          <p:cNvGraphicFramePr/>
          <p:nvPr>
            <p:extLst>
              <p:ext uri="{D42A27DB-BD31-4B8C-83A1-F6EECF244321}">
                <p14:modId xmlns:p14="http://schemas.microsoft.com/office/powerpoint/2010/main" val="3747848636"/>
              </p:ext>
            </p:extLst>
          </p:nvPr>
        </p:nvGraphicFramePr>
        <p:xfrm>
          <a:off x="1446777" y="806196"/>
          <a:ext cx="9298445" cy="5053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623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Note Template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8B2796AC-1B6B-1632-D6C3-D178DF538FEB}"/>
              </a:ext>
            </a:extLst>
          </p:cNvPr>
          <p:cNvGraphicFramePr/>
          <p:nvPr>
            <p:extLst>
              <p:ext uri="{D42A27DB-BD31-4B8C-83A1-F6EECF244321}">
                <p14:modId xmlns:p14="http://schemas.microsoft.com/office/powerpoint/2010/main" val="263096015"/>
              </p:ext>
            </p:extLst>
          </p:nvPr>
        </p:nvGraphicFramePr>
        <p:xfrm>
          <a:off x="766218" y="1433576"/>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6557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Service Recording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A5904462-7A43-3CB6-70D8-1C1EB4BDADBB}"/>
              </a:ext>
            </a:extLst>
          </p:cNvPr>
          <p:cNvGraphicFramePr/>
          <p:nvPr>
            <p:extLst>
              <p:ext uri="{D42A27DB-BD31-4B8C-83A1-F6EECF244321}">
                <p14:modId xmlns:p14="http://schemas.microsoft.com/office/powerpoint/2010/main" val="3245286288"/>
              </p:ext>
            </p:extLst>
          </p:nvPr>
        </p:nvGraphicFramePr>
        <p:xfrm>
          <a:off x="1551711" y="1506669"/>
          <a:ext cx="9088578" cy="4537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Case Notes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CDDE5D6F-6AE7-752E-7704-2726365A241C}"/>
              </a:ext>
            </a:extLst>
          </p:cNvPr>
          <p:cNvGraphicFramePr/>
          <p:nvPr>
            <p:extLst>
              <p:ext uri="{D42A27DB-BD31-4B8C-83A1-F6EECF244321}">
                <p14:modId xmlns:p14="http://schemas.microsoft.com/office/powerpoint/2010/main" val="2844315565"/>
              </p:ext>
            </p:extLst>
          </p:nvPr>
        </p:nvGraphicFramePr>
        <p:xfrm>
          <a:off x="1467644" y="1145748"/>
          <a:ext cx="9256712" cy="456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375B8371-AF25-0B90-5FCB-9F318A0386DF}"/>
              </a:ext>
            </a:extLst>
          </p:cNvPr>
          <p:cNvSpPr txBox="1"/>
          <p:nvPr/>
        </p:nvSpPr>
        <p:spPr>
          <a:xfrm>
            <a:off x="2765571" y="5536735"/>
            <a:ext cx="6660858" cy="646331"/>
          </a:xfrm>
          <a:prstGeom prst="rect">
            <a:avLst/>
          </a:prstGeom>
          <a:noFill/>
        </p:spPr>
        <p:txBody>
          <a:bodyPr wrap="square" rtlCol="0">
            <a:spAutoFit/>
          </a:bodyPr>
          <a:lstStyle/>
          <a:p>
            <a:pPr algn="ctr"/>
            <a:r>
              <a:rPr lang="en-US" b="1" u="sng" dirty="0">
                <a:solidFill>
                  <a:srgbClr val="202452"/>
                </a:solidFill>
              </a:rPr>
              <a:t>Note</a:t>
            </a:r>
            <a:r>
              <a:rPr lang="en-US" b="1" dirty="0">
                <a:solidFill>
                  <a:srgbClr val="202452"/>
                </a:solidFill>
              </a:rPr>
              <a:t>:</a:t>
            </a:r>
            <a:r>
              <a:rPr lang="en-US" dirty="0">
                <a:solidFill>
                  <a:srgbClr val="202452"/>
                </a:solidFill>
              </a:rPr>
              <a:t> A case note is not required to be entered on the E33 if a case note was entered on the corresponding 123.</a:t>
            </a:r>
          </a:p>
        </p:txBody>
      </p:sp>
    </p:spTree>
    <p:extLst>
      <p:ext uri="{BB962C8B-B14F-4D97-AF65-F5344CB8AC3E}">
        <p14:creationId xmlns:p14="http://schemas.microsoft.com/office/powerpoint/2010/main" val="384424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Note Template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125C5E21-A88E-03B6-9315-97ED0302787B}"/>
              </a:ext>
            </a:extLst>
          </p:cNvPr>
          <p:cNvGraphicFramePr/>
          <p:nvPr>
            <p:extLst>
              <p:ext uri="{D42A27DB-BD31-4B8C-83A1-F6EECF244321}">
                <p14:modId xmlns:p14="http://schemas.microsoft.com/office/powerpoint/2010/main" val="4106079509"/>
              </p:ext>
            </p:extLst>
          </p:nvPr>
        </p:nvGraphicFramePr>
        <p:xfrm>
          <a:off x="766218" y="1433576"/>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249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5" name="Diagram 4">
            <a:extLst>
              <a:ext uri="{FF2B5EF4-FFF2-40B4-BE49-F238E27FC236}">
                <a16:creationId xmlns:a16="http://schemas.microsoft.com/office/drawing/2014/main" id="{540ACADE-00B1-A117-D558-280050266AD9}"/>
              </a:ext>
            </a:extLst>
          </p:cNvPr>
          <p:cNvGraphicFramePr/>
          <p:nvPr>
            <p:extLst>
              <p:ext uri="{D42A27DB-BD31-4B8C-83A1-F6EECF244321}">
                <p14:modId xmlns:p14="http://schemas.microsoft.com/office/powerpoint/2010/main" val="412692575"/>
              </p:ext>
            </p:extLst>
          </p:nvPr>
        </p:nvGraphicFramePr>
        <p:xfrm>
          <a:off x="838200" y="1603689"/>
          <a:ext cx="10191044" cy="447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Placements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86B3B279-F136-81F6-66E5-AFE7D0E97726}"/>
              </a:ext>
            </a:extLst>
          </p:cNvPr>
          <p:cNvGraphicFramePr/>
          <p:nvPr>
            <p:extLst>
              <p:ext uri="{D42A27DB-BD31-4B8C-83A1-F6EECF244321}">
                <p14:modId xmlns:p14="http://schemas.microsoft.com/office/powerpoint/2010/main" val="1061716007"/>
              </p:ext>
            </p:extLst>
          </p:nvPr>
        </p:nvGraphicFramePr>
        <p:xfrm>
          <a:off x="2136567" y="1308094"/>
          <a:ext cx="7918865" cy="5099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C820FE2F-2D11-A5E8-165C-B7B587923DFB}"/>
              </a:ext>
            </a:extLst>
          </p:cNvPr>
          <p:cNvSpPr txBox="1"/>
          <p:nvPr/>
        </p:nvSpPr>
        <p:spPr>
          <a:xfrm>
            <a:off x="2576817" y="5386260"/>
            <a:ext cx="7038363" cy="923330"/>
          </a:xfrm>
          <a:prstGeom prst="rect">
            <a:avLst/>
          </a:prstGeom>
          <a:noFill/>
        </p:spPr>
        <p:txBody>
          <a:bodyPr wrap="square" rtlCol="0">
            <a:spAutoFit/>
          </a:bodyPr>
          <a:lstStyle/>
          <a:p>
            <a:pPr algn="ctr"/>
            <a:r>
              <a:rPr lang="en-US" b="1" dirty="0">
                <a:solidFill>
                  <a:srgbClr val="202452"/>
                </a:solidFill>
              </a:rPr>
              <a:t>*</a:t>
            </a:r>
            <a:r>
              <a:rPr lang="en-US" b="1" u="sng" dirty="0">
                <a:solidFill>
                  <a:srgbClr val="202452"/>
                </a:solidFill>
              </a:rPr>
              <a:t>Note</a:t>
            </a:r>
            <a:r>
              <a:rPr lang="en-US" b="1" dirty="0">
                <a:solidFill>
                  <a:srgbClr val="202452"/>
                </a:solidFill>
              </a:rPr>
              <a:t>: </a:t>
            </a:r>
            <a:r>
              <a:rPr lang="en-US" dirty="0">
                <a:solidFill>
                  <a:srgbClr val="202452"/>
                </a:solidFill>
              </a:rPr>
              <a:t>LVER staff may make the referral and enter the direct placement; however, LVERs may </a:t>
            </a:r>
            <a:r>
              <a:rPr lang="en-US" u="sng" dirty="0">
                <a:solidFill>
                  <a:srgbClr val="202452"/>
                </a:solidFill>
              </a:rPr>
              <a:t>only</a:t>
            </a:r>
            <a:r>
              <a:rPr lang="en-US" dirty="0">
                <a:solidFill>
                  <a:srgbClr val="202452"/>
                </a:solidFill>
              </a:rPr>
              <a:t> make referrals to job orders that were created through their job development activities.</a:t>
            </a:r>
            <a:endParaRPr lang="en-US" b="1" u="sng" dirty="0">
              <a:solidFill>
                <a:srgbClr val="202452"/>
              </a:solidFill>
            </a:endParaRPr>
          </a:p>
        </p:txBody>
      </p:sp>
    </p:spTree>
    <p:extLst>
      <p:ext uri="{BB962C8B-B14F-4D97-AF65-F5344CB8AC3E}">
        <p14:creationId xmlns:p14="http://schemas.microsoft.com/office/powerpoint/2010/main" val="639813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Development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BDFB7116-BDA0-6F59-4E59-326BE4CA9B8C}"/>
              </a:ext>
            </a:extLst>
          </p:cNvPr>
          <p:cNvGraphicFramePr/>
          <p:nvPr>
            <p:extLst>
              <p:ext uri="{D42A27DB-BD31-4B8C-83A1-F6EECF244321}">
                <p14:modId xmlns:p14="http://schemas.microsoft.com/office/powerpoint/2010/main" val="2248118614"/>
              </p:ext>
            </p:extLst>
          </p:nvPr>
        </p:nvGraphicFramePr>
        <p:xfrm>
          <a:off x="2007393" y="1507561"/>
          <a:ext cx="8177213" cy="4929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80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Individualized Veteran Advocacy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4F185F21-0A98-BE17-ADF0-BAD68BDD8CD3}"/>
              </a:ext>
            </a:extLst>
          </p:cNvPr>
          <p:cNvGraphicFramePr/>
          <p:nvPr>
            <p:extLst>
              <p:ext uri="{D42A27DB-BD31-4B8C-83A1-F6EECF244321}">
                <p14:modId xmlns:p14="http://schemas.microsoft.com/office/powerpoint/2010/main" val="1375668895"/>
              </p:ext>
            </p:extLst>
          </p:nvPr>
        </p:nvGraphicFramePr>
        <p:xfrm>
          <a:off x="1467644" y="1557009"/>
          <a:ext cx="9256712" cy="2586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Logo&#10;&#10;Description automatically generated">
            <a:extLst>
              <a:ext uri="{FF2B5EF4-FFF2-40B4-BE49-F238E27FC236}">
                <a16:creationId xmlns:a16="http://schemas.microsoft.com/office/drawing/2014/main" id="{21BDE02E-0A86-F21B-6B73-D8139144E93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729921" y="4234389"/>
            <a:ext cx="2732158" cy="2532244"/>
          </a:xfrm>
          <a:prstGeom prst="rect">
            <a:avLst/>
          </a:prstGeom>
        </p:spPr>
      </p:pic>
      <p:sp>
        <p:nvSpPr>
          <p:cNvPr id="7" name="TextBox 6">
            <a:extLst>
              <a:ext uri="{FF2B5EF4-FFF2-40B4-BE49-F238E27FC236}">
                <a16:creationId xmlns:a16="http://schemas.microsoft.com/office/drawing/2014/main" id="{E4EEADD9-9659-1B18-A4B9-B8EDC49BB453}"/>
              </a:ext>
            </a:extLst>
          </p:cNvPr>
          <p:cNvSpPr txBox="1"/>
          <p:nvPr/>
        </p:nvSpPr>
        <p:spPr>
          <a:xfrm>
            <a:off x="872289" y="6858000"/>
            <a:ext cx="5813533" cy="230832"/>
          </a:xfrm>
          <a:prstGeom prst="rect">
            <a:avLst/>
          </a:prstGeom>
          <a:noFill/>
        </p:spPr>
        <p:txBody>
          <a:bodyPr wrap="square" rtlCol="0">
            <a:spAutoFit/>
          </a:bodyPr>
          <a:lstStyle/>
          <a:p>
            <a:r>
              <a:rPr lang="en-US" sz="900">
                <a:hlinkClick r:id="rId10" tooltip="http://www.antarcticglaciers.org/students-3/environmental-jobs/"/>
              </a:rPr>
              <a:t>This Photo</a:t>
            </a:r>
            <a:r>
              <a:rPr lang="en-US" sz="900"/>
              <a:t> by Unknown Author is licensed under </a:t>
            </a:r>
            <a:r>
              <a:rPr lang="en-US" sz="900">
                <a:hlinkClick r:id="rId11" tooltip="https://creativecommons.org/licenses/by-nc-sa/3.0/"/>
              </a:rPr>
              <a:t>CC BY-SA-NC</a:t>
            </a:r>
            <a:endParaRPr lang="en-US" sz="900"/>
          </a:p>
        </p:txBody>
      </p:sp>
    </p:spTree>
    <p:extLst>
      <p:ext uri="{BB962C8B-B14F-4D97-AF65-F5344CB8AC3E}">
        <p14:creationId xmlns:p14="http://schemas.microsoft.com/office/powerpoint/2010/main" val="281852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Individualized Veteran Advocacy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F4E4AA4F-C55E-BEFE-6166-EFEC3B9ED939}"/>
              </a:ext>
            </a:extLst>
          </p:cNvPr>
          <p:cNvGraphicFramePr/>
          <p:nvPr>
            <p:extLst>
              <p:ext uri="{D42A27DB-BD31-4B8C-83A1-F6EECF244321}">
                <p14:modId xmlns:p14="http://schemas.microsoft.com/office/powerpoint/2010/main" val="3416081479"/>
              </p:ext>
            </p:extLst>
          </p:nvPr>
        </p:nvGraphicFramePr>
        <p:xfrm>
          <a:off x="2340528" y="1503245"/>
          <a:ext cx="7510943" cy="4989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9016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Individualized Veteran Advocacy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62EC29BF-8C84-DBF2-E81B-1BACE1DE876A}"/>
              </a:ext>
            </a:extLst>
          </p:cNvPr>
          <p:cNvGraphicFramePr/>
          <p:nvPr>
            <p:extLst>
              <p:ext uri="{D42A27DB-BD31-4B8C-83A1-F6EECF244321}">
                <p14:modId xmlns:p14="http://schemas.microsoft.com/office/powerpoint/2010/main" val="3069916093"/>
              </p:ext>
            </p:extLst>
          </p:nvPr>
        </p:nvGraphicFramePr>
        <p:xfrm>
          <a:off x="2076133" y="1690688"/>
          <a:ext cx="8039734" cy="411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6279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181023D6-467E-69BA-E317-6A9870A26B30}"/>
              </a:ext>
            </a:extLst>
          </p:cNvPr>
          <p:cNvGraphicFramePr/>
          <p:nvPr>
            <p:extLst>
              <p:ext uri="{D42A27DB-BD31-4B8C-83A1-F6EECF244321}">
                <p14:modId xmlns:p14="http://schemas.microsoft.com/office/powerpoint/2010/main" val="2296752620"/>
              </p:ext>
            </p:extLst>
          </p:nvPr>
        </p:nvGraphicFramePr>
        <p:xfrm>
          <a:off x="1550899" y="655373"/>
          <a:ext cx="9090201" cy="4966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883518A-51BD-DC43-E4FC-86884C254449}"/>
              </a:ext>
            </a:extLst>
          </p:cNvPr>
          <p:cNvSpPr txBox="1"/>
          <p:nvPr/>
        </p:nvSpPr>
        <p:spPr>
          <a:xfrm>
            <a:off x="2765570" y="4975536"/>
            <a:ext cx="6660858" cy="646331"/>
          </a:xfrm>
          <a:prstGeom prst="rect">
            <a:avLst/>
          </a:prstGeom>
          <a:noFill/>
        </p:spPr>
        <p:txBody>
          <a:bodyPr wrap="square" rtlCol="0">
            <a:spAutoFit/>
          </a:bodyPr>
          <a:lstStyle/>
          <a:p>
            <a:pPr algn="ctr"/>
            <a:r>
              <a:rPr lang="en-US" b="1" u="sng" dirty="0">
                <a:solidFill>
                  <a:srgbClr val="202452"/>
                </a:solidFill>
              </a:rPr>
              <a:t>Note</a:t>
            </a:r>
            <a:r>
              <a:rPr lang="en-US" b="1" dirty="0">
                <a:solidFill>
                  <a:srgbClr val="202452"/>
                </a:solidFill>
              </a:rPr>
              <a:t>:</a:t>
            </a:r>
            <a:r>
              <a:rPr lang="en-US" dirty="0">
                <a:solidFill>
                  <a:srgbClr val="202452"/>
                </a:solidFill>
              </a:rPr>
              <a:t> A case note is not required to be entered on the E53 if a case note was entered on the corresponding V12.</a:t>
            </a:r>
          </a:p>
        </p:txBody>
      </p:sp>
    </p:spTree>
    <p:extLst>
      <p:ext uri="{BB962C8B-B14F-4D97-AF65-F5344CB8AC3E}">
        <p14:creationId xmlns:p14="http://schemas.microsoft.com/office/powerpoint/2010/main" val="4150036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Note Template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3B81D873-5C53-E308-0577-77C486AFB61E}"/>
              </a:ext>
            </a:extLst>
          </p:cNvPr>
          <p:cNvGraphicFramePr/>
          <p:nvPr>
            <p:extLst>
              <p:ext uri="{D42A27DB-BD31-4B8C-83A1-F6EECF244321}">
                <p14:modId xmlns:p14="http://schemas.microsoft.com/office/powerpoint/2010/main" val="1646035850"/>
              </p:ext>
            </p:extLst>
          </p:nvPr>
        </p:nvGraphicFramePr>
        <p:xfrm>
          <a:off x="766218" y="1516259"/>
          <a:ext cx="10659564" cy="4683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6497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Business Services Integration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2EB77577-7C45-9D0E-F4A4-3AD92885A760}"/>
              </a:ext>
            </a:extLst>
          </p:cNvPr>
          <p:cNvGraphicFramePr/>
          <p:nvPr>
            <p:extLst>
              <p:ext uri="{D42A27DB-BD31-4B8C-83A1-F6EECF244321}">
                <p14:modId xmlns:p14="http://schemas.microsoft.com/office/powerpoint/2010/main" val="3816946161"/>
              </p:ext>
            </p:extLst>
          </p:nvPr>
        </p:nvGraphicFramePr>
        <p:xfrm>
          <a:off x="2376311" y="1509888"/>
          <a:ext cx="7439378" cy="4766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9104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 Follow-Up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C70A1859-1881-C2CB-3891-4428EA8DFB80}"/>
              </a:ext>
            </a:extLst>
          </p:cNvPr>
          <p:cNvGraphicFramePr/>
          <p:nvPr>
            <p:extLst>
              <p:ext uri="{D42A27DB-BD31-4B8C-83A1-F6EECF244321}">
                <p14:modId xmlns:p14="http://schemas.microsoft.com/office/powerpoint/2010/main" val="5987988"/>
              </p:ext>
            </p:extLst>
          </p:nvPr>
        </p:nvGraphicFramePr>
        <p:xfrm>
          <a:off x="2482153" y="1524315"/>
          <a:ext cx="7227693" cy="4639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0154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Job Order Follow-Up</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179C7387-014E-730D-65E8-D6D3F37A802B}"/>
              </a:ext>
            </a:extLst>
          </p:cNvPr>
          <p:cNvGraphicFramePr/>
          <p:nvPr>
            <p:extLst>
              <p:ext uri="{D42A27DB-BD31-4B8C-83A1-F6EECF244321}">
                <p14:modId xmlns:p14="http://schemas.microsoft.com/office/powerpoint/2010/main" val="723267692"/>
              </p:ext>
            </p:extLst>
          </p:nvPr>
        </p:nvGraphicFramePr>
        <p:xfrm>
          <a:off x="3183083" y="1524315"/>
          <a:ext cx="7227693" cy="4639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ultiplication Sign 5">
            <a:extLst>
              <a:ext uri="{FF2B5EF4-FFF2-40B4-BE49-F238E27FC236}">
                <a16:creationId xmlns:a16="http://schemas.microsoft.com/office/drawing/2014/main" id="{73FC4D67-4103-9395-02B0-D2A25E4AA788}"/>
              </a:ext>
            </a:extLst>
          </p:cNvPr>
          <p:cNvSpPr/>
          <p:nvPr/>
        </p:nvSpPr>
        <p:spPr>
          <a:xfrm>
            <a:off x="1696933" y="1861165"/>
            <a:ext cx="1764443" cy="1567835"/>
          </a:xfrm>
          <a:prstGeom prst="mathMultiply">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96F81800-5B39-68E4-9395-116CB477F49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5237" y="4205587"/>
            <a:ext cx="1567834" cy="1567834"/>
          </a:xfrm>
          <a:prstGeom prst="rect">
            <a:avLst/>
          </a:prstGeom>
        </p:spPr>
      </p:pic>
    </p:spTree>
    <p:extLst>
      <p:ext uri="{BB962C8B-B14F-4D97-AF65-F5344CB8AC3E}">
        <p14:creationId xmlns:p14="http://schemas.microsoft.com/office/powerpoint/2010/main" val="391848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Authorization and Guidance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7" name="Diagram 6">
            <a:extLst>
              <a:ext uri="{FF2B5EF4-FFF2-40B4-BE49-F238E27FC236}">
                <a16:creationId xmlns:a16="http://schemas.microsoft.com/office/drawing/2014/main" id="{412B40D6-ED7B-E27A-E2F4-C877D6B2DFB2}"/>
              </a:ext>
            </a:extLst>
          </p:cNvPr>
          <p:cNvGraphicFramePr/>
          <p:nvPr>
            <p:extLst>
              <p:ext uri="{D42A27DB-BD31-4B8C-83A1-F6EECF244321}">
                <p14:modId xmlns:p14="http://schemas.microsoft.com/office/powerpoint/2010/main" val="4181862824"/>
              </p:ext>
            </p:extLst>
          </p:nvPr>
        </p:nvGraphicFramePr>
        <p:xfrm>
          <a:off x="2252049" y="1439384"/>
          <a:ext cx="7687899" cy="2497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5798EC97-B38D-9AB3-210D-32EB6DA1DEBD}"/>
              </a:ext>
            </a:extLst>
          </p:cNvPr>
          <p:cNvGraphicFramePr/>
          <p:nvPr>
            <p:extLst>
              <p:ext uri="{D42A27DB-BD31-4B8C-83A1-F6EECF244321}">
                <p14:modId xmlns:p14="http://schemas.microsoft.com/office/powerpoint/2010/main" val="2934254750"/>
              </p:ext>
            </p:extLst>
          </p:nvPr>
        </p:nvGraphicFramePr>
        <p:xfrm>
          <a:off x="2252049" y="4174124"/>
          <a:ext cx="7687899" cy="2488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7EF41CDC-87F3-2AAB-BF8F-F1FCECEB05BC}"/>
              </a:ext>
            </a:extLst>
          </p:cNvPr>
          <p:cNvGraphicFramePr/>
          <p:nvPr>
            <p:extLst>
              <p:ext uri="{D42A27DB-BD31-4B8C-83A1-F6EECF244321}">
                <p14:modId xmlns:p14="http://schemas.microsoft.com/office/powerpoint/2010/main" val="807318891"/>
              </p:ext>
            </p:extLst>
          </p:nvPr>
        </p:nvGraphicFramePr>
        <p:xfrm>
          <a:off x="2097088" y="1091874"/>
          <a:ext cx="7997824" cy="4674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6E095CE6-45BC-2FD8-15D5-4C1CC824A8C1}"/>
              </a:ext>
            </a:extLst>
          </p:cNvPr>
          <p:cNvSpPr txBox="1"/>
          <p:nvPr/>
        </p:nvSpPr>
        <p:spPr>
          <a:xfrm>
            <a:off x="3356435" y="5598291"/>
            <a:ext cx="5479129" cy="523220"/>
          </a:xfrm>
          <a:prstGeom prst="rect">
            <a:avLst/>
          </a:prstGeom>
          <a:noFill/>
        </p:spPr>
        <p:txBody>
          <a:bodyPr wrap="none" rtlCol="0">
            <a:spAutoFit/>
          </a:bodyPr>
          <a:lstStyle/>
          <a:p>
            <a:r>
              <a:rPr lang="en-US" sz="2800" u="sng" dirty="0">
                <a:solidFill>
                  <a:srgbClr val="202452"/>
                </a:solidFill>
              </a:rPr>
              <a:t>Note</a:t>
            </a:r>
            <a:r>
              <a:rPr lang="en-US" sz="2800" dirty="0">
                <a:solidFill>
                  <a:srgbClr val="202452"/>
                </a:solidFill>
              </a:rPr>
              <a:t>: LVERs no longer use code E50.</a:t>
            </a:r>
            <a:endParaRPr lang="en-US" sz="2800" u="sng" dirty="0">
              <a:solidFill>
                <a:srgbClr val="202452"/>
              </a:solidFill>
            </a:endParaRPr>
          </a:p>
        </p:txBody>
      </p:sp>
    </p:spTree>
    <p:extLst>
      <p:ext uri="{BB962C8B-B14F-4D97-AF65-F5344CB8AC3E}">
        <p14:creationId xmlns:p14="http://schemas.microsoft.com/office/powerpoint/2010/main" val="491924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1D2C4A03-6F1D-8B5B-65B3-91889DEDB4D8}"/>
              </a:ext>
            </a:extLst>
          </p:cNvPr>
          <p:cNvGraphicFramePr/>
          <p:nvPr>
            <p:extLst>
              <p:ext uri="{D42A27DB-BD31-4B8C-83A1-F6EECF244321}">
                <p14:modId xmlns:p14="http://schemas.microsoft.com/office/powerpoint/2010/main" val="33650400"/>
              </p:ext>
            </p:extLst>
          </p:nvPr>
        </p:nvGraphicFramePr>
        <p:xfrm>
          <a:off x="2097087" y="1356542"/>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632AD11D-C8B0-33ED-4209-4CCBA33DB99C}"/>
              </a:ext>
            </a:extLst>
          </p:cNvPr>
          <p:cNvGraphicFramePr/>
          <p:nvPr>
            <p:extLst>
              <p:ext uri="{D42A27DB-BD31-4B8C-83A1-F6EECF244321}">
                <p14:modId xmlns:p14="http://schemas.microsoft.com/office/powerpoint/2010/main" val="1192353394"/>
              </p:ext>
            </p:extLst>
          </p:nvPr>
        </p:nvGraphicFramePr>
        <p:xfrm>
          <a:off x="2097087" y="4045251"/>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48581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0FB77B33-DF80-47B5-7E09-AD67480669D9}"/>
              </a:ext>
            </a:extLst>
          </p:cNvPr>
          <p:cNvGraphicFramePr/>
          <p:nvPr>
            <p:extLst>
              <p:ext uri="{D42A27DB-BD31-4B8C-83A1-F6EECF244321}">
                <p14:modId xmlns:p14="http://schemas.microsoft.com/office/powerpoint/2010/main" val="466774428"/>
              </p:ext>
            </p:extLst>
          </p:nvPr>
        </p:nvGraphicFramePr>
        <p:xfrm>
          <a:off x="2097087" y="1349891"/>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35EB8263-14B0-86B9-C5E5-4F421F41D594}"/>
              </a:ext>
            </a:extLst>
          </p:cNvPr>
          <p:cNvGraphicFramePr/>
          <p:nvPr>
            <p:extLst>
              <p:ext uri="{D42A27DB-BD31-4B8C-83A1-F6EECF244321}">
                <p14:modId xmlns:p14="http://schemas.microsoft.com/office/powerpoint/2010/main" val="2575833797"/>
              </p:ext>
            </p:extLst>
          </p:nvPr>
        </p:nvGraphicFramePr>
        <p:xfrm>
          <a:off x="2097087" y="4038600"/>
          <a:ext cx="8001370"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6928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3F5D839C-ED29-80CC-7BB1-DD39B54037C2}"/>
              </a:ext>
            </a:extLst>
          </p:cNvPr>
          <p:cNvGraphicFramePr/>
          <p:nvPr>
            <p:extLst>
              <p:ext uri="{D42A27DB-BD31-4B8C-83A1-F6EECF244321}">
                <p14:modId xmlns:p14="http://schemas.microsoft.com/office/powerpoint/2010/main" val="1470111057"/>
              </p:ext>
            </p:extLst>
          </p:nvPr>
        </p:nvGraphicFramePr>
        <p:xfrm>
          <a:off x="2097087" y="1349891"/>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8311D110-5168-3E50-A74C-4B29C420B4E2}"/>
              </a:ext>
            </a:extLst>
          </p:cNvPr>
          <p:cNvGraphicFramePr/>
          <p:nvPr>
            <p:extLst>
              <p:ext uri="{D42A27DB-BD31-4B8C-83A1-F6EECF244321}">
                <p14:modId xmlns:p14="http://schemas.microsoft.com/office/powerpoint/2010/main" val="960434939"/>
              </p:ext>
            </p:extLst>
          </p:nvPr>
        </p:nvGraphicFramePr>
        <p:xfrm>
          <a:off x="2097087" y="4037701"/>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29321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B8B501AD-ABB2-D7D6-7F3F-46C64D2F1598}"/>
              </a:ext>
            </a:extLst>
          </p:cNvPr>
          <p:cNvGraphicFramePr/>
          <p:nvPr>
            <p:extLst>
              <p:ext uri="{D42A27DB-BD31-4B8C-83A1-F6EECF244321}">
                <p14:modId xmlns:p14="http://schemas.microsoft.com/office/powerpoint/2010/main" val="3161972297"/>
              </p:ext>
            </p:extLst>
          </p:nvPr>
        </p:nvGraphicFramePr>
        <p:xfrm>
          <a:off x="2097087" y="1317074"/>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C960961B-924E-B2EC-9A5D-2EFBD9FBCC53}"/>
              </a:ext>
            </a:extLst>
          </p:cNvPr>
          <p:cNvGraphicFramePr/>
          <p:nvPr>
            <p:extLst>
              <p:ext uri="{D42A27DB-BD31-4B8C-83A1-F6EECF244321}">
                <p14:modId xmlns:p14="http://schemas.microsoft.com/office/powerpoint/2010/main" val="1529226237"/>
              </p:ext>
            </p:extLst>
          </p:nvPr>
        </p:nvGraphicFramePr>
        <p:xfrm>
          <a:off x="2097086" y="4005783"/>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8434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E891195E-41D7-5635-3124-BFF68D7FDE70}"/>
              </a:ext>
            </a:extLst>
          </p:cNvPr>
          <p:cNvGraphicFramePr/>
          <p:nvPr>
            <p:extLst>
              <p:ext uri="{D42A27DB-BD31-4B8C-83A1-F6EECF244321}">
                <p14:modId xmlns:p14="http://schemas.microsoft.com/office/powerpoint/2010/main" val="1064127260"/>
              </p:ext>
            </p:extLst>
          </p:nvPr>
        </p:nvGraphicFramePr>
        <p:xfrm>
          <a:off x="2097087" y="1359806"/>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E57A02A0-122C-E5AE-B904-23714E8F83DD}"/>
              </a:ext>
            </a:extLst>
          </p:cNvPr>
          <p:cNvGraphicFramePr/>
          <p:nvPr>
            <p:extLst>
              <p:ext uri="{D42A27DB-BD31-4B8C-83A1-F6EECF244321}">
                <p14:modId xmlns:p14="http://schemas.microsoft.com/office/powerpoint/2010/main" val="1609293931"/>
              </p:ext>
            </p:extLst>
          </p:nvPr>
        </p:nvGraphicFramePr>
        <p:xfrm>
          <a:off x="2097087" y="4048515"/>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37469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96F1209A-6DF0-EEE8-F1F3-650BA16B0793}"/>
              </a:ext>
            </a:extLst>
          </p:cNvPr>
          <p:cNvGraphicFramePr/>
          <p:nvPr>
            <p:extLst>
              <p:ext uri="{D42A27DB-BD31-4B8C-83A1-F6EECF244321}">
                <p14:modId xmlns:p14="http://schemas.microsoft.com/office/powerpoint/2010/main" val="4036655810"/>
              </p:ext>
            </p:extLst>
          </p:nvPr>
        </p:nvGraphicFramePr>
        <p:xfrm>
          <a:off x="2097087" y="1354688"/>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BFFFFAFA-79AF-F3CA-E2AD-1D16F7666863}"/>
              </a:ext>
            </a:extLst>
          </p:cNvPr>
          <p:cNvGraphicFramePr/>
          <p:nvPr>
            <p:extLst>
              <p:ext uri="{D42A27DB-BD31-4B8C-83A1-F6EECF244321}">
                <p14:modId xmlns:p14="http://schemas.microsoft.com/office/powerpoint/2010/main" val="1773587916"/>
              </p:ext>
            </p:extLst>
          </p:nvPr>
        </p:nvGraphicFramePr>
        <p:xfrm>
          <a:off x="2097087" y="4043397"/>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33500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54E11DA6-2234-5E68-D0D1-75B022286416}"/>
              </a:ext>
            </a:extLst>
          </p:cNvPr>
          <p:cNvGraphicFramePr/>
          <p:nvPr>
            <p:extLst>
              <p:ext uri="{D42A27DB-BD31-4B8C-83A1-F6EECF244321}">
                <p14:modId xmlns:p14="http://schemas.microsoft.com/office/powerpoint/2010/main" val="857083961"/>
              </p:ext>
            </p:extLst>
          </p:nvPr>
        </p:nvGraphicFramePr>
        <p:xfrm>
          <a:off x="2097087" y="1349891"/>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C8F908D8-A28E-83B9-C68B-FCA5EB4EA6DB}"/>
              </a:ext>
            </a:extLst>
          </p:cNvPr>
          <p:cNvGraphicFramePr/>
          <p:nvPr>
            <p:extLst>
              <p:ext uri="{D42A27DB-BD31-4B8C-83A1-F6EECF244321}">
                <p14:modId xmlns:p14="http://schemas.microsoft.com/office/powerpoint/2010/main" val="3328011949"/>
              </p:ext>
            </p:extLst>
          </p:nvPr>
        </p:nvGraphicFramePr>
        <p:xfrm>
          <a:off x="2097087" y="4037701"/>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02517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Service Codes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35F87A15-7334-E478-0871-03BBAE9E61FD}"/>
              </a:ext>
            </a:extLst>
          </p:cNvPr>
          <p:cNvGraphicFramePr/>
          <p:nvPr>
            <p:extLst>
              <p:ext uri="{D42A27DB-BD31-4B8C-83A1-F6EECF244321}">
                <p14:modId xmlns:p14="http://schemas.microsoft.com/office/powerpoint/2010/main" val="1120228252"/>
              </p:ext>
            </p:extLst>
          </p:nvPr>
        </p:nvGraphicFramePr>
        <p:xfrm>
          <a:off x="2097087" y="1343399"/>
          <a:ext cx="7997825" cy="2688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F284592A-9420-B380-BE54-910FBC750881}"/>
              </a:ext>
            </a:extLst>
          </p:cNvPr>
          <p:cNvGraphicFramePr/>
          <p:nvPr>
            <p:extLst>
              <p:ext uri="{D42A27DB-BD31-4B8C-83A1-F6EECF244321}">
                <p14:modId xmlns:p14="http://schemas.microsoft.com/office/powerpoint/2010/main" val="901158563"/>
              </p:ext>
            </p:extLst>
          </p:nvPr>
        </p:nvGraphicFramePr>
        <p:xfrm>
          <a:off x="2097087" y="4032108"/>
          <a:ext cx="7997825" cy="26887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1732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Principle Duties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026E9F72-5D3F-49FE-0DBC-1F930293DEE4}"/>
              </a:ext>
            </a:extLst>
          </p:cNvPr>
          <p:cNvGraphicFramePr/>
          <p:nvPr>
            <p:extLst>
              <p:ext uri="{D42A27DB-BD31-4B8C-83A1-F6EECF244321}">
                <p14:modId xmlns:p14="http://schemas.microsoft.com/office/powerpoint/2010/main" val="2636481244"/>
              </p:ext>
            </p:extLst>
          </p:nvPr>
        </p:nvGraphicFramePr>
        <p:xfrm>
          <a:off x="1320248" y="1027906"/>
          <a:ext cx="9551503" cy="5190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460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Outreach</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939FF8C0-68E5-B08C-DD46-F8903E35FB64}"/>
              </a:ext>
            </a:extLst>
          </p:cNvPr>
          <p:cNvGraphicFramePr/>
          <p:nvPr>
            <p:extLst>
              <p:ext uri="{D42A27DB-BD31-4B8C-83A1-F6EECF244321}">
                <p14:modId xmlns:p14="http://schemas.microsoft.com/office/powerpoint/2010/main" val="3143888706"/>
              </p:ext>
            </p:extLst>
          </p:nvPr>
        </p:nvGraphicFramePr>
        <p:xfrm>
          <a:off x="1805151" y="1360146"/>
          <a:ext cx="8581698" cy="522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7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Outreach Purpose and Outcomes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8320FBD5-F382-29D4-4DE5-4138728D3B8A}"/>
              </a:ext>
            </a:extLst>
          </p:cNvPr>
          <p:cNvGraphicFramePr/>
          <p:nvPr>
            <p:extLst>
              <p:ext uri="{D42A27DB-BD31-4B8C-83A1-F6EECF244321}">
                <p14:modId xmlns:p14="http://schemas.microsoft.com/office/powerpoint/2010/main" val="680802364"/>
              </p:ext>
            </p:extLst>
          </p:nvPr>
        </p:nvGraphicFramePr>
        <p:xfrm>
          <a:off x="838200" y="973817"/>
          <a:ext cx="10089444" cy="4910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9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Outreach Preparation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8C7705BE-BB50-7C03-FF43-348963231AE1}"/>
              </a:ext>
            </a:extLst>
          </p:cNvPr>
          <p:cNvGraphicFramePr/>
          <p:nvPr>
            <p:extLst>
              <p:ext uri="{D42A27DB-BD31-4B8C-83A1-F6EECF244321}">
                <p14:modId xmlns:p14="http://schemas.microsoft.com/office/powerpoint/2010/main" val="3394054358"/>
              </p:ext>
            </p:extLst>
          </p:nvPr>
        </p:nvGraphicFramePr>
        <p:xfrm>
          <a:off x="838199" y="1261703"/>
          <a:ext cx="10168467" cy="3108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Text, whiteboard&#10;&#10;Description automatically generated">
            <a:extLst>
              <a:ext uri="{FF2B5EF4-FFF2-40B4-BE49-F238E27FC236}">
                <a16:creationId xmlns:a16="http://schemas.microsoft.com/office/drawing/2014/main" id="{BDDBAE84-0239-B789-658B-873B1A5EE1C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279444" y="3706519"/>
            <a:ext cx="4727222" cy="3151481"/>
          </a:xfrm>
          <a:prstGeom prst="rect">
            <a:avLst/>
          </a:prstGeom>
        </p:spPr>
      </p:pic>
    </p:spTree>
    <p:extLst>
      <p:ext uri="{BB962C8B-B14F-4D97-AF65-F5344CB8AC3E}">
        <p14:creationId xmlns:p14="http://schemas.microsoft.com/office/powerpoint/2010/main" val="2339105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Employer Outreach Initial Visit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Diagram 2">
            <a:extLst>
              <a:ext uri="{FF2B5EF4-FFF2-40B4-BE49-F238E27FC236}">
                <a16:creationId xmlns:a16="http://schemas.microsoft.com/office/drawing/2014/main" id="{5DF6096B-C972-E79D-C7D7-5851434DF8A4}"/>
              </a:ext>
            </a:extLst>
          </p:cNvPr>
          <p:cNvGraphicFramePr/>
          <p:nvPr>
            <p:extLst>
              <p:ext uri="{D42A27DB-BD31-4B8C-83A1-F6EECF244321}">
                <p14:modId xmlns:p14="http://schemas.microsoft.com/office/powerpoint/2010/main" val="2602103072"/>
              </p:ext>
            </p:extLst>
          </p:nvPr>
        </p:nvGraphicFramePr>
        <p:xfrm>
          <a:off x="1889934" y="877636"/>
          <a:ext cx="8412131" cy="5325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961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Marketing Programs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Diagram 3">
            <a:extLst>
              <a:ext uri="{FF2B5EF4-FFF2-40B4-BE49-F238E27FC236}">
                <a16:creationId xmlns:a16="http://schemas.microsoft.com/office/drawing/2014/main" id="{12ACCD5B-5E30-E36D-3A07-DFF6DA6A55A6}"/>
              </a:ext>
            </a:extLst>
          </p:cNvPr>
          <p:cNvGraphicFramePr/>
          <p:nvPr>
            <p:extLst>
              <p:ext uri="{D42A27DB-BD31-4B8C-83A1-F6EECF244321}">
                <p14:modId xmlns:p14="http://schemas.microsoft.com/office/powerpoint/2010/main" val="2365796317"/>
              </p:ext>
            </p:extLst>
          </p:nvPr>
        </p:nvGraphicFramePr>
        <p:xfrm>
          <a:off x="2000324" y="1460539"/>
          <a:ext cx="8191352" cy="5032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911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2080</Words>
  <Application>Microsoft Office PowerPoint</Application>
  <PresentationFormat>Widescreen</PresentationFormat>
  <Paragraphs>295</Paragraphs>
  <Slides>39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Franklin Gothic Book</vt:lpstr>
      <vt:lpstr>Wingdings</vt:lpstr>
      <vt:lpstr>Office Theme</vt:lpstr>
      <vt:lpstr>PowerPoint Presentation</vt:lpstr>
      <vt:lpstr>Objectives</vt:lpstr>
      <vt:lpstr>Authorization and Guidance</vt:lpstr>
      <vt:lpstr>Principle Duties</vt:lpstr>
      <vt:lpstr>Employer Outreach</vt:lpstr>
      <vt:lpstr>Employer Outreach Purpose and Outcomes</vt:lpstr>
      <vt:lpstr>Employer Outreach Preparation</vt:lpstr>
      <vt:lpstr>Employer Outreach Initial Visit</vt:lpstr>
      <vt:lpstr>Marketing Programs</vt:lpstr>
      <vt:lpstr>Job Orders</vt:lpstr>
      <vt:lpstr>The TEAM Approach</vt:lpstr>
      <vt:lpstr>DVOP Coordination</vt:lpstr>
      <vt:lpstr>Job Development Services</vt:lpstr>
      <vt:lpstr>Job Development Attempt</vt:lpstr>
      <vt:lpstr>Job Development Attempt Case Note</vt:lpstr>
      <vt:lpstr>Case Note Template</vt:lpstr>
      <vt:lpstr>Job Development Service Recording</vt:lpstr>
      <vt:lpstr>Job Development Case Notes</vt:lpstr>
      <vt:lpstr>Case Note Template</vt:lpstr>
      <vt:lpstr>Job Placements</vt:lpstr>
      <vt:lpstr>Job Development Process</vt:lpstr>
      <vt:lpstr>Individualized Veteran Advocacy</vt:lpstr>
      <vt:lpstr>Individualized Veteran Advocacy</vt:lpstr>
      <vt:lpstr>Individualized Veteran Advocacy</vt:lpstr>
      <vt:lpstr>Employer Service Code</vt:lpstr>
      <vt:lpstr>Case Note Template</vt:lpstr>
      <vt:lpstr>Business Services Integration</vt:lpstr>
      <vt:lpstr>Job Order Follow-Up</vt:lpstr>
      <vt:lpstr>Job Order Follow-Up</vt:lpstr>
      <vt:lpstr>Employer Service Codes</vt:lpstr>
      <vt:lpstr>Employer Service Codes</vt:lpstr>
      <vt:lpstr>Employer Service Codes</vt:lpstr>
      <vt:lpstr>Employer Service Codes</vt:lpstr>
      <vt:lpstr>Employer Service Codes</vt:lpstr>
      <vt:lpstr>Employer Service Codes</vt:lpstr>
      <vt:lpstr>Employer Service Codes</vt:lpstr>
      <vt:lpstr>Employer Service Codes</vt:lpstr>
      <vt:lpstr>Employer Service Codes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2024-04-03T19:32:40Z</dcterms:modified>
</cp:coreProperties>
</file>