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81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05C"/>
    <a:srgbClr val="FFFF66"/>
    <a:srgbClr val="1D2437"/>
    <a:srgbClr val="A5A6A4"/>
    <a:srgbClr val="A5C92B"/>
    <a:srgbClr val="A5A6A5"/>
    <a:srgbClr val="777877"/>
    <a:srgbClr val="1C7DC8"/>
    <a:srgbClr val="194D6E"/>
    <a:srgbClr val="1229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23" autoAdjust="0"/>
  </p:normalViewPr>
  <p:slideViewPr>
    <p:cSldViewPr snapToGrid="0" snapToObjects="1">
      <p:cViewPr>
        <p:scale>
          <a:sx n="82" d="100"/>
          <a:sy n="82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1806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495ADAF-1D7D-4ABE-B9C2-D0FE3CB4CC8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B539BA-2F32-48B3-9EED-F9C79C5A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064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B539BA-2F32-48B3-9EED-F9C79C5ADD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076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9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b="0" i="0">
                <a:solidFill>
                  <a:srgbClr val="194D6E"/>
                </a:solidFill>
                <a:latin typeface="Adobe Garamond Pro"/>
                <a:cs typeface="Adobe Garamond Pro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7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3236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3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093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456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7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1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076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4BE0F-614D-A94E-B98B-A6270180DF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17638"/>
            <a:ext cx="8229600" cy="0"/>
          </a:xfrm>
          <a:prstGeom prst="line">
            <a:avLst/>
          </a:prstGeom>
          <a:ln>
            <a:solidFill>
              <a:srgbClr val="A5C92B"/>
            </a:solidFill>
          </a:ln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9721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2405C"/>
          </a:solidFill>
          <a:latin typeface="Adobe Garamond Pro"/>
          <a:ea typeface="+mj-ea"/>
          <a:cs typeface="Adobe Garamon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194D6E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800" b="1" i="0" kern="1200">
          <a:solidFill>
            <a:srgbClr val="194D6E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A5A6A4"/>
          </a:solidFill>
          <a:latin typeface="Helvetica Neue Medium"/>
          <a:ea typeface="+mn-ea"/>
          <a:cs typeface="Helvetica Neue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bg1">
              <a:lumMod val="50000"/>
            </a:schemeClr>
          </a:solidFill>
          <a:latin typeface="Helvetica Neue Bold Condensed"/>
          <a:ea typeface="+mn-ea"/>
          <a:cs typeface="Helvetica Neue Bold Condens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i="0" kern="1200">
          <a:solidFill>
            <a:srgbClr val="A5C92B"/>
          </a:solidFill>
          <a:latin typeface="Adobe Garamond Pro"/>
          <a:ea typeface="+mn-ea"/>
          <a:cs typeface="Adobe Garamond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4"/>
            <a:ext cx="8626593" cy="790222"/>
          </a:xfrm>
        </p:spPr>
        <p:txBody>
          <a:bodyPr>
            <a:normAutofit fontScale="90000"/>
          </a:bodyPr>
          <a:lstStyle/>
          <a:p>
            <a:pPr algn="r"/>
            <a: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  <a:t/>
            </a:r>
            <a:br>
              <a:rPr lang="en-US" sz="2700" b="1" dirty="0" smtClean="0">
                <a:solidFill>
                  <a:srgbClr val="12293B"/>
                </a:solidFill>
                <a:latin typeface="Adobe Garamond Pro"/>
                <a:cs typeface="Adobe Garamond Pro"/>
              </a:rPr>
            </a:br>
            <a:r>
              <a:rPr lang="en-US" sz="3100" b="1" dirty="0" smtClean="0">
                <a:latin typeface="Adobe Garamond Pro"/>
                <a:cs typeface="Adobe Garamond Pro"/>
              </a:rPr>
              <a:t>House Transportation &amp; Economic Development Appropriations Subcommittee</a:t>
            </a:r>
            <a:r>
              <a:rPr lang="en-US" sz="3200" dirty="0" smtClean="0">
                <a:latin typeface="Adobe Garamond Pro"/>
                <a:cs typeface="Adobe Garamond Pro"/>
              </a:rPr>
              <a:t/>
            </a:r>
            <a:br>
              <a:rPr lang="en-US" sz="3200" dirty="0" smtClean="0">
                <a:latin typeface="Adobe Garamond Pro"/>
                <a:cs typeface="Adobe Garamond Pro"/>
              </a:rPr>
            </a:br>
            <a:r>
              <a:rPr lang="en-US" sz="1600" i="1" dirty="0" smtClean="0"/>
              <a:t>Presented by: Kevin Neal, </a:t>
            </a:r>
            <a:r>
              <a:rPr lang="en-US" sz="1600" i="1" dirty="0" smtClean="0"/>
              <a:t>Assistant Director</a:t>
            </a:r>
            <a:r>
              <a:rPr lang="en-US" sz="1600" i="1" dirty="0" smtClean="0"/>
              <a:t>, Division of Workforce Services</a:t>
            </a:r>
            <a:br>
              <a:rPr lang="en-US" sz="1600" i="1" dirty="0" smtClean="0"/>
            </a:br>
            <a:r>
              <a:rPr lang="en-US" sz="1600" i="1" dirty="0" smtClean="0"/>
              <a:t>Interim Director, Workforce Central Florida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Tuesday, November 1, 2011</a:t>
            </a:r>
            <a:endParaRPr lang="en-US" sz="2700" dirty="0"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8153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 Teleconferences and In-person visits to provide   	financial and auditing technical assistance.</a:t>
            </a:r>
          </a:p>
          <a:p>
            <a:pPr>
              <a:buFont typeface="Wingdings" pitchFamily="2" charset="2"/>
              <a:buChar char="Ø"/>
            </a:pPr>
            <a:endParaRPr lang="en-US" sz="28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800" b="1" dirty="0" smtClean="0">
                <a:solidFill>
                  <a:srgbClr val="02405C"/>
                </a:solidFill>
                <a:latin typeface="Helvetica Neue"/>
              </a:rPr>
              <a:t>  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DEO and WFI have offered to provide technical 	assistance to the Consortium and WCF Board of 	Directors as needed. </a:t>
            </a:r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4270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</a:endParaRPr>
          </a:p>
          <a:p>
            <a:pPr marL="457200" indent="-457200"/>
            <a:endParaRPr lang="en-US" sz="4000" b="1" dirty="0" smtClean="0"/>
          </a:p>
          <a:p>
            <a:pPr marL="457200" indent="-457200" algn="ctr"/>
            <a:endParaRPr lang="en-US" sz="4000" b="1" dirty="0" smtClean="0">
              <a:solidFill>
                <a:srgbClr val="02405C"/>
              </a:solidFill>
              <a:latin typeface="Adobe Garamond Pro"/>
            </a:endParaRPr>
          </a:p>
          <a:p>
            <a:pPr marL="457200" indent="-457200" algn="ctr"/>
            <a:r>
              <a:rPr lang="en-US" sz="4000" b="1" dirty="0" smtClean="0">
                <a:solidFill>
                  <a:srgbClr val="02405C"/>
                </a:solidFill>
                <a:latin typeface="Adobe Garamond Pro"/>
              </a:rPr>
              <a:t>Technical Assistance</a:t>
            </a:r>
            <a:endParaRPr lang="en-US" sz="4000" dirty="0" smtClean="0">
              <a:solidFill>
                <a:srgbClr val="02405C"/>
              </a:solidFill>
              <a:latin typeface="Adobe Garamond Pro"/>
            </a:endParaRPr>
          </a:p>
          <a:p>
            <a:pPr marL="457200" indent="-457200"/>
            <a:endParaRPr lang="en-US" sz="3200" b="1" dirty="0" smtClean="0"/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</a:b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Questions</a:t>
            </a:r>
            <a:r>
              <a:rPr lang="en-US" sz="3600" b="1" dirty="0" smtClean="0"/>
              <a:t>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062480"/>
            <a:ext cx="7457440" cy="363728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Kevin Neal</a:t>
            </a:r>
            <a:endParaRPr lang="en-US" sz="4000" b="1" dirty="0"/>
          </a:p>
          <a:p>
            <a:pPr algn="ctr">
              <a:buNone/>
            </a:pPr>
            <a:r>
              <a:rPr lang="en-US" sz="1600" dirty="0" smtClean="0"/>
              <a:t>(</a:t>
            </a:r>
            <a:r>
              <a:rPr lang="en-US" sz="1600" i="1" dirty="0" smtClean="0"/>
              <a:t>Assistant </a:t>
            </a:r>
            <a:r>
              <a:rPr lang="en-US" sz="1600" i="1" dirty="0" smtClean="0"/>
              <a:t>Director</a:t>
            </a:r>
            <a:r>
              <a:rPr lang="en-US" sz="1600" i="1" dirty="0" smtClean="0"/>
              <a:t>, Division of Workforce Services - DEO</a:t>
            </a:r>
            <a:r>
              <a:rPr lang="en-US" sz="1600" dirty="0" smtClean="0"/>
              <a:t>)</a:t>
            </a:r>
          </a:p>
          <a:p>
            <a:pPr algn="ctr">
              <a:buNone/>
            </a:pPr>
            <a:r>
              <a:rPr lang="en-US" sz="2400" dirty="0" smtClean="0"/>
              <a:t>Interim Director</a:t>
            </a:r>
          </a:p>
          <a:p>
            <a:pPr algn="ctr">
              <a:buNone/>
            </a:pPr>
            <a:endParaRPr lang="en-US" sz="2400" dirty="0"/>
          </a:p>
          <a:p>
            <a:pPr algn="ctr">
              <a:buNone/>
            </a:pPr>
            <a:r>
              <a:rPr lang="en-US" dirty="0" smtClean="0"/>
              <a:t>Workforce Central Florida</a:t>
            </a:r>
            <a:endParaRPr lang="en-US" dirty="0"/>
          </a:p>
          <a:p>
            <a:pPr algn="ctr">
              <a:buNone/>
            </a:pPr>
            <a:r>
              <a:rPr lang="en-US" dirty="0" smtClean="0"/>
              <a:t>707 Mendham Boulevard, Suite 250</a:t>
            </a:r>
          </a:p>
          <a:p>
            <a:pPr algn="ctr">
              <a:buNone/>
            </a:pPr>
            <a:r>
              <a:rPr lang="en-US" dirty="0" smtClean="0"/>
              <a:t>Kissimmee, FL 34744</a:t>
            </a: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407-531-1222  |    </a:t>
            </a:r>
            <a:r>
              <a:rPr lang="en-US" u="sng" dirty="0" smtClean="0">
                <a:solidFill>
                  <a:schemeClr val="tx2"/>
                </a:solidFill>
              </a:rPr>
              <a:t>workforcecentralflorida.com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446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99" y="3725333"/>
            <a:ext cx="8626593" cy="7902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Times New Roman" pitchFamily="18" charset="0"/>
              </a:rPr>
              <a:t>Workforce Central Florida </a:t>
            </a:r>
            <a:br>
              <a:rPr lang="en-US" b="1" dirty="0" smtClean="0">
                <a:cs typeface="Times New Roman" pitchFamily="18" charset="0"/>
              </a:rPr>
            </a:br>
            <a:r>
              <a:rPr lang="en-US" b="1" dirty="0" smtClean="0">
                <a:cs typeface="Times New Roman" pitchFamily="18" charset="0"/>
              </a:rPr>
              <a:t>Update</a:t>
            </a:r>
            <a:r>
              <a:rPr lang="en-US" sz="2700" i="1" dirty="0" smtClean="0"/>
              <a:t/>
            </a:r>
            <a:br>
              <a:rPr lang="en-US" sz="2700" i="1" dirty="0" smtClean="0"/>
            </a:br>
            <a:endParaRPr lang="en-US" sz="2700" dirty="0">
              <a:solidFill>
                <a:srgbClr val="12293B"/>
              </a:solidFill>
              <a:latin typeface="Adobe Garamond Pro"/>
              <a:cs typeface="Adobe Garamond Pro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3999" y="4515556"/>
            <a:ext cx="8626593" cy="413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000" dirty="0">
              <a:solidFill>
                <a:srgbClr val="194D6E"/>
              </a:solidFill>
              <a:latin typeface="Helvetica Neue Medium"/>
              <a:cs typeface="Helvetica Neue Medium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18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20FE2-FE78-4295-B8A2-4408051A9526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2F45C3-4F8A-4A7A-BD55-ABF52B8894F7}" type="slidenum">
              <a:rPr lang="en-US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000" dirty="0">
              <a:latin typeface="+mn-lt"/>
            </a:endParaRPr>
          </a:p>
        </p:txBody>
      </p:sp>
      <p:sp>
        <p:nvSpPr>
          <p:cNvPr id="15363" name="Title 6"/>
          <p:cNvSpPr txBox="1">
            <a:spLocks/>
          </p:cNvSpPr>
          <p:nvPr/>
        </p:nvSpPr>
        <p:spPr bwMode="auto">
          <a:xfrm>
            <a:off x="381000" y="4572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Chronology of Major Events</a:t>
            </a:r>
          </a:p>
          <a:p>
            <a:pPr algn="ctr"/>
            <a:endParaRPr lang="en-US" sz="4000" dirty="0"/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67159" y="1330249"/>
            <a:ext cx="807995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 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September 21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		  Letter from Governor Rick Scott</a:t>
            </a:r>
          </a:p>
          <a:p>
            <a:pPr lvl="8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  Two-week Probation</a:t>
            </a:r>
          </a:p>
          <a:p>
            <a:pPr lvl="8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  Discharge senior executive staff</a:t>
            </a:r>
          </a:p>
          <a:p>
            <a:pPr lvl="8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  Replace entire board of directors</a:t>
            </a:r>
          </a:p>
          <a:p>
            <a:pPr lvl="8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  Appoint Interim Executive Director</a:t>
            </a:r>
          </a:p>
          <a:p>
            <a:pPr lvl="8">
              <a:buFont typeface="Courier New" pitchFamily="49" charset="0"/>
              <a:buChar char="o"/>
            </a:pPr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  High-Risk Designation</a:t>
            </a:r>
          </a:p>
          <a:p>
            <a:endParaRPr lang="en-US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September 26-28     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Teleconference with Local Chief 								  Elected Officials</a:t>
            </a:r>
          </a:p>
          <a:p>
            <a:endParaRPr lang="en-US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 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September 29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		- Central Florida Workforce 									   Investment Consortium Meeting</a:t>
            </a:r>
          </a:p>
          <a:p>
            <a:r>
              <a:rPr lang="en-US" b="1" dirty="0" smtClean="0">
                <a:solidFill>
                  <a:srgbClr val="02405C"/>
                </a:solidFill>
                <a:latin typeface="Helvetica Neue"/>
              </a:rPr>
              <a:t>				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		    	- </a:t>
            </a:r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Update on meeting Governor’s 	     							   probationary requirements </a:t>
            </a:r>
          </a:p>
          <a:p>
            <a:r>
              <a:rPr lang="en-US" sz="2200" b="1" dirty="0" smtClean="0">
                <a:solidFill>
                  <a:srgbClr val="02405C"/>
                </a:solidFill>
                <a:latin typeface="Helvetica Neue"/>
              </a:rPr>
              <a:t>						      - Initial Board appointments</a:t>
            </a:r>
          </a:p>
          <a:p>
            <a:endParaRPr lang="en-US" u="sng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bg2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F20FE2-FE78-4295-B8A2-4408051A952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2F45C3-4F8A-4A7A-BD55-ABF52B8894F7}" type="slidenum">
              <a:rPr lang="en-US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000" dirty="0">
              <a:latin typeface="+mn-lt"/>
            </a:endParaRPr>
          </a:p>
        </p:txBody>
      </p:sp>
      <p:sp>
        <p:nvSpPr>
          <p:cNvPr id="15363" name="Title 6"/>
          <p:cNvSpPr txBox="1">
            <a:spLocks/>
          </p:cNvSpPr>
          <p:nvPr/>
        </p:nvSpPr>
        <p:spPr bwMode="auto">
          <a:xfrm>
            <a:off x="381000" y="4572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Chronology of Major Events (cont.)</a:t>
            </a:r>
          </a:p>
          <a:p>
            <a:endParaRPr lang="en-US" sz="4000" dirty="0"/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544010" y="835377"/>
            <a:ext cx="8103103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October 3			1</a:t>
            </a:r>
            <a:r>
              <a:rPr lang="en-US" sz="2400" b="1" baseline="30000" dirty="0" smtClean="0">
                <a:solidFill>
                  <a:srgbClr val="02405C"/>
                </a:solidFill>
                <a:latin typeface="Helvetica Neue"/>
              </a:rPr>
              <a:t>st</a:t>
            </a: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Day Reporting to serve as 								Interim Executive Director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October 5			Consortium Meeting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October 10-13 	One-on-one meetings with 									Local 	Chief Elected Officials and 							staff</a:t>
            </a:r>
          </a:p>
          <a:p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October 21		Consortium Meeting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October 27		WCF Board Meeting</a:t>
            </a:r>
            <a:endParaRPr lang="en-US" sz="2400" b="1" u="sng" dirty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endParaRPr lang="en-US" sz="2200" b="1" dirty="0">
              <a:solidFill>
                <a:srgbClr val="02405C"/>
              </a:solidFill>
              <a:latin typeface="Helvetica Ne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6434A-A6CC-4BF5-BF7D-6327C94B84D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lide Number Placeholder 17"/>
          <p:cNvSpPr txBox="1">
            <a:spLocks noGrp="1"/>
          </p:cNvSpPr>
          <p:nvPr/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0D46D2-9861-417C-B1A5-B296C62AC8DA}" type="slidenum">
              <a:rPr lang="en-US" sz="1000"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000" dirty="0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609600" y="1624084"/>
            <a:ext cx="82296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Continuity of Services 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Transparency and Accountability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High-Risk Special Conditions and Restrictions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Independent Audit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Technical Assistance</a:t>
            </a:r>
          </a:p>
          <a:p>
            <a:pPr marL="457200" indent="-457200"/>
            <a:r>
              <a:rPr lang="en-US" sz="2200" dirty="0">
                <a:solidFill>
                  <a:schemeClr val="tx2"/>
                </a:solidFill>
              </a:rPr>
              <a:t/>
            </a:r>
            <a:br>
              <a:rPr lang="en-US" sz="2200" dirty="0">
                <a:solidFill>
                  <a:schemeClr val="tx2"/>
                </a:solidFill>
              </a:rPr>
            </a:br>
            <a:endParaRPr lang="en-US" sz="2200" dirty="0">
              <a:solidFill>
                <a:schemeClr val="tx2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389" name="Title 6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  <a:p>
            <a:pPr algn="ctr"/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16390" name="Title 6"/>
          <p:cNvSpPr txBox="1">
            <a:spLocks/>
          </p:cNvSpPr>
          <p:nvPr/>
        </p:nvSpPr>
        <p:spPr bwMode="auto">
          <a:xfrm>
            <a:off x="609600" y="4270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solidFill>
                  <a:srgbClr val="02405C"/>
                </a:solidFill>
                <a:latin typeface="Helvetica Neue"/>
              </a:rPr>
              <a:t>Major Focus Areas</a:t>
            </a:r>
            <a:endParaRPr lang="en-US" sz="3600" b="1" dirty="0">
              <a:solidFill>
                <a:srgbClr val="02405C"/>
              </a:solidFill>
              <a:latin typeface="Helvetica Neu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371600"/>
            <a:ext cx="81534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endParaRPr lang="en-US" sz="2400" dirty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 Communicating with staff regarding the  	importance of maintaining quality service as 	their number one priority.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	Remaining focused on serving our business and 	job seeker customers.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	Keeping staff and the general public informed on 	the transition of the organization.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4270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</a:endParaRPr>
          </a:p>
          <a:p>
            <a:pPr algn="ctr"/>
            <a:endParaRPr lang="en-US" sz="4000" b="1" dirty="0" smtClean="0"/>
          </a:p>
          <a:p>
            <a:pPr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Continuity of Services </a:t>
            </a:r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</a:b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620456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 Outreach and reporting to Chief Elected Officials 	and Board Members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 Public Notification and Access to Information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 Staff involvement in efforts to improve 	transparency and accountability; and</a:t>
            </a:r>
          </a:p>
          <a:p>
            <a:pPr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 	Staff encouraged to report any suspected fraud or 	abuse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4270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</a:endParaRPr>
          </a:p>
          <a:p>
            <a:pPr marL="457200" indent="-457200"/>
            <a:endParaRPr lang="en-US" sz="4000" b="1" dirty="0" smtClean="0"/>
          </a:p>
          <a:p>
            <a:pPr marL="457200" indent="-457200"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Transparency and Accountability</a:t>
            </a:r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</a:b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620456"/>
            <a:ext cx="81534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endParaRPr lang="en-US" sz="2600" dirty="0">
              <a:solidFill>
                <a:schemeClr val="tx2"/>
              </a:solidFill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List of conditions and restrictions with deliverables.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Deadlines for deliverables.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Weekly teleconferences with DEO finance and audit staff.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Technical assistance from DEO finance and auditing staff.</a:t>
            </a:r>
            <a:endParaRPr lang="en-US" sz="2400" b="1" dirty="0">
              <a:solidFill>
                <a:srgbClr val="02405C"/>
              </a:solidFill>
              <a:latin typeface="Helvetica Neue"/>
            </a:endParaRPr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4270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</a:endParaRPr>
          </a:p>
          <a:p>
            <a:pPr marL="457200" indent="-457200"/>
            <a:endParaRPr lang="en-US" sz="3200" b="1" dirty="0" smtClean="0"/>
          </a:p>
          <a:p>
            <a:pPr marL="457200" indent="-457200"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High-Risk Special Conditions and Restrictions</a:t>
            </a:r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</a:b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352675" y="2362200"/>
            <a:ext cx="1585913" cy="1587500"/>
          </a:xfrm>
          <a:prstGeom prst="ellipse">
            <a:avLst/>
          </a:prstGeom>
          <a:noFill/>
          <a:ln w="201168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609600" y="1447800"/>
            <a:ext cx="8153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endParaRPr lang="en-US" sz="1600" dirty="0">
              <a:solidFill>
                <a:schemeClr val="tx2"/>
              </a:solidFill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Annual audit of financial statements and compliance with Office of Management and Budget (OMB) Circulars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Expanded scope of engagement.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sz="2400" b="1" dirty="0" smtClean="0">
              <a:solidFill>
                <a:srgbClr val="02405C"/>
              </a:solidFill>
              <a:latin typeface="Helvetica Neue"/>
            </a:endParaRPr>
          </a:p>
          <a:p>
            <a:pPr marL="465138" indent="-465138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2405C"/>
                </a:solidFill>
                <a:latin typeface="Helvetica Neue"/>
              </a:rPr>
              <a:t>Audit field work.</a:t>
            </a:r>
            <a:endParaRPr lang="en-US" sz="2400" b="1" dirty="0">
              <a:solidFill>
                <a:srgbClr val="02405C"/>
              </a:solidFill>
              <a:latin typeface="Helvetica Neue"/>
            </a:endParaRPr>
          </a:p>
        </p:txBody>
      </p:sp>
      <p:sp>
        <p:nvSpPr>
          <p:cNvPr id="17411" name="Title 6"/>
          <p:cNvSpPr txBox="1">
            <a:spLocks/>
          </p:cNvSpPr>
          <p:nvPr/>
        </p:nvSpPr>
        <p:spPr bwMode="auto">
          <a:xfrm>
            <a:off x="609600" y="427038"/>
            <a:ext cx="82296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000" b="1" dirty="0">
              <a:solidFill>
                <a:schemeClr val="tx2"/>
              </a:solidFill>
            </a:endParaRPr>
          </a:p>
          <a:p>
            <a:pPr marL="457200" indent="-457200"/>
            <a:endParaRPr lang="en-US" sz="4000" b="1" dirty="0" smtClean="0"/>
          </a:p>
          <a:p>
            <a:pPr marL="457200" indent="-457200" algn="ctr"/>
            <a:endParaRPr lang="en-US" sz="4000" b="1" dirty="0" smtClean="0">
              <a:solidFill>
                <a:srgbClr val="02405C"/>
              </a:solidFill>
              <a:latin typeface="Adobe Garamond Pro"/>
            </a:endParaRPr>
          </a:p>
          <a:p>
            <a:pPr marL="457200" indent="-457200" algn="ctr"/>
            <a:r>
              <a:rPr lang="en-US" sz="3600" b="1" dirty="0" smtClean="0">
                <a:solidFill>
                  <a:srgbClr val="02405C"/>
                </a:solidFill>
                <a:latin typeface="Adobe Garamond Pro"/>
              </a:rPr>
              <a:t>Independent Audit</a:t>
            </a:r>
          </a:p>
          <a:p>
            <a:pPr marL="457200" indent="-457200"/>
            <a:endParaRPr lang="en-US" sz="3200" b="1" dirty="0" smtClean="0"/>
          </a:p>
          <a:p>
            <a:pPr algn="ctr"/>
            <a: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  <a:t/>
            </a:r>
            <a:br>
              <a:rPr lang="en-US" sz="4000" b="1" dirty="0">
                <a:solidFill>
                  <a:schemeClr val="tx2"/>
                </a:solidFill>
                <a:latin typeface="Lucida Sans Unicode" pitchFamily="34" charset="0"/>
              </a:rPr>
            </a:br>
            <a:endParaRPr lang="en-US" sz="4000" b="1" dirty="0">
              <a:solidFill>
                <a:schemeClr val="tx2"/>
              </a:solidFill>
              <a:latin typeface="Lucida Sans Unicod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4BE0F-614D-A94E-B98B-A6270180DF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181</Words>
  <Application>Microsoft Office PowerPoint</Application>
  <PresentationFormat>On-screen Show (4:3)</PresentationFormat>
  <Paragraphs>124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 House Transportation &amp; Economic Development Appropriations Subcommittee Presented by: Kevin Neal, Assistant Director, Division of Workforce Services Interim Director, Workforce Central Florida  Tuesday, November 1, 2011</vt:lpstr>
      <vt:lpstr>Workforce Central Florida  Update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Questions?</vt:lpstr>
    </vt:vector>
  </TitlesOfParts>
  <Company>Design Farm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Heading 1</dc:title>
  <dc:creator>Seth Brock</dc:creator>
  <cp:lastModifiedBy>Darrick McGhee</cp:lastModifiedBy>
  <cp:revision>210</cp:revision>
  <dcterms:created xsi:type="dcterms:W3CDTF">2011-09-07T20:10:12Z</dcterms:created>
  <dcterms:modified xsi:type="dcterms:W3CDTF">2011-10-27T13:39:35Z</dcterms:modified>
</cp:coreProperties>
</file>