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44"/>
  </p:notesMasterIdLst>
  <p:sldIdLst>
    <p:sldId id="256" r:id="rId2"/>
    <p:sldId id="300" r:id="rId3"/>
    <p:sldId id="346" r:id="rId4"/>
    <p:sldId id="345" r:id="rId5"/>
    <p:sldId id="347" r:id="rId6"/>
    <p:sldId id="348" r:id="rId7"/>
    <p:sldId id="349" r:id="rId8"/>
    <p:sldId id="350" r:id="rId9"/>
    <p:sldId id="351" r:id="rId10"/>
    <p:sldId id="352" r:id="rId11"/>
    <p:sldId id="353" r:id="rId12"/>
    <p:sldId id="354" r:id="rId13"/>
    <p:sldId id="355" r:id="rId14"/>
    <p:sldId id="356" r:id="rId15"/>
    <p:sldId id="357" r:id="rId16"/>
    <p:sldId id="358" r:id="rId17"/>
    <p:sldId id="359" r:id="rId18"/>
    <p:sldId id="360" r:id="rId19"/>
    <p:sldId id="361" r:id="rId20"/>
    <p:sldId id="362" r:id="rId21"/>
    <p:sldId id="363" r:id="rId22"/>
    <p:sldId id="364" r:id="rId23"/>
    <p:sldId id="365" r:id="rId24"/>
    <p:sldId id="367" r:id="rId25"/>
    <p:sldId id="368" r:id="rId26"/>
    <p:sldId id="366" r:id="rId27"/>
    <p:sldId id="369" r:id="rId28"/>
    <p:sldId id="370" r:id="rId29"/>
    <p:sldId id="371" r:id="rId30"/>
    <p:sldId id="372" r:id="rId31"/>
    <p:sldId id="373" r:id="rId32"/>
    <p:sldId id="374" r:id="rId33"/>
    <p:sldId id="375" r:id="rId34"/>
    <p:sldId id="376" r:id="rId35"/>
    <p:sldId id="377" r:id="rId36"/>
    <p:sldId id="378" r:id="rId37"/>
    <p:sldId id="379" r:id="rId38"/>
    <p:sldId id="380" r:id="rId39"/>
    <p:sldId id="381" r:id="rId40"/>
    <p:sldId id="382" r:id="rId41"/>
    <p:sldId id="383" r:id="rId42"/>
    <p:sldId id="384" r:id="rId43"/>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2405C"/>
    <a:srgbClr val="FFFF66"/>
    <a:srgbClr val="1D2437"/>
    <a:srgbClr val="A5A6A4"/>
    <a:srgbClr val="A5C92B"/>
    <a:srgbClr val="A5A6A5"/>
    <a:srgbClr val="777877"/>
    <a:srgbClr val="1C7DC8"/>
    <a:srgbClr val="194D6E"/>
    <a:srgbClr val="12293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22" autoAdjust="0"/>
    <p:restoredTop sz="95988" autoAdjust="0"/>
  </p:normalViewPr>
  <p:slideViewPr>
    <p:cSldViewPr snapToGrid="0" snapToObjects="1">
      <p:cViewPr>
        <p:scale>
          <a:sx n="70" d="100"/>
          <a:sy n="70" d="100"/>
        </p:scale>
        <p:origin x="-522" y="-12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55" d="100"/>
          <a:sy n="55" d="100"/>
        </p:scale>
        <p:origin x="-1806" y="-102"/>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F495ADAF-1D7D-4ABE-B9C2-D0FE3CB4CC8B}" type="datetimeFigureOut">
              <a:rPr lang="en-US" smtClean="0"/>
              <a:pPr/>
              <a:t>9/28/2011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DEB539BA-2F32-48B3-9EED-F9C79C5ADD2F}" type="slidenum">
              <a:rPr lang="en-US" smtClean="0"/>
              <a:pPr/>
              <a:t>‹#›</a:t>
            </a:fld>
            <a:endParaRPr lang="en-US"/>
          </a:p>
        </p:txBody>
      </p:sp>
    </p:spTree>
    <p:extLst>
      <p:ext uri="{BB962C8B-B14F-4D97-AF65-F5344CB8AC3E}">
        <p14:creationId xmlns:p14="http://schemas.microsoft.com/office/powerpoint/2010/main" xmlns="" val="16406476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EB539BA-2F32-48B3-9EED-F9C79C5ADD2F}"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EB539BA-2F32-48B3-9EED-F9C79C5ADD2F}"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EB539BA-2F32-48B3-9EED-F9C79C5ADD2F}"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EB539BA-2F32-48B3-9EED-F9C79C5ADD2F}" type="slidenum">
              <a:rPr lang="en-US" smtClean="0"/>
              <a:pPr/>
              <a:t>11</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EB539BA-2F32-48B3-9EED-F9C79C5ADD2F}" type="slidenum">
              <a:rPr lang="en-US" smtClean="0"/>
              <a:pPr/>
              <a:t>13</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000" dirty="0" smtClean="0"/>
              <a:t>(in other words, only those who benefit from the special district's services actually pay)</a:t>
            </a:r>
            <a:endParaRPr lang="en-US" sz="2200" dirty="0" smtClean="0"/>
          </a:p>
          <a:p>
            <a:endParaRPr lang="en-US" dirty="0"/>
          </a:p>
        </p:txBody>
      </p:sp>
      <p:sp>
        <p:nvSpPr>
          <p:cNvPr id="4" name="Slide Number Placeholder 3"/>
          <p:cNvSpPr>
            <a:spLocks noGrp="1"/>
          </p:cNvSpPr>
          <p:nvPr>
            <p:ph type="sldNum" sz="quarter" idx="10"/>
          </p:nvPr>
        </p:nvSpPr>
        <p:spPr/>
        <p:txBody>
          <a:bodyPr/>
          <a:lstStyle/>
          <a:p>
            <a:fld id="{DEB539BA-2F32-48B3-9EED-F9C79C5ADD2F}" type="slidenum">
              <a:rPr lang="en-US" smtClean="0"/>
              <a:pPr/>
              <a:t>18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EB539BA-2F32-48B3-9EED-F9C79C5ADD2F}" type="slidenum">
              <a:rPr lang="en-US" smtClean="0"/>
              <a:pPr/>
              <a:t>21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p:txBody>
          <a:bodyPr/>
          <a:lstStyle/>
          <a:p>
            <a:fld id="{2984BE0F-614D-A94E-B98B-A6270180DFD6}" type="slidenum">
              <a:rPr lang="en-US" smtClean="0"/>
              <a:pPr/>
              <a:t>‹#›</a:t>
            </a:fld>
            <a:endParaRPr lang="en-US"/>
          </a:p>
        </p:txBody>
      </p:sp>
    </p:spTree>
    <p:extLst>
      <p:ext uri="{BB962C8B-B14F-4D97-AF65-F5344CB8AC3E}">
        <p14:creationId xmlns:p14="http://schemas.microsoft.com/office/powerpoint/2010/main" xmlns="" val="2746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2984BE0F-614D-A94E-B98B-A6270180DFD6}" type="slidenum">
              <a:rPr lang="en-US" smtClean="0"/>
              <a:pPr/>
              <a:t>‹#›</a:t>
            </a:fld>
            <a:endParaRPr lang="en-US"/>
          </a:p>
        </p:txBody>
      </p:sp>
    </p:spTree>
    <p:extLst>
      <p:ext uri="{BB962C8B-B14F-4D97-AF65-F5344CB8AC3E}">
        <p14:creationId xmlns:p14="http://schemas.microsoft.com/office/powerpoint/2010/main" xmlns="" val="1780766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2984BE0F-614D-A94E-B98B-A6270180DFD6}" type="slidenum">
              <a:rPr lang="en-US" smtClean="0"/>
              <a:pPr/>
              <a:t>‹#›</a:t>
            </a:fld>
            <a:endParaRPr lang="en-US"/>
          </a:p>
        </p:txBody>
      </p:sp>
    </p:spTree>
    <p:extLst>
      <p:ext uri="{BB962C8B-B14F-4D97-AF65-F5344CB8AC3E}">
        <p14:creationId xmlns:p14="http://schemas.microsoft.com/office/powerpoint/2010/main" xmlns="" val="1339971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3pPr>
              <a:defRPr b="0" i="0">
                <a:solidFill>
                  <a:srgbClr val="194D6E"/>
                </a:solidFill>
                <a:latin typeface="Adobe Garamond Pro"/>
                <a:cs typeface="Adobe Garamond Pro"/>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2984BE0F-614D-A94E-B98B-A6270180DFD6}" type="slidenum">
              <a:rPr lang="en-US" smtClean="0"/>
              <a:pPr/>
              <a:t>‹#›</a:t>
            </a:fld>
            <a:endParaRPr lang="en-US"/>
          </a:p>
        </p:txBody>
      </p:sp>
    </p:spTree>
    <p:extLst>
      <p:ext uri="{BB962C8B-B14F-4D97-AF65-F5344CB8AC3E}">
        <p14:creationId xmlns:p14="http://schemas.microsoft.com/office/powerpoint/2010/main" xmlns="" val="9872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2984BE0F-614D-A94E-B98B-A6270180DFD6}" type="slidenum">
              <a:rPr lang="en-US" smtClean="0"/>
              <a:pPr/>
              <a:t>‹#›</a:t>
            </a:fld>
            <a:endParaRPr lang="en-US"/>
          </a:p>
        </p:txBody>
      </p:sp>
    </p:spTree>
    <p:extLst>
      <p:ext uri="{BB962C8B-B14F-4D97-AF65-F5344CB8AC3E}">
        <p14:creationId xmlns:p14="http://schemas.microsoft.com/office/powerpoint/2010/main" xmlns="" val="603236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2984BE0F-614D-A94E-B98B-A6270180DFD6}" type="slidenum">
              <a:rPr lang="en-US" smtClean="0"/>
              <a:pPr/>
              <a:t>‹#›</a:t>
            </a:fld>
            <a:endParaRPr lang="en-US"/>
          </a:p>
        </p:txBody>
      </p:sp>
    </p:spTree>
    <p:extLst>
      <p:ext uri="{BB962C8B-B14F-4D97-AF65-F5344CB8AC3E}">
        <p14:creationId xmlns:p14="http://schemas.microsoft.com/office/powerpoint/2010/main" xmlns="" val="3514365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2984BE0F-614D-A94E-B98B-A6270180DFD6}" type="slidenum">
              <a:rPr lang="en-US" smtClean="0"/>
              <a:pPr/>
              <a:t>‹#›</a:t>
            </a:fld>
            <a:endParaRPr lang="en-US"/>
          </a:p>
        </p:txBody>
      </p:sp>
    </p:spTree>
    <p:extLst>
      <p:ext uri="{BB962C8B-B14F-4D97-AF65-F5344CB8AC3E}">
        <p14:creationId xmlns:p14="http://schemas.microsoft.com/office/powerpoint/2010/main" xmlns="" val="1650936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2984BE0F-614D-A94E-B98B-A6270180DFD6}" type="slidenum">
              <a:rPr lang="en-US" smtClean="0"/>
              <a:pPr/>
              <a:t>‹#›</a:t>
            </a:fld>
            <a:endParaRPr lang="en-US"/>
          </a:p>
        </p:txBody>
      </p:sp>
    </p:spTree>
    <p:extLst>
      <p:ext uri="{BB962C8B-B14F-4D97-AF65-F5344CB8AC3E}">
        <p14:creationId xmlns:p14="http://schemas.microsoft.com/office/powerpoint/2010/main" xmlns="" val="3724562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984BE0F-614D-A94E-B98B-A6270180DFD6}" type="slidenum">
              <a:rPr lang="en-US" smtClean="0"/>
              <a:pPr/>
              <a:t>‹#›</a:t>
            </a:fld>
            <a:endParaRPr lang="en-US"/>
          </a:p>
        </p:txBody>
      </p:sp>
    </p:spTree>
    <p:extLst>
      <p:ext uri="{BB962C8B-B14F-4D97-AF65-F5344CB8AC3E}">
        <p14:creationId xmlns:p14="http://schemas.microsoft.com/office/powerpoint/2010/main" xmlns="" val="1619750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2984BE0F-614D-A94E-B98B-A6270180DFD6}" type="slidenum">
              <a:rPr lang="en-US" smtClean="0"/>
              <a:pPr/>
              <a:t>‹#›</a:t>
            </a:fld>
            <a:endParaRPr lang="en-US"/>
          </a:p>
        </p:txBody>
      </p:sp>
    </p:spTree>
    <p:extLst>
      <p:ext uri="{BB962C8B-B14F-4D97-AF65-F5344CB8AC3E}">
        <p14:creationId xmlns:p14="http://schemas.microsoft.com/office/powerpoint/2010/main" xmlns="" val="2902184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2984BE0F-614D-A94E-B98B-A6270180DFD6}" type="slidenum">
              <a:rPr lang="en-US" smtClean="0"/>
              <a:pPr/>
              <a:t>‹#›</a:t>
            </a:fld>
            <a:endParaRPr lang="en-US"/>
          </a:p>
        </p:txBody>
      </p:sp>
    </p:spTree>
    <p:extLst>
      <p:ext uri="{BB962C8B-B14F-4D97-AF65-F5344CB8AC3E}">
        <p14:creationId xmlns:p14="http://schemas.microsoft.com/office/powerpoint/2010/main" xmlns="" val="3840767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84BE0F-614D-A94E-B98B-A6270180DFD6}" type="slidenum">
              <a:rPr lang="en-US" smtClean="0"/>
              <a:pPr/>
              <a:t>‹#›</a:t>
            </a:fld>
            <a:endParaRPr lang="en-US"/>
          </a:p>
        </p:txBody>
      </p:sp>
      <p:cxnSp>
        <p:nvCxnSpPr>
          <p:cNvPr id="7" name="Straight Connector 6"/>
          <p:cNvCxnSpPr/>
          <p:nvPr/>
        </p:nvCxnSpPr>
        <p:spPr>
          <a:xfrm>
            <a:off x="457200" y="1417638"/>
            <a:ext cx="8229600" cy="0"/>
          </a:xfrm>
          <a:prstGeom prst="line">
            <a:avLst/>
          </a:prstGeom>
          <a:ln>
            <a:solidFill>
              <a:srgbClr val="A5C92B"/>
            </a:solidFill>
          </a:ln>
          <a:effectLst>
            <a:outerShdw blurRad="40000" dist="20000" dir="5400000" rotWithShape="0">
              <a:srgbClr val="000000">
                <a:alpha val="38000"/>
              </a:srgbClr>
            </a:outerShdw>
            <a:reflection blurRad="6350" stA="52000" endA="300" endPos="35000" dir="5400000" sy="-100000" algn="bl" rotWithShape="0"/>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5972108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rgbClr val="02405C"/>
          </a:solidFill>
          <a:latin typeface="Adobe Garamond Pro"/>
          <a:ea typeface="+mj-ea"/>
          <a:cs typeface="Adobe Garamond Pro"/>
        </a:defRPr>
      </a:lvl1pPr>
    </p:titleStyle>
    <p:bodyStyle>
      <a:lvl1pPr marL="342900" indent="-342900" algn="l" defTabSz="457200" rtl="0" eaLnBrk="1" latinLnBrk="0" hangingPunct="1">
        <a:spcBef>
          <a:spcPct val="20000"/>
        </a:spcBef>
        <a:buFont typeface="Arial"/>
        <a:buChar char="•"/>
        <a:defRPr sz="3200" b="0" i="0" kern="1200">
          <a:solidFill>
            <a:srgbClr val="194D6E"/>
          </a:solidFill>
          <a:latin typeface="Helvetica Neue"/>
          <a:ea typeface="+mn-ea"/>
          <a:cs typeface="Helvetica Neue"/>
        </a:defRPr>
      </a:lvl1pPr>
      <a:lvl2pPr marL="742950" indent="-285750" algn="l" defTabSz="457200" rtl="0" eaLnBrk="1" latinLnBrk="0" hangingPunct="1">
        <a:spcBef>
          <a:spcPts val="0"/>
        </a:spcBef>
        <a:buFont typeface="Arial"/>
        <a:buChar char="–"/>
        <a:defRPr sz="2800" b="1" i="0" kern="1200">
          <a:solidFill>
            <a:srgbClr val="194D6E"/>
          </a:solidFill>
          <a:latin typeface="Helvetica Neue"/>
          <a:ea typeface="+mn-ea"/>
          <a:cs typeface="Helvetica Neue"/>
        </a:defRPr>
      </a:lvl2pPr>
      <a:lvl3pPr marL="1143000" indent="-228600" algn="l" defTabSz="457200" rtl="0" eaLnBrk="1" latinLnBrk="0" hangingPunct="1">
        <a:spcBef>
          <a:spcPct val="20000"/>
        </a:spcBef>
        <a:buFont typeface="Arial"/>
        <a:buChar char="•"/>
        <a:defRPr sz="2400" b="0" i="0" kern="1200">
          <a:solidFill>
            <a:srgbClr val="A5A6A4"/>
          </a:solidFill>
          <a:latin typeface="Helvetica Neue Medium"/>
          <a:ea typeface="+mn-ea"/>
          <a:cs typeface="Helvetica Neue Medium"/>
        </a:defRPr>
      </a:lvl3pPr>
      <a:lvl4pPr marL="1600200" indent="-228600" algn="l" defTabSz="457200" rtl="0" eaLnBrk="1" latinLnBrk="0" hangingPunct="1">
        <a:spcBef>
          <a:spcPct val="20000"/>
        </a:spcBef>
        <a:buFont typeface="Arial"/>
        <a:buChar char="–"/>
        <a:defRPr sz="2000" b="0" i="0" kern="1200">
          <a:solidFill>
            <a:schemeClr val="bg1">
              <a:lumMod val="50000"/>
            </a:schemeClr>
          </a:solidFill>
          <a:latin typeface="Helvetica Neue Bold Condensed"/>
          <a:ea typeface="+mn-ea"/>
          <a:cs typeface="Helvetica Neue Bold Condensed"/>
        </a:defRPr>
      </a:lvl4pPr>
      <a:lvl5pPr marL="2057400" indent="-228600" algn="l" defTabSz="457200" rtl="0" eaLnBrk="1" latinLnBrk="0" hangingPunct="1">
        <a:spcBef>
          <a:spcPct val="20000"/>
        </a:spcBef>
        <a:buFont typeface="Arial"/>
        <a:buChar char="»"/>
        <a:defRPr sz="2000" b="1" i="0" kern="1200">
          <a:solidFill>
            <a:srgbClr val="A5C92B"/>
          </a:solidFill>
          <a:latin typeface="Adobe Garamond Pro"/>
          <a:ea typeface="+mn-ea"/>
          <a:cs typeface="Adobe Garamond Pro"/>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apps.fldfs.com/LocalGov/Reports"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53999" y="3869712"/>
            <a:ext cx="8626593" cy="790222"/>
          </a:xfrm>
        </p:spPr>
        <p:txBody>
          <a:bodyPr>
            <a:normAutofit fontScale="90000"/>
          </a:bodyPr>
          <a:lstStyle/>
          <a:p>
            <a:pPr algn="r"/>
            <a:r>
              <a:rPr lang="en-US" sz="3600" b="1" dirty="0" smtClean="0">
                <a:solidFill>
                  <a:srgbClr val="12293B"/>
                </a:solidFill>
              </a:rPr>
              <a:t/>
            </a:r>
            <a:br>
              <a:rPr lang="en-US" sz="3600" b="1" dirty="0" smtClean="0">
                <a:solidFill>
                  <a:srgbClr val="12293B"/>
                </a:solidFill>
              </a:rPr>
            </a:br>
            <a:r>
              <a:rPr lang="en-US" sz="4000" b="1" dirty="0" smtClean="0"/>
              <a:t> </a:t>
            </a:r>
            <a:r>
              <a:rPr lang="en-US" sz="3600" b="1" dirty="0" smtClean="0"/>
              <a:t>Senate Committee on Community Affairs</a:t>
            </a:r>
            <a:r>
              <a:rPr lang="en-US" sz="4000" i="1" dirty="0" smtClean="0"/>
              <a:t> </a:t>
            </a:r>
            <a:r>
              <a:rPr lang="en-US" sz="1600" i="1" dirty="0" smtClean="0"/>
              <a:t>Presented by: Jack Gaskins, Jr., Special District Information Program, Division of Community Development</a:t>
            </a: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2700" dirty="0" smtClean="0"/>
              <a:t>Tuesday, October 4, 2011</a:t>
            </a:r>
            <a:endParaRPr lang="en-US" sz="2700" dirty="0">
              <a:latin typeface="Adobe Garamond Pro"/>
              <a:cs typeface="Adobe Garamond Pro"/>
            </a:endParaRPr>
          </a:p>
        </p:txBody>
      </p:sp>
      <p:sp>
        <p:nvSpPr>
          <p:cNvPr id="4" name="Title 1"/>
          <p:cNvSpPr txBox="1">
            <a:spLocks/>
          </p:cNvSpPr>
          <p:nvPr/>
        </p:nvSpPr>
        <p:spPr>
          <a:xfrm>
            <a:off x="253999" y="4515556"/>
            <a:ext cx="8626593" cy="413925"/>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en-US" sz="2000" dirty="0">
              <a:solidFill>
                <a:srgbClr val="194D6E"/>
              </a:solidFill>
              <a:latin typeface="Helvetica Neue Medium"/>
              <a:cs typeface="Helvetica Neue Medium"/>
            </a:endParaRPr>
          </a:p>
        </p:txBody>
      </p:sp>
    </p:spTree>
    <p:extLst>
      <p:ext uri="{BB962C8B-B14F-4D97-AF65-F5344CB8AC3E}">
        <p14:creationId xmlns:p14="http://schemas.microsoft.com/office/powerpoint/2010/main" xmlns="" val="23518560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a:xfrm>
            <a:off x="457200" y="1447800"/>
            <a:ext cx="8229600" cy="4525963"/>
          </a:xfrm>
        </p:spPr>
        <p:txBody>
          <a:bodyPr>
            <a:noAutofit/>
          </a:bodyPr>
          <a:lstStyle/>
          <a:p>
            <a:pPr eaLnBrk="1" hangingPunct="1">
              <a:buFont typeface="Wingdings" pitchFamily="2" charset="2"/>
              <a:buChar char="Ø"/>
            </a:pPr>
            <a:r>
              <a:rPr lang="en-US" sz="2200" b="1" dirty="0" smtClean="0"/>
              <a:t>Creating Special Districts:</a:t>
            </a:r>
            <a:br>
              <a:rPr lang="en-US" sz="2200" b="1" dirty="0" smtClean="0"/>
            </a:br>
            <a:endParaRPr lang="en-US" sz="2200" b="1" dirty="0" smtClean="0"/>
          </a:p>
          <a:p>
            <a:pPr lvl="1">
              <a:buFont typeface="Arial" pitchFamily="34" charset="0"/>
              <a:buChar char="•"/>
            </a:pPr>
            <a:r>
              <a:rPr lang="en-US" sz="2000" dirty="0" smtClean="0"/>
              <a:t>Generally, the Florida Legislature creates independent special districts by special act.</a:t>
            </a:r>
          </a:p>
          <a:p>
            <a:pPr lvl="1">
              <a:buFont typeface="Arial" pitchFamily="34" charset="0"/>
              <a:buChar char="•"/>
            </a:pPr>
            <a:r>
              <a:rPr lang="en-US" sz="2000" dirty="0" smtClean="0"/>
              <a:t>Generally, counties and municipalities create dependent special districts by ordinance.</a:t>
            </a:r>
            <a:br>
              <a:rPr lang="en-US" sz="2000" dirty="0" smtClean="0"/>
            </a:br>
            <a:endParaRPr lang="en-US" sz="2000" dirty="0" smtClean="0"/>
          </a:p>
          <a:p>
            <a:pPr eaLnBrk="1" hangingPunct="1">
              <a:buFont typeface="Wingdings" pitchFamily="2" charset="2"/>
              <a:buChar char="Ø"/>
            </a:pPr>
            <a:r>
              <a:rPr lang="en-US" sz="2200" b="1" dirty="0" smtClean="0"/>
              <a:t>Exceptions apply.  For example, counties and / or municipalities can create independent:</a:t>
            </a:r>
            <a:br>
              <a:rPr lang="en-US" sz="2200" b="1" dirty="0" smtClean="0"/>
            </a:br>
            <a:endParaRPr lang="en-US" sz="2200" b="1" dirty="0" smtClean="0"/>
          </a:p>
          <a:p>
            <a:pPr lvl="1">
              <a:buFont typeface="Arial" pitchFamily="34" charset="0"/>
              <a:buChar char="•"/>
            </a:pPr>
            <a:r>
              <a:rPr lang="en-US" sz="2000" dirty="0" smtClean="0"/>
              <a:t>Community Development Districts</a:t>
            </a:r>
          </a:p>
          <a:p>
            <a:pPr lvl="1">
              <a:buFont typeface="Arial" pitchFamily="34" charset="0"/>
              <a:buChar char="•"/>
            </a:pPr>
            <a:r>
              <a:rPr lang="en-US" sz="2000" dirty="0" smtClean="0"/>
              <a:t>County Health and Mental Health Care Districts</a:t>
            </a:r>
          </a:p>
          <a:p>
            <a:pPr lvl="1">
              <a:buFont typeface="Arial" pitchFamily="34" charset="0"/>
              <a:buChar char="•"/>
            </a:pPr>
            <a:r>
              <a:rPr lang="en-US" sz="2000" dirty="0" smtClean="0"/>
              <a:t>County Hospital Districts</a:t>
            </a:r>
          </a:p>
          <a:p>
            <a:pPr lvl="1">
              <a:buFont typeface="Arial" pitchFamily="34" charset="0"/>
              <a:buChar char="•"/>
            </a:pPr>
            <a:r>
              <a:rPr lang="en-US" sz="2000" dirty="0" smtClean="0"/>
              <a:t>County Children's Services Districts </a:t>
            </a:r>
          </a:p>
        </p:txBody>
      </p:sp>
      <p:sp>
        <p:nvSpPr>
          <p:cNvPr id="107522" name="Rectangle 2"/>
          <p:cNvSpPr>
            <a:spLocks noGrp="1" noChangeArrowheads="1"/>
          </p:cNvSpPr>
          <p:nvPr>
            <p:ph type="title"/>
          </p:nvPr>
        </p:nvSpPr>
        <p:spPr/>
        <p:txBody>
          <a:bodyPr>
            <a:normAutofit/>
          </a:bodyPr>
          <a:lstStyle/>
          <a:p>
            <a:pPr eaLnBrk="1" fontAlgn="auto" hangingPunct="1">
              <a:spcAft>
                <a:spcPts val="0"/>
              </a:spcAft>
              <a:defRPr/>
            </a:pPr>
            <a:r>
              <a:rPr lang="en-US" sz="3600" b="1" dirty="0" smtClean="0"/>
              <a:t>Introduction to Special Districts</a:t>
            </a:r>
            <a:endParaRPr lang="en-US" sz="3600" b="1" dirty="0"/>
          </a:p>
        </p:txBody>
      </p:sp>
      <p:sp>
        <p:nvSpPr>
          <p:cNvPr id="4" name="Slide Number Placeholder 3"/>
          <p:cNvSpPr>
            <a:spLocks noGrp="1"/>
          </p:cNvSpPr>
          <p:nvPr>
            <p:ph type="sldNum" sz="quarter" idx="12"/>
          </p:nvPr>
        </p:nvSpPr>
        <p:spPr/>
        <p:txBody>
          <a:bodyPr/>
          <a:lstStyle/>
          <a:p>
            <a:fld id="{2984BE0F-614D-A94E-B98B-A6270180DFD6}"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a:xfrm>
            <a:off x="457200" y="1447800"/>
            <a:ext cx="8229600" cy="4525963"/>
          </a:xfrm>
        </p:spPr>
        <p:txBody>
          <a:bodyPr>
            <a:normAutofit/>
          </a:bodyPr>
          <a:lstStyle/>
          <a:p>
            <a:pPr eaLnBrk="1" hangingPunct="1">
              <a:buFont typeface="Wingdings" pitchFamily="2" charset="2"/>
              <a:buChar char="Ø"/>
            </a:pPr>
            <a:r>
              <a:rPr lang="en-US" sz="3500" b="1" dirty="0" smtClean="0"/>
              <a:t>Creation Methods</a:t>
            </a:r>
            <a:br>
              <a:rPr lang="en-US" sz="3500" b="1" dirty="0" smtClean="0"/>
            </a:br>
            <a:endParaRPr lang="en-US" sz="3500" b="1" dirty="0" smtClean="0"/>
          </a:p>
          <a:p>
            <a:pPr lvl="1" eaLnBrk="1" hangingPunct="1">
              <a:lnSpc>
                <a:spcPct val="90000"/>
              </a:lnSpc>
              <a:buFont typeface="Arial" pitchFamily="34" charset="0"/>
              <a:buChar char="•"/>
            </a:pPr>
            <a:r>
              <a:rPr lang="en-US" sz="2600" dirty="0" smtClean="0"/>
              <a:t>Local Ordinance </a:t>
            </a:r>
            <a:r>
              <a:rPr lang="en-US" sz="2600" b="1" dirty="0" smtClean="0"/>
              <a:t>(1,095)</a:t>
            </a:r>
            <a:endParaRPr lang="en-US" sz="2600" dirty="0" smtClean="0"/>
          </a:p>
          <a:p>
            <a:pPr lvl="1" eaLnBrk="1" hangingPunct="1">
              <a:lnSpc>
                <a:spcPct val="90000"/>
              </a:lnSpc>
              <a:buFont typeface="Arial" pitchFamily="34" charset="0"/>
              <a:buChar char="•"/>
            </a:pPr>
            <a:r>
              <a:rPr lang="en-US" sz="2600" dirty="0" smtClean="0"/>
              <a:t>Special Act </a:t>
            </a:r>
            <a:r>
              <a:rPr lang="en-US" sz="2600" b="1" dirty="0" smtClean="0"/>
              <a:t>(346)</a:t>
            </a:r>
            <a:endParaRPr lang="en-US" sz="2600" dirty="0" smtClean="0"/>
          </a:p>
          <a:p>
            <a:pPr lvl="1" eaLnBrk="1" hangingPunct="1">
              <a:lnSpc>
                <a:spcPct val="90000"/>
              </a:lnSpc>
              <a:buFont typeface="Arial" pitchFamily="34" charset="0"/>
              <a:buChar char="•"/>
            </a:pPr>
            <a:r>
              <a:rPr lang="en-US" sz="2600" dirty="0" smtClean="0"/>
              <a:t>General Law Authority </a:t>
            </a:r>
            <a:r>
              <a:rPr lang="en-US" sz="2600" b="1" dirty="0" smtClean="0"/>
              <a:t>(139)</a:t>
            </a:r>
            <a:endParaRPr lang="en-US" sz="2600" dirty="0" smtClean="0"/>
          </a:p>
          <a:p>
            <a:pPr lvl="1" eaLnBrk="1" hangingPunct="1">
              <a:lnSpc>
                <a:spcPct val="90000"/>
              </a:lnSpc>
              <a:buFont typeface="Arial" pitchFamily="34" charset="0"/>
              <a:buChar char="•"/>
            </a:pPr>
            <a:r>
              <a:rPr lang="en-US" sz="2600" dirty="0" smtClean="0"/>
              <a:t>Rule of the Governor and Cabinet </a:t>
            </a:r>
            <a:r>
              <a:rPr lang="en-US" sz="2600" b="1" dirty="0" smtClean="0"/>
              <a:t>(53)</a:t>
            </a:r>
            <a:r>
              <a:rPr lang="en-US" sz="2600" dirty="0" smtClean="0"/>
              <a:t> – Community Development Districts larger than 1,000 acres</a:t>
            </a:r>
            <a:r>
              <a:rPr lang="en-US" sz="2400" dirty="0" smtClean="0"/>
              <a:t/>
            </a:r>
            <a:br>
              <a:rPr lang="en-US" sz="2400" dirty="0" smtClean="0"/>
            </a:br>
            <a:r>
              <a:rPr lang="en-US" sz="2000" dirty="0" smtClean="0"/>
              <a:t/>
            </a:r>
            <a:br>
              <a:rPr lang="en-US" sz="2000" dirty="0" smtClean="0"/>
            </a:br>
            <a:endParaRPr lang="en-US" sz="2000" dirty="0" smtClean="0"/>
          </a:p>
          <a:p>
            <a:pPr marL="621348" lvl="1" indent="-256032" algn="r" eaLnBrk="1" fontAlgn="auto" hangingPunct="1">
              <a:spcAft>
                <a:spcPts val="0"/>
              </a:spcAft>
              <a:buNone/>
              <a:defRPr/>
            </a:pPr>
            <a:r>
              <a:rPr lang="en-US" sz="1600" b="1" dirty="0" smtClean="0"/>
              <a:t>Source:</a:t>
            </a:r>
            <a:r>
              <a:rPr lang="en-US" sz="1600" dirty="0" smtClean="0"/>
              <a:t>  </a:t>
            </a:r>
            <a:r>
              <a:rPr lang="en-US" sz="1600" i="1" dirty="0" smtClean="0"/>
              <a:t>Official List of Special Districts Online</a:t>
            </a:r>
            <a:r>
              <a:rPr lang="en-US" sz="1600" dirty="0" smtClean="0"/>
              <a:t>, October 3, 2011</a:t>
            </a:r>
          </a:p>
          <a:p>
            <a:pPr eaLnBrk="1" hangingPunct="1"/>
            <a:endParaRPr lang="en-US" sz="2000" dirty="0" smtClean="0"/>
          </a:p>
        </p:txBody>
      </p:sp>
      <p:sp>
        <p:nvSpPr>
          <p:cNvPr id="107522" name="Rectangle 2"/>
          <p:cNvSpPr>
            <a:spLocks noGrp="1" noChangeArrowheads="1"/>
          </p:cNvSpPr>
          <p:nvPr>
            <p:ph type="title"/>
          </p:nvPr>
        </p:nvSpPr>
        <p:spPr/>
        <p:txBody>
          <a:bodyPr>
            <a:normAutofit/>
          </a:bodyPr>
          <a:lstStyle/>
          <a:p>
            <a:pPr eaLnBrk="1" fontAlgn="auto" hangingPunct="1">
              <a:spcAft>
                <a:spcPts val="0"/>
              </a:spcAft>
              <a:defRPr/>
            </a:pPr>
            <a:r>
              <a:rPr lang="en-US" sz="3600" b="1" dirty="0" smtClean="0"/>
              <a:t>Introduction to Special Districts</a:t>
            </a:r>
            <a:endParaRPr lang="en-US" sz="3600" b="1" dirty="0"/>
          </a:p>
        </p:txBody>
      </p:sp>
      <p:sp>
        <p:nvSpPr>
          <p:cNvPr id="4" name="Slide Number Placeholder 3"/>
          <p:cNvSpPr>
            <a:spLocks noGrp="1"/>
          </p:cNvSpPr>
          <p:nvPr>
            <p:ph type="sldNum" sz="quarter" idx="12"/>
          </p:nvPr>
        </p:nvSpPr>
        <p:spPr/>
        <p:txBody>
          <a:bodyPr/>
          <a:lstStyle/>
          <a:p>
            <a:fld id="{2984BE0F-614D-A94E-B98B-A6270180DFD6}"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a:xfrm>
            <a:off x="457200" y="1447800"/>
            <a:ext cx="8229600" cy="4525963"/>
          </a:xfrm>
        </p:spPr>
        <p:txBody>
          <a:bodyPr/>
          <a:lstStyle/>
          <a:p>
            <a:pPr eaLnBrk="1" hangingPunct="1">
              <a:buFont typeface="Wingdings" pitchFamily="2" charset="2"/>
              <a:buChar char="Ø"/>
            </a:pPr>
            <a:r>
              <a:rPr lang="en-US" b="1" dirty="0" smtClean="0"/>
              <a:t>Dissolution / Merger Methods</a:t>
            </a:r>
          </a:p>
          <a:p>
            <a:pPr lvl="1" eaLnBrk="1" hangingPunct="1">
              <a:buFont typeface="Arial" pitchFamily="34" charset="0"/>
              <a:buChar char="•"/>
            </a:pPr>
            <a:r>
              <a:rPr lang="en-US" sz="2000" dirty="0" smtClean="0"/>
              <a:t>County / municipal ordinance to repeal or merge a special district created by county / municipal ordinance</a:t>
            </a:r>
          </a:p>
          <a:p>
            <a:pPr lvl="1" eaLnBrk="1" hangingPunct="1">
              <a:buFont typeface="Arial" pitchFamily="34" charset="0"/>
              <a:buChar char="•"/>
            </a:pPr>
            <a:r>
              <a:rPr lang="en-US" sz="2000" dirty="0" smtClean="0"/>
              <a:t>Special act to repeal or merge a special district created by special act</a:t>
            </a:r>
          </a:p>
          <a:p>
            <a:pPr lvl="1" eaLnBrk="1" hangingPunct="1">
              <a:buFont typeface="Arial" pitchFamily="34" charset="0"/>
              <a:buChar char="•"/>
            </a:pPr>
            <a:r>
              <a:rPr lang="en-US" sz="2000" dirty="0" smtClean="0"/>
              <a:t>Independent special district approved by referendum, then a referendum to dissolve / merge the district</a:t>
            </a:r>
          </a:p>
          <a:p>
            <a:pPr lvl="1" eaLnBrk="1" hangingPunct="1">
              <a:buFont typeface="Arial" pitchFamily="34" charset="0"/>
              <a:buChar char="•"/>
            </a:pPr>
            <a:r>
              <a:rPr lang="en-US" sz="2000" dirty="0" smtClean="0"/>
              <a:t>Independent special district with ad valorem authority, then  same procedure required to grant that authority to dissolve or merge the district</a:t>
            </a:r>
          </a:p>
          <a:p>
            <a:pPr lvl="1" eaLnBrk="1" hangingPunct="1">
              <a:buFont typeface="Arial" pitchFamily="34" charset="0"/>
              <a:buChar char="•"/>
            </a:pPr>
            <a:r>
              <a:rPr lang="en-US" sz="2000" dirty="0" smtClean="0"/>
              <a:t>The dissolved special district's property and debt are transferred to the county or municipality in which the special district was located.</a:t>
            </a:r>
          </a:p>
          <a:p>
            <a:pPr lvl="1" eaLnBrk="1" hangingPunct="1"/>
            <a:endParaRPr lang="en-US" dirty="0" smtClean="0"/>
          </a:p>
        </p:txBody>
      </p:sp>
      <p:sp>
        <p:nvSpPr>
          <p:cNvPr id="107522" name="Rectangle 2"/>
          <p:cNvSpPr>
            <a:spLocks noGrp="1" noChangeArrowheads="1"/>
          </p:cNvSpPr>
          <p:nvPr>
            <p:ph type="title"/>
          </p:nvPr>
        </p:nvSpPr>
        <p:spPr/>
        <p:txBody>
          <a:bodyPr>
            <a:normAutofit/>
          </a:bodyPr>
          <a:lstStyle/>
          <a:p>
            <a:pPr eaLnBrk="1" fontAlgn="auto" hangingPunct="1">
              <a:spcAft>
                <a:spcPts val="0"/>
              </a:spcAft>
              <a:defRPr/>
            </a:pPr>
            <a:r>
              <a:rPr lang="en-US" sz="3600" b="1" dirty="0" smtClean="0"/>
              <a:t>Introduction to Special Districts</a:t>
            </a:r>
            <a:endParaRPr lang="en-US" sz="3600" b="1" dirty="0"/>
          </a:p>
        </p:txBody>
      </p:sp>
      <p:sp>
        <p:nvSpPr>
          <p:cNvPr id="4" name="Slide Number Placeholder 3"/>
          <p:cNvSpPr>
            <a:spLocks noGrp="1"/>
          </p:cNvSpPr>
          <p:nvPr>
            <p:ph type="sldNum" sz="quarter" idx="12"/>
          </p:nvPr>
        </p:nvSpPr>
        <p:spPr/>
        <p:txBody>
          <a:bodyPr/>
          <a:lstStyle/>
          <a:p>
            <a:fld id="{2984BE0F-614D-A94E-B98B-A6270180DFD6}"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idx="1"/>
          </p:nvPr>
        </p:nvSpPr>
        <p:spPr/>
        <p:txBody>
          <a:bodyPr>
            <a:noAutofit/>
          </a:bodyPr>
          <a:lstStyle/>
          <a:p>
            <a:pPr marL="365760" indent="-256032" eaLnBrk="1" fontAlgn="auto" hangingPunct="1">
              <a:spcAft>
                <a:spcPts val="0"/>
              </a:spcAft>
              <a:buFont typeface="Wingdings" pitchFamily="2" charset="2"/>
              <a:buChar char="Ø"/>
              <a:defRPr/>
            </a:pPr>
            <a:endParaRPr lang="en-US" sz="2400" dirty="0" smtClean="0"/>
          </a:p>
          <a:p>
            <a:pPr marL="365760" indent="-256032" eaLnBrk="1" fontAlgn="auto" hangingPunct="1">
              <a:spcAft>
                <a:spcPts val="0"/>
              </a:spcAft>
              <a:buFont typeface="Wingdings" pitchFamily="2" charset="2"/>
              <a:buChar char="Ø"/>
              <a:defRPr/>
            </a:pPr>
            <a:r>
              <a:rPr lang="en-US" sz="2400" b="1" dirty="0" smtClean="0"/>
              <a:t>Every parcel in Florida is covered by at least one special district.</a:t>
            </a:r>
          </a:p>
          <a:p>
            <a:pPr marL="365760" indent="-256032" eaLnBrk="1" fontAlgn="auto" hangingPunct="1">
              <a:spcAft>
                <a:spcPts val="0"/>
              </a:spcAft>
              <a:buFont typeface="Wingdings" pitchFamily="2" charset="2"/>
              <a:buChar char="Ø"/>
              <a:defRPr/>
            </a:pPr>
            <a:r>
              <a:rPr lang="en-US" sz="2400" b="1" dirty="0" smtClean="0"/>
              <a:t>Some of these special districts are very large and operate in multiple counties, such as the Water Management Districts.</a:t>
            </a:r>
          </a:p>
          <a:p>
            <a:pPr marL="365760" indent="-256032" eaLnBrk="1" fontAlgn="auto" hangingPunct="1">
              <a:spcAft>
                <a:spcPts val="0"/>
              </a:spcAft>
              <a:buFont typeface="Wingdings" pitchFamily="2" charset="2"/>
              <a:buChar char="Ø"/>
              <a:defRPr/>
            </a:pPr>
            <a:r>
              <a:rPr lang="en-US" sz="2400" b="1" dirty="0" smtClean="0"/>
              <a:t>Other special districts serve a small neighborhood, helping residents maintain common areas using volunteer staff.</a:t>
            </a:r>
          </a:p>
          <a:p>
            <a:pPr marL="365760" indent="-256032" eaLnBrk="1" fontAlgn="auto" hangingPunct="1">
              <a:spcAft>
                <a:spcPts val="0"/>
              </a:spcAft>
              <a:buFont typeface="Wingdings" pitchFamily="2" charset="2"/>
              <a:buChar char="Ø"/>
              <a:defRPr/>
            </a:pPr>
            <a:r>
              <a:rPr lang="en-US" sz="2400" b="1" dirty="0" smtClean="0"/>
              <a:t>Many special districts operate with very little funding (less than $3,000 a year), or no funding at all.</a:t>
            </a:r>
          </a:p>
        </p:txBody>
      </p:sp>
      <p:sp>
        <p:nvSpPr>
          <p:cNvPr id="108546" name="Rectangle 2"/>
          <p:cNvSpPr>
            <a:spLocks noGrp="1" noChangeArrowheads="1"/>
          </p:cNvSpPr>
          <p:nvPr>
            <p:ph type="title"/>
          </p:nvPr>
        </p:nvSpPr>
        <p:spPr/>
        <p:txBody>
          <a:bodyPr>
            <a:noAutofit/>
          </a:bodyPr>
          <a:lstStyle/>
          <a:p>
            <a:pPr eaLnBrk="1" fontAlgn="auto" hangingPunct="1">
              <a:spcAft>
                <a:spcPts val="0"/>
              </a:spcAft>
              <a:defRPr/>
            </a:pPr>
            <a:r>
              <a:rPr lang="en-US" sz="3600" b="1" dirty="0" smtClean="0"/>
              <a:t>A “Snapshot” of Special Districts in Florida</a:t>
            </a:r>
          </a:p>
        </p:txBody>
      </p:sp>
      <p:sp>
        <p:nvSpPr>
          <p:cNvPr id="4" name="Slide Number Placeholder 3"/>
          <p:cNvSpPr>
            <a:spLocks noGrp="1"/>
          </p:cNvSpPr>
          <p:nvPr>
            <p:ph type="sldNum" sz="quarter" idx="12"/>
          </p:nvPr>
        </p:nvSpPr>
        <p:spPr/>
        <p:txBody>
          <a:bodyPr/>
          <a:lstStyle/>
          <a:p>
            <a:fld id="{2984BE0F-614D-A94E-B98B-A6270180DFD6}"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idx="1"/>
          </p:nvPr>
        </p:nvSpPr>
        <p:spPr/>
        <p:txBody>
          <a:bodyPr>
            <a:normAutofit lnSpcReduction="10000"/>
          </a:bodyPr>
          <a:lstStyle/>
          <a:p>
            <a:pPr eaLnBrk="1" hangingPunct="1">
              <a:buFont typeface="Wingdings" pitchFamily="2" charset="2"/>
              <a:buChar char="Ø"/>
            </a:pPr>
            <a:r>
              <a:rPr lang="en-US" b="1" dirty="0" smtClean="0"/>
              <a:t>Total Number: 1,633</a:t>
            </a:r>
            <a:br>
              <a:rPr lang="en-US" b="1" dirty="0" smtClean="0"/>
            </a:br>
            <a:endParaRPr lang="en-US" b="1" dirty="0" smtClean="0"/>
          </a:p>
          <a:p>
            <a:pPr lvl="1" eaLnBrk="1" hangingPunct="1">
              <a:buFont typeface="Arial" pitchFamily="34" charset="0"/>
              <a:buChar char="•"/>
            </a:pPr>
            <a:r>
              <a:rPr lang="en-US" dirty="0" smtClean="0"/>
              <a:t>Independent: 	   1,006</a:t>
            </a:r>
          </a:p>
          <a:p>
            <a:pPr lvl="1" eaLnBrk="1" hangingPunct="1">
              <a:buFont typeface="Arial" pitchFamily="34" charset="0"/>
              <a:buChar char="•"/>
            </a:pPr>
            <a:r>
              <a:rPr lang="en-US" dirty="0" smtClean="0"/>
              <a:t>Dependent: 	      627</a:t>
            </a:r>
          </a:p>
          <a:p>
            <a:pPr lvl="1" eaLnBrk="1" hangingPunct="1">
              <a:buFont typeface="Arial" pitchFamily="34" charset="0"/>
              <a:buChar char="•"/>
            </a:pPr>
            <a:endParaRPr lang="en-US" sz="1000" dirty="0" smtClean="0"/>
          </a:p>
          <a:p>
            <a:pPr lvl="1" eaLnBrk="1" hangingPunct="1">
              <a:buFont typeface="Arial" pitchFamily="34" charset="0"/>
              <a:buChar char="•"/>
            </a:pPr>
            <a:r>
              <a:rPr lang="en-US" dirty="0" smtClean="0"/>
              <a:t>Single County:   1,563</a:t>
            </a:r>
          </a:p>
          <a:p>
            <a:pPr lvl="1" eaLnBrk="1" hangingPunct="1">
              <a:buFont typeface="Arial" pitchFamily="34" charset="0"/>
              <a:buChar char="•"/>
            </a:pPr>
            <a:r>
              <a:rPr lang="en-US" dirty="0" smtClean="0"/>
              <a:t>Multicounty: 	        70</a:t>
            </a:r>
            <a:br>
              <a:rPr lang="en-US" dirty="0" smtClean="0"/>
            </a:br>
            <a:endParaRPr lang="en-US" dirty="0" smtClean="0"/>
          </a:p>
          <a:p>
            <a:pPr lvl="1">
              <a:buFont typeface="Arial" pitchFamily="34" charset="0"/>
              <a:buChar char="•"/>
            </a:pPr>
            <a:r>
              <a:rPr lang="en-US" dirty="0" smtClean="0"/>
              <a:t>Total Active: 	    1,618</a:t>
            </a:r>
          </a:p>
          <a:p>
            <a:pPr lvl="1">
              <a:buFont typeface="Arial" pitchFamily="34" charset="0"/>
              <a:buChar char="•"/>
            </a:pPr>
            <a:r>
              <a:rPr lang="en-US" dirty="0" smtClean="0"/>
              <a:t>Total Inactive: 	    15 </a:t>
            </a:r>
          </a:p>
          <a:p>
            <a:pPr marL="621348" lvl="1" indent="-256032" algn="r" eaLnBrk="1" fontAlgn="auto" hangingPunct="1">
              <a:spcAft>
                <a:spcPts val="0"/>
              </a:spcAft>
              <a:buNone/>
              <a:defRPr/>
            </a:pPr>
            <a:r>
              <a:rPr lang="en-US" sz="1600" b="1" dirty="0" smtClean="0"/>
              <a:t/>
            </a:r>
            <a:br>
              <a:rPr lang="en-US" sz="1600" b="1" dirty="0" smtClean="0"/>
            </a:br>
            <a:r>
              <a:rPr lang="en-US" sz="1600" b="1" dirty="0" smtClean="0"/>
              <a:t/>
            </a:r>
            <a:br>
              <a:rPr lang="en-US" sz="1600" b="1" dirty="0" smtClean="0"/>
            </a:br>
            <a:r>
              <a:rPr lang="en-US" sz="1600" b="1" dirty="0" smtClean="0"/>
              <a:t>Source:</a:t>
            </a:r>
            <a:r>
              <a:rPr lang="en-US" sz="1600" dirty="0" smtClean="0"/>
              <a:t>  </a:t>
            </a:r>
            <a:r>
              <a:rPr lang="en-US" sz="1600" i="1" dirty="0" smtClean="0"/>
              <a:t>Official List of Special Districts Online</a:t>
            </a:r>
            <a:r>
              <a:rPr lang="en-US" sz="1600" dirty="0" smtClean="0"/>
              <a:t>, October 3, 2011</a:t>
            </a:r>
          </a:p>
          <a:p>
            <a:pPr lvl="1" eaLnBrk="1" hangingPunct="1">
              <a:buNone/>
            </a:pPr>
            <a:endParaRPr lang="en-US" b="1" dirty="0" smtClean="0"/>
          </a:p>
        </p:txBody>
      </p:sp>
      <p:sp>
        <p:nvSpPr>
          <p:cNvPr id="108546" name="Rectangle 2"/>
          <p:cNvSpPr>
            <a:spLocks noGrp="1" noChangeArrowheads="1"/>
          </p:cNvSpPr>
          <p:nvPr>
            <p:ph type="title"/>
          </p:nvPr>
        </p:nvSpPr>
        <p:spPr/>
        <p:txBody>
          <a:bodyPr>
            <a:noAutofit/>
          </a:bodyPr>
          <a:lstStyle/>
          <a:p>
            <a:pPr eaLnBrk="1" fontAlgn="auto" hangingPunct="1">
              <a:spcAft>
                <a:spcPts val="0"/>
              </a:spcAft>
              <a:defRPr/>
            </a:pPr>
            <a:r>
              <a:rPr lang="en-US" sz="3600" b="1" dirty="0" smtClean="0"/>
              <a:t>A “Snapshot” of Special Districts in Florida</a:t>
            </a:r>
          </a:p>
        </p:txBody>
      </p:sp>
      <p:sp>
        <p:nvSpPr>
          <p:cNvPr id="4" name="Slide Number Placeholder 3"/>
          <p:cNvSpPr>
            <a:spLocks noGrp="1"/>
          </p:cNvSpPr>
          <p:nvPr>
            <p:ph type="sldNum" sz="quarter" idx="12"/>
          </p:nvPr>
        </p:nvSpPr>
        <p:spPr/>
        <p:txBody>
          <a:bodyPr/>
          <a:lstStyle/>
          <a:p>
            <a:fld id="{2984BE0F-614D-A94E-B98B-A6270180DFD6}"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Rectangle 3"/>
          <p:cNvSpPr>
            <a:spLocks noGrp="1" noChangeArrowheads="1"/>
          </p:cNvSpPr>
          <p:nvPr>
            <p:ph idx="1"/>
          </p:nvPr>
        </p:nvSpPr>
        <p:spPr/>
        <p:txBody>
          <a:bodyPr>
            <a:normAutofit fontScale="77500" lnSpcReduction="20000"/>
          </a:bodyPr>
          <a:lstStyle/>
          <a:p>
            <a:pPr marL="365760" indent="-256032" eaLnBrk="1" fontAlgn="auto" hangingPunct="1">
              <a:spcAft>
                <a:spcPts val="0"/>
              </a:spcAft>
              <a:buFont typeface="Wingdings" pitchFamily="2" charset="2"/>
              <a:buChar char="Ø"/>
              <a:defRPr/>
            </a:pPr>
            <a:r>
              <a:rPr lang="en-US" sz="3600" b="1" dirty="0" smtClean="0"/>
              <a:t>Top five specialized functions (out of 70):</a:t>
            </a:r>
            <a:br>
              <a:rPr lang="en-US" sz="3600" b="1" dirty="0" smtClean="0"/>
            </a:br>
            <a:endParaRPr lang="en-US" sz="3600" b="1" dirty="0" smtClean="0">
              <a:effectLst>
                <a:outerShdw blurRad="38100" dist="38100" dir="2700000" algn="tl">
                  <a:srgbClr val="000000">
                    <a:alpha val="43137"/>
                  </a:srgbClr>
                </a:outerShdw>
              </a:effectLst>
            </a:endParaRPr>
          </a:p>
          <a:p>
            <a:pPr marL="850392" lvl="1" indent="-457200" eaLnBrk="1" fontAlgn="auto" hangingPunct="1">
              <a:spcBef>
                <a:spcPts val="324"/>
              </a:spcBef>
              <a:spcAft>
                <a:spcPts val="0"/>
              </a:spcAft>
              <a:buFont typeface="+mj-lt"/>
              <a:buAutoNum type="arabicPeriod"/>
              <a:defRPr/>
            </a:pPr>
            <a:r>
              <a:rPr lang="en-US" sz="2900" dirty="0" smtClean="0"/>
              <a:t>Community Development Districts:		578</a:t>
            </a:r>
            <a:br>
              <a:rPr lang="en-US" sz="2900" dirty="0" smtClean="0"/>
            </a:br>
            <a:endParaRPr lang="en-US" sz="2900" dirty="0" smtClean="0"/>
          </a:p>
          <a:p>
            <a:pPr marL="850392" lvl="1" indent="-457200" eaLnBrk="1" fontAlgn="auto" hangingPunct="1">
              <a:spcBef>
                <a:spcPts val="324"/>
              </a:spcBef>
              <a:spcAft>
                <a:spcPts val="0"/>
              </a:spcAft>
              <a:buFont typeface="+mj-lt"/>
              <a:buAutoNum type="arabicPeriod"/>
              <a:defRPr/>
            </a:pPr>
            <a:r>
              <a:rPr lang="en-US" sz="2900" dirty="0" smtClean="0"/>
              <a:t>Community Redevelopment Agencies:	204</a:t>
            </a:r>
            <a:br>
              <a:rPr lang="en-US" sz="2900" dirty="0" smtClean="0"/>
            </a:br>
            <a:endParaRPr lang="en-US" sz="2900" dirty="0" smtClean="0"/>
          </a:p>
          <a:p>
            <a:pPr marL="850392" lvl="1" indent="-457200" eaLnBrk="1" fontAlgn="auto" hangingPunct="1">
              <a:spcBef>
                <a:spcPts val="324"/>
              </a:spcBef>
              <a:spcAft>
                <a:spcPts val="0"/>
              </a:spcAft>
              <a:buFont typeface="+mj-lt"/>
              <a:buAutoNum type="arabicPeriod"/>
              <a:defRPr/>
            </a:pPr>
            <a:r>
              <a:rPr lang="en-US" sz="2900" dirty="0" smtClean="0"/>
              <a:t>Drainage and Water Control Districts:		  86</a:t>
            </a:r>
            <a:br>
              <a:rPr lang="en-US" sz="2900" dirty="0" smtClean="0"/>
            </a:br>
            <a:endParaRPr lang="en-US" sz="2900" dirty="0" smtClean="0"/>
          </a:p>
          <a:p>
            <a:pPr marL="850392" lvl="1" indent="-457200" eaLnBrk="1" fontAlgn="auto" hangingPunct="1">
              <a:spcBef>
                <a:spcPts val="324"/>
              </a:spcBef>
              <a:spcAft>
                <a:spcPts val="0"/>
              </a:spcAft>
              <a:buFont typeface="+mj-lt"/>
              <a:buAutoNum type="arabicPeriod"/>
              <a:defRPr/>
            </a:pPr>
            <a:r>
              <a:rPr lang="en-US" sz="2900" dirty="0" smtClean="0"/>
              <a:t>Housing Authorities:							  93</a:t>
            </a:r>
            <a:br>
              <a:rPr lang="en-US" sz="2900" dirty="0" smtClean="0"/>
            </a:br>
            <a:endParaRPr lang="en-US" sz="2900" dirty="0" smtClean="0"/>
          </a:p>
          <a:p>
            <a:pPr marL="850392" lvl="1" indent="-457200" eaLnBrk="1" fontAlgn="auto" hangingPunct="1">
              <a:spcBef>
                <a:spcPts val="324"/>
              </a:spcBef>
              <a:spcAft>
                <a:spcPts val="0"/>
              </a:spcAft>
              <a:buFont typeface="+mj-lt"/>
              <a:buAutoNum type="arabicPeriod"/>
              <a:defRPr/>
            </a:pPr>
            <a:r>
              <a:rPr lang="en-US" sz="2900" dirty="0" smtClean="0"/>
              <a:t>Fire Control and Rescue Districts:			  67</a:t>
            </a:r>
          </a:p>
          <a:p>
            <a:pPr marL="621792" lvl="1" eaLnBrk="1" fontAlgn="auto" hangingPunct="1">
              <a:spcBef>
                <a:spcPts val="324"/>
              </a:spcBef>
              <a:spcAft>
                <a:spcPts val="0"/>
              </a:spcAft>
              <a:buFont typeface="Verdana"/>
              <a:buChar char="◦"/>
              <a:defRPr/>
            </a:pPr>
            <a:endParaRPr lang="en-US" dirty="0" smtClean="0"/>
          </a:p>
          <a:p>
            <a:pPr marL="621792" lvl="1" eaLnBrk="1" fontAlgn="auto" hangingPunct="1">
              <a:spcBef>
                <a:spcPts val="324"/>
              </a:spcBef>
              <a:spcAft>
                <a:spcPts val="0"/>
              </a:spcAft>
              <a:buFont typeface="Verdana"/>
              <a:buChar char="◦"/>
              <a:defRPr/>
            </a:pPr>
            <a:endParaRPr lang="en-US" dirty="0" smtClean="0"/>
          </a:p>
          <a:p>
            <a:pPr marL="621348" lvl="1" indent="-256032" algn="r" eaLnBrk="1" fontAlgn="auto" hangingPunct="1">
              <a:spcAft>
                <a:spcPts val="0"/>
              </a:spcAft>
              <a:buNone/>
              <a:defRPr/>
            </a:pPr>
            <a:r>
              <a:rPr lang="en-US" sz="1700" b="1" dirty="0" smtClean="0"/>
              <a:t>Source:</a:t>
            </a:r>
            <a:r>
              <a:rPr lang="en-US" sz="1700" dirty="0" smtClean="0"/>
              <a:t>  </a:t>
            </a:r>
            <a:r>
              <a:rPr lang="en-US" sz="1700" i="1" dirty="0" smtClean="0"/>
              <a:t>Official List of Special Districts Online</a:t>
            </a:r>
            <a:r>
              <a:rPr lang="en-US" sz="1700" dirty="0" smtClean="0"/>
              <a:t>, October 3, 2011</a:t>
            </a:r>
          </a:p>
          <a:p>
            <a:pPr marL="621792" lvl="1" eaLnBrk="1" fontAlgn="auto" hangingPunct="1">
              <a:spcBef>
                <a:spcPts val="324"/>
              </a:spcBef>
              <a:spcAft>
                <a:spcPts val="0"/>
              </a:spcAft>
              <a:buNone/>
              <a:defRPr/>
            </a:pPr>
            <a:endParaRPr lang="en-US" sz="2000" dirty="0" smtClean="0"/>
          </a:p>
          <a:p>
            <a:pPr marL="621792" lvl="1" eaLnBrk="1" fontAlgn="auto" hangingPunct="1">
              <a:spcBef>
                <a:spcPts val="324"/>
              </a:spcBef>
              <a:spcAft>
                <a:spcPts val="0"/>
              </a:spcAft>
              <a:buFont typeface="Verdana"/>
              <a:buChar char="◦"/>
              <a:defRPr/>
            </a:pPr>
            <a:endParaRPr lang="en-US" sz="2000" dirty="0" smtClean="0"/>
          </a:p>
          <a:p>
            <a:pPr marL="365760" indent="-256032" eaLnBrk="1" fontAlgn="auto" hangingPunct="1">
              <a:spcAft>
                <a:spcPts val="0"/>
              </a:spcAft>
              <a:buFont typeface="Wingdings 3"/>
              <a:buChar char=""/>
              <a:defRPr/>
            </a:pPr>
            <a:endParaRPr lang="en-US" sz="2000" dirty="0" smtClean="0">
              <a:effectLst>
                <a:outerShdw blurRad="50800" dist="38100" algn="tr" rotWithShape="0">
                  <a:prstClr val="black">
                    <a:alpha val="40000"/>
                  </a:prstClr>
                </a:outerShdw>
              </a:effectLst>
            </a:endParaRPr>
          </a:p>
          <a:p>
            <a:pPr marL="365760" indent="-256032" eaLnBrk="1" fontAlgn="auto" hangingPunct="1">
              <a:spcAft>
                <a:spcPts val="0"/>
              </a:spcAft>
              <a:buFont typeface="Wingdings 3"/>
              <a:buChar char=""/>
              <a:defRPr/>
            </a:pPr>
            <a:endParaRPr lang="en-US" sz="2000" dirty="0" smtClean="0"/>
          </a:p>
          <a:p>
            <a:pPr marL="365760" indent="-256032" eaLnBrk="1" fontAlgn="auto" hangingPunct="1">
              <a:spcAft>
                <a:spcPts val="0"/>
              </a:spcAft>
              <a:buFont typeface="Wingdings 3"/>
              <a:buChar char=""/>
              <a:defRPr/>
            </a:pPr>
            <a:endParaRPr lang="en-US" sz="2000" dirty="0" smtClean="0">
              <a:effectLst>
                <a:outerShdw blurRad="50800" dist="38100" algn="tr" rotWithShape="0">
                  <a:prstClr val="black">
                    <a:alpha val="40000"/>
                  </a:prstClr>
                </a:outerShdw>
              </a:effectLst>
            </a:endParaRPr>
          </a:p>
          <a:p>
            <a:pPr marL="365760" indent="-256032" eaLnBrk="1" fontAlgn="auto" hangingPunct="1">
              <a:spcAft>
                <a:spcPts val="0"/>
              </a:spcAft>
              <a:buFont typeface="Wingdings 3"/>
              <a:buChar char=""/>
              <a:defRPr/>
            </a:pPr>
            <a:endParaRPr lang="en-US" sz="2000" dirty="0" smtClean="0"/>
          </a:p>
          <a:p>
            <a:pPr marL="365760" indent="-256032" eaLnBrk="1" fontAlgn="auto" hangingPunct="1">
              <a:spcAft>
                <a:spcPts val="0"/>
              </a:spcAft>
              <a:buFont typeface="Wingdings 3"/>
              <a:buChar char=""/>
              <a:defRPr/>
            </a:pPr>
            <a:endParaRPr lang="en-US" sz="2000" dirty="0" smtClean="0"/>
          </a:p>
        </p:txBody>
      </p:sp>
      <p:sp>
        <p:nvSpPr>
          <p:cNvPr id="108546" name="Rectangle 2"/>
          <p:cNvSpPr>
            <a:spLocks noGrp="1" noChangeArrowheads="1"/>
          </p:cNvSpPr>
          <p:nvPr>
            <p:ph type="title"/>
          </p:nvPr>
        </p:nvSpPr>
        <p:spPr/>
        <p:txBody>
          <a:bodyPr>
            <a:noAutofit/>
          </a:bodyPr>
          <a:lstStyle/>
          <a:p>
            <a:pPr eaLnBrk="1" fontAlgn="auto" hangingPunct="1">
              <a:spcAft>
                <a:spcPts val="0"/>
              </a:spcAft>
              <a:defRPr/>
            </a:pPr>
            <a:r>
              <a:rPr lang="en-US" sz="3600" b="1" dirty="0" smtClean="0"/>
              <a:t>A “Snapshot” of Special Districts in Florida</a:t>
            </a:r>
          </a:p>
        </p:txBody>
      </p:sp>
      <p:sp>
        <p:nvSpPr>
          <p:cNvPr id="4" name="Slide Number Placeholder 3"/>
          <p:cNvSpPr>
            <a:spLocks noGrp="1"/>
          </p:cNvSpPr>
          <p:nvPr>
            <p:ph type="sldNum" sz="quarter" idx="12"/>
          </p:nvPr>
        </p:nvSpPr>
        <p:spPr/>
        <p:txBody>
          <a:bodyPr/>
          <a:lstStyle/>
          <a:p>
            <a:fld id="{2984BE0F-614D-A94E-B98B-A6270180DFD6}"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Rectangle 3"/>
          <p:cNvSpPr>
            <a:spLocks noGrp="1" noChangeArrowheads="1"/>
          </p:cNvSpPr>
          <p:nvPr>
            <p:ph idx="1"/>
          </p:nvPr>
        </p:nvSpPr>
        <p:spPr/>
        <p:txBody>
          <a:bodyPr>
            <a:normAutofit fontScale="62500" lnSpcReduction="20000"/>
          </a:bodyPr>
          <a:lstStyle/>
          <a:p>
            <a:pPr marL="365760" indent="-256032" eaLnBrk="1" fontAlgn="auto" hangingPunct="1">
              <a:spcAft>
                <a:spcPts val="0"/>
              </a:spcAft>
              <a:buFont typeface="Wingdings" pitchFamily="2" charset="2"/>
              <a:buChar char="Ø"/>
              <a:defRPr/>
            </a:pPr>
            <a:r>
              <a:rPr lang="en-US" sz="4500" b="1" dirty="0" smtClean="0"/>
              <a:t>Governing Boards:</a:t>
            </a:r>
          </a:p>
          <a:p>
            <a:pPr marL="365760" indent="-256032" eaLnBrk="1" fontAlgn="auto" hangingPunct="1">
              <a:spcAft>
                <a:spcPts val="0"/>
              </a:spcAft>
              <a:buNone/>
              <a:defRPr/>
            </a:pPr>
            <a:r>
              <a:rPr lang="en-US" dirty="0" smtClean="0"/>
              <a:t/>
            </a:r>
            <a:br>
              <a:rPr lang="en-US" dirty="0" smtClean="0"/>
            </a:br>
            <a:endParaRPr lang="en-US" sz="1000" dirty="0" smtClean="0"/>
          </a:p>
          <a:p>
            <a:pPr marL="621348" lvl="1" indent="-256032" eaLnBrk="1" fontAlgn="auto" hangingPunct="1">
              <a:spcAft>
                <a:spcPts val="0"/>
              </a:spcAft>
              <a:buFont typeface="Arial" pitchFamily="34" charset="0"/>
              <a:buChar char="•"/>
              <a:defRPr/>
            </a:pPr>
            <a:r>
              <a:rPr lang="en-US" sz="3200" dirty="0" smtClean="0"/>
              <a:t>Elected </a:t>
            </a:r>
            <a:r>
              <a:rPr lang="en-US" sz="3200" b="1" dirty="0" smtClean="0"/>
              <a:t>(874)</a:t>
            </a:r>
            <a:br>
              <a:rPr lang="en-US" sz="3200" b="1" dirty="0" smtClean="0"/>
            </a:br>
            <a:endParaRPr lang="en-US" sz="3200" b="1" dirty="0" smtClean="0"/>
          </a:p>
          <a:p>
            <a:pPr marL="621348" lvl="1" indent="-256032" eaLnBrk="1" fontAlgn="auto" hangingPunct="1">
              <a:spcAft>
                <a:spcPts val="0"/>
              </a:spcAft>
              <a:buFont typeface="Arial" pitchFamily="34" charset="0"/>
              <a:buChar char="•"/>
              <a:defRPr/>
            </a:pPr>
            <a:r>
              <a:rPr lang="en-US" sz="3200" dirty="0" smtClean="0"/>
              <a:t>Appointed By a Single County or Single Municipality </a:t>
            </a:r>
            <a:r>
              <a:rPr lang="en-US" sz="3200" b="1" dirty="0" smtClean="0"/>
              <a:t>(246)</a:t>
            </a:r>
            <a:br>
              <a:rPr lang="en-US" sz="3200" b="1" dirty="0" smtClean="0"/>
            </a:br>
            <a:endParaRPr lang="en-US" sz="3200" b="1" dirty="0" smtClean="0"/>
          </a:p>
          <a:p>
            <a:pPr marL="621348" lvl="1" indent="-256032" eaLnBrk="1" fontAlgn="auto" hangingPunct="1">
              <a:spcAft>
                <a:spcPts val="0"/>
              </a:spcAft>
              <a:buFont typeface="Arial" pitchFamily="34" charset="0"/>
              <a:buChar char="•"/>
              <a:defRPr/>
            </a:pPr>
            <a:r>
              <a:rPr lang="en-US" sz="3200" dirty="0" smtClean="0"/>
              <a:t>Identical to a County or Municipality </a:t>
            </a:r>
            <a:r>
              <a:rPr lang="en-US" sz="3200" b="1" dirty="0" smtClean="0"/>
              <a:t>(242)</a:t>
            </a:r>
            <a:endParaRPr lang="en-US" sz="3200" b="1" dirty="0" smtClean="0">
              <a:effectLst>
                <a:outerShdw blurRad="50800" dist="38100" algn="tr" rotWithShape="0">
                  <a:prstClr val="black">
                    <a:alpha val="40000"/>
                  </a:prstClr>
                </a:outerShdw>
              </a:effectLst>
            </a:endParaRPr>
          </a:p>
          <a:p>
            <a:pPr marL="621348" lvl="1" indent="-256032" eaLnBrk="1" fontAlgn="auto" hangingPunct="1">
              <a:spcAft>
                <a:spcPts val="0"/>
              </a:spcAft>
              <a:buFont typeface="Arial" pitchFamily="34" charset="0"/>
              <a:buChar char="•"/>
              <a:defRPr/>
            </a:pPr>
            <a:endParaRPr lang="en-US" sz="3100" dirty="0" smtClean="0"/>
          </a:p>
          <a:p>
            <a:pPr marL="621348" lvl="1" indent="-256032" eaLnBrk="1" fontAlgn="auto" hangingPunct="1">
              <a:spcAft>
                <a:spcPts val="0"/>
              </a:spcAft>
              <a:buFont typeface="Arial" pitchFamily="34" charset="0"/>
              <a:buChar char="•"/>
              <a:defRPr/>
            </a:pPr>
            <a:r>
              <a:rPr lang="en-US" sz="3200" dirty="0" smtClean="0"/>
              <a:t>Appointed </a:t>
            </a:r>
            <a:r>
              <a:rPr lang="en-US" sz="3200" b="1" dirty="0" smtClean="0"/>
              <a:t>(136)</a:t>
            </a:r>
            <a:br>
              <a:rPr lang="en-US" sz="3200" b="1" dirty="0" smtClean="0"/>
            </a:br>
            <a:endParaRPr lang="en-US" sz="3200" b="1" dirty="0" smtClean="0"/>
          </a:p>
          <a:p>
            <a:pPr marL="621348" lvl="1" indent="-256032" eaLnBrk="1" fontAlgn="auto" hangingPunct="1">
              <a:spcAft>
                <a:spcPts val="0"/>
              </a:spcAft>
              <a:buFont typeface="Arial" pitchFamily="34" charset="0"/>
              <a:buChar char="•"/>
              <a:defRPr/>
            </a:pPr>
            <a:r>
              <a:rPr lang="en-US" sz="3200" dirty="0" smtClean="0"/>
              <a:t>Governor Appoints </a:t>
            </a:r>
            <a:r>
              <a:rPr lang="en-US" sz="3200" b="1" dirty="0" smtClean="0"/>
              <a:t>(66)</a:t>
            </a:r>
            <a:br>
              <a:rPr lang="en-US" sz="3200" b="1" dirty="0" smtClean="0"/>
            </a:br>
            <a:endParaRPr lang="en-US" sz="3200" b="1" dirty="0" smtClean="0"/>
          </a:p>
          <a:p>
            <a:pPr marL="621348" lvl="1" indent="-256032" eaLnBrk="1" fontAlgn="auto" hangingPunct="1">
              <a:spcAft>
                <a:spcPts val="0"/>
              </a:spcAft>
              <a:buFont typeface="Arial" pitchFamily="34" charset="0"/>
              <a:buChar char="•"/>
              <a:defRPr/>
            </a:pPr>
            <a:r>
              <a:rPr lang="en-US" sz="3200" dirty="0" smtClean="0"/>
              <a:t>Appointed / Elected </a:t>
            </a:r>
            <a:r>
              <a:rPr lang="en-US" sz="3200" b="1" dirty="0" smtClean="0"/>
              <a:t>(41)</a:t>
            </a:r>
            <a:br>
              <a:rPr lang="en-US" sz="3200" b="1" dirty="0" smtClean="0"/>
            </a:br>
            <a:endParaRPr lang="en-US" sz="3200" b="1" dirty="0" smtClean="0"/>
          </a:p>
          <a:p>
            <a:pPr marL="621348" lvl="1" indent="-256032" eaLnBrk="1" fontAlgn="auto" hangingPunct="1">
              <a:spcAft>
                <a:spcPts val="0"/>
              </a:spcAft>
              <a:buFont typeface="Arial" pitchFamily="34" charset="0"/>
              <a:buChar char="•"/>
              <a:defRPr/>
            </a:pPr>
            <a:r>
              <a:rPr lang="en-US" sz="3200" dirty="0" smtClean="0"/>
              <a:t>Other / Combination </a:t>
            </a:r>
            <a:r>
              <a:rPr lang="en-US" sz="3200" b="1" dirty="0" smtClean="0"/>
              <a:t>(28)</a:t>
            </a:r>
            <a:br>
              <a:rPr lang="en-US" sz="3200" b="1" dirty="0" smtClean="0"/>
            </a:br>
            <a:endParaRPr lang="en-US" sz="3200" b="1" dirty="0" smtClean="0"/>
          </a:p>
          <a:p>
            <a:pPr marL="365760" indent="-256032" eaLnBrk="1" fontAlgn="auto" hangingPunct="1">
              <a:spcAft>
                <a:spcPts val="0"/>
              </a:spcAft>
              <a:buFont typeface="Wingdings 3"/>
              <a:buChar char=""/>
              <a:defRPr/>
            </a:pPr>
            <a:endParaRPr lang="en-US" sz="1000" dirty="0" smtClean="0"/>
          </a:p>
          <a:p>
            <a:pPr marL="621348" lvl="1" indent="-256032" algn="r" eaLnBrk="1" fontAlgn="auto" hangingPunct="1">
              <a:spcAft>
                <a:spcPts val="0"/>
              </a:spcAft>
              <a:buNone/>
              <a:defRPr/>
            </a:pPr>
            <a:r>
              <a:rPr lang="en-US" sz="1900" b="1" dirty="0" smtClean="0"/>
              <a:t>Source:</a:t>
            </a:r>
            <a:r>
              <a:rPr lang="en-US" sz="1900" dirty="0" smtClean="0"/>
              <a:t>  </a:t>
            </a:r>
            <a:r>
              <a:rPr lang="en-US" sz="1900" i="1" dirty="0" smtClean="0"/>
              <a:t>Official List of Special Districts Online</a:t>
            </a:r>
            <a:r>
              <a:rPr lang="en-US" sz="1900" dirty="0" smtClean="0"/>
              <a:t>, October 3, 2011</a:t>
            </a:r>
          </a:p>
          <a:p>
            <a:pPr marL="365760" indent="-256032" eaLnBrk="1" fontAlgn="auto" hangingPunct="1">
              <a:spcAft>
                <a:spcPts val="0"/>
              </a:spcAft>
              <a:buNone/>
              <a:defRPr/>
            </a:pPr>
            <a:endParaRPr lang="en-US" sz="2000" dirty="0" smtClean="0">
              <a:effectLst>
                <a:outerShdw blurRad="50800" dist="38100" algn="tr" rotWithShape="0">
                  <a:prstClr val="black">
                    <a:alpha val="40000"/>
                  </a:prstClr>
                </a:outerShdw>
              </a:effectLst>
            </a:endParaRPr>
          </a:p>
          <a:p>
            <a:pPr marL="365760" indent="-256032" eaLnBrk="1" fontAlgn="auto" hangingPunct="1">
              <a:spcAft>
                <a:spcPts val="0"/>
              </a:spcAft>
              <a:buFont typeface="Wingdings 3"/>
              <a:buChar char=""/>
              <a:defRPr/>
            </a:pPr>
            <a:endParaRPr lang="en-US" sz="2000" dirty="0" smtClean="0"/>
          </a:p>
          <a:p>
            <a:pPr marL="365760" indent="-256032" eaLnBrk="1" fontAlgn="auto" hangingPunct="1">
              <a:spcAft>
                <a:spcPts val="0"/>
              </a:spcAft>
              <a:buFont typeface="Wingdings 3"/>
              <a:buChar char=""/>
              <a:defRPr/>
            </a:pPr>
            <a:endParaRPr lang="en-US" sz="2000" dirty="0" smtClean="0"/>
          </a:p>
        </p:txBody>
      </p:sp>
      <p:sp>
        <p:nvSpPr>
          <p:cNvPr id="108546" name="Rectangle 2"/>
          <p:cNvSpPr>
            <a:spLocks noGrp="1" noChangeArrowheads="1"/>
          </p:cNvSpPr>
          <p:nvPr>
            <p:ph type="title"/>
          </p:nvPr>
        </p:nvSpPr>
        <p:spPr/>
        <p:txBody>
          <a:bodyPr>
            <a:noAutofit/>
          </a:bodyPr>
          <a:lstStyle/>
          <a:p>
            <a:pPr eaLnBrk="1" fontAlgn="auto" hangingPunct="1">
              <a:spcAft>
                <a:spcPts val="0"/>
              </a:spcAft>
              <a:defRPr/>
            </a:pPr>
            <a:r>
              <a:rPr lang="en-US" sz="3600" b="1" dirty="0" smtClean="0"/>
              <a:t>A “Snapshot” of Special Districts in Florida</a:t>
            </a:r>
          </a:p>
        </p:txBody>
      </p:sp>
      <p:sp>
        <p:nvSpPr>
          <p:cNvPr id="4" name="Slide Number Placeholder 3"/>
          <p:cNvSpPr>
            <a:spLocks noGrp="1"/>
          </p:cNvSpPr>
          <p:nvPr>
            <p:ph type="sldNum" sz="quarter" idx="12"/>
          </p:nvPr>
        </p:nvSpPr>
        <p:spPr/>
        <p:txBody>
          <a:bodyPr/>
          <a:lstStyle/>
          <a:p>
            <a:fld id="{2984BE0F-614D-A94E-B98B-A6270180DFD6}"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Rectangle 3"/>
          <p:cNvSpPr>
            <a:spLocks noGrp="1" noChangeArrowheads="1"/>
          </p:cNvSpPr>
          <p:nvPr>
            <p:ph idx="1"/>
          </p:nvPr>
        </p:nvSpPr>
        <p:spPr/>
        <p:txBody>
          <a:bodyPr numCol="2">
            <a:normAutofit fontScale="77500" lnSpcReduction="20000"/>
          </a:bodyPr>
          <a:lstStyle/>
          <a:p>
            <a:pPr>
              <a:buFont typeface="Wingdings" pitchFamily="2" charset="2"/>
              <a:buChar char="Ø"/>
            </a:pPr>
            <a:r>
              <a:rPr lang="en-US" sz="3600" b="1" dirty="0" smtClean="0"/>
              <a:t>Revenue Sources:</a:t>
            </a:r>
            <a:br>
              <a:rPr lang="en-US" sz="3600" b="1" dirty="0" smtClean="0"/>
            </a:br>
            <a:endParaRPr lang="en-US" sz="3600" b="1" dirty="0" smtClean="0"/>
          </a:p>
          <a:p>
            <a:pPr marL="621348" lvl="1" indent="-256032" eaLnBrk="1" fontAlgn="auto" hangingPunct="1">
              <a:spcAft>
                <a:spcPts val="0"/>
              </a:spcAft>
              <a:buFont typeface="Arial" pitchFamily="34" charset="0"/>
              <a:buChar char="•"/>
              <a:defRPr/>
            </a:pPr>
            <a:r>
              <a:rPr lang="en-US" sz="2600" dirty="0" smtClean="0"/>
              <a:t>Non Ad Valorem </a:t>
            </a:r>
            <a:r>
              <a:rPr lang="en-US" sz="2600" b="1" dirty="0" smtClean="0"/>
              <a:t>(791)</a:t>
            </a:r>
          </a:p>
          <a:p>
            <a:pPr marL="621348" lvl="1" indent="-256032" eaLnBrk="1" fontAlgn="auto" hangingPunct="1">
              <a:spcAft>
                <a:spcPts val="0"/>
              </a:spcAft>
              <a:buFont typeface="Arial" pitchFamily="34" charset="0"/>
              <a:buChar char="•"/>
              <a:defRPr/>
            </a:pPr>
            <a:r>
              <a:rPr lang="en-US" sz="2600" dirty="0" smtClean="0"/>
              <a:t>Ad Valorem </a:t>
            </a:r>
            <a:r>
              <a:rPr lang="en-US" sz="2600" b="1" dirty="0" smtClean="0"/>
              <a:t>(212)</a:t>
            </a:r>
          </a:p>
          <a:p>
            <a:pPr marL="621348" lvl="1" indent="-256032" eaLnBrk="1" fontAlgn="auto" hangingPunct="1">
              <a:spcAft>
                <a:spcPts val="0"/>
              </a:spcAft>
              <a:buFont typeface="Arial" pitchFamily="34" charset="0"/>
              <a:buChar char="•"/>
              <a:defRPr/>
            </a:pPr>
            <a:r>
              <a:rPr lang="en-US" sz="2600" dirty="0" smtClean="0"/>
              <a:t>Tax Increment </a:t>
            </a:r>
            <a:br>
              <a:rPr lang="en-US" sz="2600" dirty="0" smtClean="0"/>
            </a:br>
            <a:r>
              <a:rPr lang="en-US" sz="2600" dirty="0" smtClean="0"/>
              <a:t>	Financing </a:t>
            </a:r>
            <a:r>
              <a:rPr lang="en-US" sz="2600" b="1" dirty="0" smtClean="0"/>
              <a:t>(204)</a:t>
            </a:r>
          </a:p>
          <a:p>
            <a:pPr marL="621348" lvl="1" indent="-256032" eaLnBrk="1" fontAlgn="auto" hangingPunct="1">
              <a:spcAft>
                <a:spcPts val="0"/>
              </a:spcAft>
              <a:buFont typeface="Arial" pitchFamily="34" charset="0"/>
              <a:buChar char="•"/>
              <a:defRPr/>
            </a:pPr>
            <a:r>
              <a:rPr lang="en-US" sz="2600" dirty="0" smtClean="0"/>
              <a:t>User Fees </a:t>
            </a:r>
            <a:r>
              <a:rPr lang="en-US" sz="2600" b="1" dirty="0" smtClean="0"/>
              <a:t>(171)</a:t>
            </a:r>
          </a:p>
          <a:p>
            <a:pPr marL="621348" lvl="1" indent="-256032" eaLnBrk="1" fontAlgn="auto" hangingPunct="1">
              <a:spcAft>
                <a:spcPts val="0"/>
              </a:spcAft>
              <a:buFont typeface="Arial" pitchFamily="34" charset="0"/>
              <a:buChar char="•"/>
              <a:defRPr/>
            </a:pPr>
            <a:r>
              <a:rPr lang="en-US" sz="2600" dirty="0" smtClean="0"/>
              <a:t>Federal Government </a:t>
            </a:r>
            <a:r>
              <a:rPr lang="en-US" sz="2600" b="1" dirty="0" smtClean="0"/>
              <a:t>(84)</a:t>
            </a:r>
          </a:p>
          <a:p>
            <a:pPr marL="621348" lvl="1" indent="-256032" eaLnBrk="1" fontAlgn="auto" hangingPunct="1">
              <a:spcAft>
                <a:spcPts val="0"/>
              </a:spcAft>
              <a:buFont typeface="Arial" pitchFamily="34" charset="0"/>
              <a:buChar char="•"/>
              <a:defRPr/>
            </a:pPr>
            <a:r>
              <a:rPr lang="en-US" sz="2600" dirty="0" smtClean="0"/>
              <a:t>Other </a:t>
            </a:r>
            <a:r>
              <a:rPr lang="en-US" sz="2600" b="1" dirty="0" smtClean="0"/>
              <a:t>(59)</a:t>
            </a:r>
          </a:p>
          <a:p>
            <a:pPr marL="621348" lvl="1" indent="-256032" eaLnBrk="1" fontAlgn="auto" hangingPunct="1">
              <a:spcAft>
                <a:spcPts val="0"/>
              </a:spcAft>
              <a:buFont typeface="Arial" pitchFamily="34" charset="0"/>
              <a:buChar char="•"/>
              <a:defRPr/>
            </a:pPr>
            <a:r>
              <a:rPr lang="en-US" sz="2600" dirty="0" smtClean="0"/>
              <a:t>None </a:t>
            </a:r>
            <a:r>
              <a:rPr lang="en-US" sz="2600" b="1" dirty="0" smtClean="0"/>
              <a:t>(46)</a:t>
            </a:r>
          </a:p>
          <a:p>
            <a:pPr marL="621348" lvl="1" indent="-256032" eaLnBrk="1" fontAlgn="auto" hangingPunct="1">
              <a:spcAft>
                <a:spcPts val="0"/>
              </a:spcAft>
              <a:buFont typeface="Arial" pitchFamily="34" charset="0"/>
              <a:buChar char="•"/>
              <a:defRPr/>
            </a:pPr>
            <a:r>
              <a:rPr lang="en-US" sz="2600" dirty="0" smtClean="0"/>
              <a:t>Not Specified </a:t>
            </a:r>
            <a:r>
              <a:rPr lang="en-US" sz="2600" b="1" dirty="0" smtClean="0"/>
              <a:t>(34)</a:t>
            </a:r>
          </a:p>
          <a:p>
            <a:pPr marL="621348" lvl="1" indent="-256032" eaLnBrk="1" fontAlgn="auto" hangingPunct="1">
              <a:spcAft>
                <a:spcPts val="0"/>
              </a:spcAft>
              <a:buFont typeface="Arial" pitchFamily="34" charset="0"/>
              <a:buChar char="•"/>
              <a:defRPr/>
            </a:pPr>
            <a:r>
              <a:rPr lang="en-US" sz="2600" dirty="0" smtClean="0"/>
              <a:t>Sales and Leases </a:t>
            </a:r>
            <a:r>
              <a:rPr lang="en-US" sz="2600" b="1" dirty="0" smtClean="0"/>
              <a:t>(24)</a:t>
            </a:r>
          </a:p>
          <a:p>
            <a:pPr marL="621348" lvl="1" indent="-256032" eaLnBrk="1" fontAlgn="auto" hangingPunct="1">
              <a:spcAft>
                <a:spcPts val="0"/>
              </a:spcAft>
              <a:buFont typeface="Arial" pitchFamily="34" charset="0"/>
              <a:buChar char="•"/>
              <a:defRPr/>
            </a:pPr>
            <a:r>
              <a:rPr lang="en-US" sz="2600" dirty="0" smtClean="0"/>
              <a:t>County </a:t>
            </a:r>
            <a:r>
              <a:rPr lang="en-US" sz="2600" b="1" dirty="0" smtClean="0"/>
              <a:t>(22)</a:t>
            </a:r>
          </a:p>
          <a:p>
            <a:pPr marL="621348" lvl="1" indent="-256032" eaLnBrk="1" fontAlgn="auto" hangingPunct="1">
              <a:spcAft>
                <a:spcPts val="0"/>
              </a:spcAft>
              <a:buFont typeface="Arial" pitchFamily="34" charset="0"/>
              <a:buChar char="•"/>
              <a:defRPr/>
            </a:pPr>
            <a:r>
              <a:rPr lang="en-US" sz="2600" dirty="0" smtClean="0"/>
              <a:t>State </a:t>
            </a:r>
            <a:r>
              <a:rPr lang="en-US" sz="2600" b="1" dirty="0" smtClean="0"/>
              <a:t>(16)</a:t>
            </a:r>
          </a:p>
          <a:p>
            <a:pPr marL="621348" lvl="1" indent="-256032" eaLnBrk="1" fontAlgn="auto" hangingPunct="1">
              <a:spcAft>
                <a:spcPts val="0"/>
              </a:spcAft>
              <a:buFont typeface="Arial" pitchFamily="34" charset="0"/>
              <a:buChar char="•"/>
              <a:defRPr/>
            </a:pPr>
            <a:endParaRPr lang="en-US" sz="2600" dirty="0" smtClean="0"/>
          </a:p>
          <a:p>
            <a:pPr marL="621348" lvl="1" indent="-256032" eaLnBrk="1" fontAlgn="auto" hangingPunct="1">
              <a:spcAft>
                <a:spcPts val="0"/>
              </a:spcAft>
              <a:buFont typeface="Arial" pitchFamily="34" charset="0"/>
              <a:buChar char="•"/>
              <a:defRPr/>
            </a:pPr>
            <a:endParaRPr lang="en-US" sz="2600" dirty="0" smtClean="0"/>
          </a:p>
          <a:p>
            <a:pPr marL="621348" lvl="1" indent="-256032" eaLnBrk="1" fontAlgn="auto" hangingPunct="1">
              <a:spcAft>
                <a:spcPts val="0"/>
              </a:spcAft>
              <a:buFont typeface="Arial" pitchFamily="34" charset="0"/>
              <a:buChar char="•"/>
              <a:defRPr/>
            </a:pPr>
            <a:endParaRPr lang="en-US" sz="2600" dirty="0" smtClean="0"/>
          </a:p>
          <a:p>
            <a:pPr marL="621348" lvl="1" indent="-256032" eaLnBrk="1" fontAlgn="auto" hangingPunct="1">
              <a:spcAft>
                <a:spcPts val="0"/>
              </a:spcAft>
              <a:buFont typeface="Arial" pitchFamily="34" charset="0"/>
              <a:buChar char="•"/>
              <a:defRPr/>
            </a:pPr>
            <a:endParaRPr lang="en-US" sz="2600" dirty="0" smtClean="0"/>
          </a:p>
          <a:p>
            <a:pPr marL="621348" lvl="1" indent="-256032" eaLnBrk="1" fontAlgn="auto" hangingPunct="1">
              <a:spcAft>
                <a:spcPts val="0"/>
              </a:spcAft>
              <a:buFont typeface="Arial" pitchFamily="34" charset="0"/>
              <a:buChar char="•"/>
              <a:defRPr/>
            </a:pPr>
            <a:endParaRPr lang="en-US" sz="2600" dirty="0" smtClean="0"/>
          </a:p>
          <a:p>
            <a:pPr marL="621348" lvl="1" indent="-256032" eaLnBrk="1" fontAlgn="auto" hangingPunct="1">
              <a:spcAft>
                <a:spcPts val="0"/>
              </a:spcAft>
              <a:buFont typeface="Arial" pitchFamily="34" charset="0"/>
              <a:buChar char="•"/>
              <a:defRPr/>
            </a:pPr>
            <a:endParaRPr lang="en-US" sz="2600" dirty="0" smtClean="0"/>
          </a:p>
          <a:p>
            <a:pPr marL="621348" lvl="1" indent="-256032" eaLnBrk="1" fontAlgn="auto" hangingPunct="1">
              <a:spcAft>
                <a:spcPts val="0"/>
              </a:spcAft>
              <a:buFont typeface="Arial" pitchFamily="34" charset="0"/>
              <a:buChar char="•"/>
              <a:defRPr/>
            </a:pPr>
            <a:r>
              <a:rPr lang="en-US" sz="2600" dirty="0" smtClean="0"/>
              <a:t>Grants </a:t>
            </a:r>
            <a:r>
              <a:rPr lang="en-US" sz="2600" b="1" dirty="0" smtClean="0"/>
              <a:t>(13)</a:t>
            </a:r>
          </a:p>
          <a:p>
            <a:pPr marL="621348" lvl="1" indent="-256032" eaLnBrk="1" fontAlgn="auto" hangingPunct="1">
              <a:spcAft>
                <a:spcPts val="0"/>
              </a:spcAft>
              <a:buFont typeface="Arial" pitchFamily="34" charset="0"/>
              <a:buChar char="•"/>
              <a:defRPr/>
            </a:pPr>
            <a:r>
              <a:rPr lang="en-US" sz="2600" dirty="0" smtClean="0"/>
              <a:t>Investments </a:t>
            </a:r>
            <a:r>
              <a:rPr lang="en-US" sz="2600" b="1" dirty="0" smtClean="0"/>
              <a:t>(9)</a:t>
            </a:r>
          </a:p>
          <a:p>
            <a:pPr marL="621348" lvl="1" indent="-256032" eaLnBrk="1" fontAlgn="auto" hangingPunct="1">
              <a:spcAft>
                <a:spcPts val="0"/>
              </a:spcAft>
              <a:buFont typeface="Arial" pitchFamily="34" charset="0"/>
              <a:buChar char="•"/>
              <a:defRPr/>
            </a:pPr>
            <a:r>
              <a:rPr lang="en-US" sz="2600" dirty="0" smtClean="0"/>
              <a:t>Bond Issuer Fees </a:t>
            </a:r>
            <a:r>
              <a:rPr lang="en-US" sz="2600" b="1" dirty="0" smtClean="0"/>
              <a:t>(7)</a:t>
            </a:r>
          </a:p>
          <a:p>
            <a:pPr marL="621348" lvl="1" indent="-256032" eaLnBrk="1" fontAlgn="auto" hangingPunct="1">
              <a:spcAft>
                <a:spcPts val="0"/>
              </a:spcAft>
              <a:buFont typeface="Arial" pitchFamily="34" charset="0"/>
              <a:buChar char="•"/>
              <a:defRPr/>
            </a:pPr>
            <a:r>
              <a:rPr lang="en-US" sz="2600" dirty="0" smtClean="0"/>
              <a:t>Tolls </a:t>
            </a:r>
            <a:r>
              <a:rPr lang="en-US" sz="2600" b="1" dirty="0" smtClean="0"/>
              <a:t>(7)</a:t>
            </a:r>
          </a:p>
          <a:p>
            <a:pPr marL="621348" lvl="1" indent="-256032" eaLnBrk="1" fontAlgn="auto" hangingPunct="1">
              <a:spcAft>
                <a:spcPts val="0"/>
              </a:spcAft>
              <a:buFont typeface="Arial" pitchFamily="34" charset="0"/>
              <a:buChar char="•"/>
              <a:defRPr/>
            </a:pPr>
            <a:r>
              <a:rPr lang="en-US" sz="2600" dirty="0" smtClean="0"/>
              <a:t>Donations </a:t>
            </a:r>
            <a:r>
              <a:rPr lang="en-US" sz="2600" b="1" dirty="0" smtClean="0"/>
              <a:t>(6)</a:t>
            </a:r>
          </a:p>
          <a:p>
            <a:pPr marL="621348" lvl="1" indent="-256032" eaLnBrk="1" fontAlgn="auto" hangingPunct="1">
              <a:spcAft>
                <a:spcPts val="0"/>
              </a:spcAft>
              <a:buFont typeface="Arial" pitchFamily="34" charset="0"/>
              <a:buChar char="•"/>
              <a:defRPr/>
            </a:pPr>
            <a:r>
              <a:rPr lang="en-US" sz="2600" dirty="0" smtClean="0"/>
              <a:t>Agreement </a:t>
            </a:r>
            <a:r>
              <a:rPr lang="en-US" sz="2600" b="1" dirty="0" smtClean="0"/>
              <a:t>(5)</a:t>
            </a:r>
          </a:p>
          <a:p>
            <a:pPr marL="621348" lvl="1" indent="-256032" eaLnBrk="1" fontAlgn="auto" hangingPunct="1">
              <a:spcAft>
                <a:spcPts val="0"/>
              </a:spcAft>
              <a:buFont typeface="Arial" pitchFamily="34" charset="0"/>
              <a:buChar char="•"/>
              <a:defRPr/>
            </a:pPr>
            <a:r>
              <a:rPr lang="en-US" sz="2600" dirty="0" smtClean="0"/>
              <a:t>Private Enterprise </a:t>
            </a:r>
            <a:r>
              <a:rPr lang="en-US" sz="2600" b="1" dirty="0" smtClean="0"/>
              <a:t>(4)</a:t>
            </a:r>
          </a:p>
          <a:p>
            <a:pPr marL="621348" lvl="1" indent="-256032" eaLnBrk="1" fontAlgn="auto" hangingPunct="1">
              <a:spcAft>
                <a:spcPts val="0"/>
              </a:spcAft>
              <a:buFont typeface="Arial" pitchFamily="34" charset="0"/>
              <a:buChar char="•"/>
              <a:defRPr/>
            </a:pPr>
            <a:r>
              <a:rPr lang="en-US" sz="2600" dirty="0" smtClean="0"/>
              <a:t>Municipality </a:t>
            </a:r>
            <a:r>
              <a:rPr lang="en-US" sz="2600" b="1" dirty="0" smtClean="0"/>
              <a:t>(3)</a:t>
            </a:r>
          </a:p>
          <a:p>
            <a:pPr marL="621348" lvl="1" indent="-256032" eaLnBrk="1" fontAlgn="auto" hangingPunct="1">
              <a:spcAft>
                <a:spcPts val="0"/>
              </a:spcAft>
              <a:buFont typeface="Arial" pitchFamily="34" charset="0"/>
              <a:buChar char="•"/>
              <a:defRPr/>
            </a:pPr>
            <a:r>
              <a:rPr lang="en-US" sz="2600" dirty="0" smtClean="0"/>
              <a:t>Sales Surtax </a:t>
            </a:r>
            <a:r>
              <a:rPr lang="en-US" sz="2600" b="1" dirty="0" smtClean="0"/>
              <a:t>(1)</a:t>
            </a:r>
          </a:p>
          <a:p>
            <a:pPr marL="365760" indent="-256032" eaLnBrk="1" fontAlgn="auto" hangingPunct="1">
              <a:spcAft>
                <a:spcPts val="0"/>
              </a:spcAft>
              <a:buNone/>
              <a:defRPr/>
            </a:pPr>
            <a:r>
              <a:rPr lang="en-US" b="1" dirty="0" smtClean="0"/>
              <a:t/>
            </a:r>
            <a:br>
              <a:rPr lang="en-US" b="1" dirty="0" smtClean="0"/>
            </a:br>
            <a:endParaRPr lang="en-US" sz="1000" b="1" dirty="0" smtClean="0"/>
          </a:p>
          <a:p>
            <a:pPr marL="365760" indent="-256032" eaLnBrk="1" fontAlgn="auto" hangingPunct="1">
              <a:spcAft>
                <a:spcPts val="0"/>
              </a:spcAft>
              <a:buFont typeface="Wingdings 3"/>
              <a:buChar char=""/>
              <a:defRPr/>
            </a:pPr>
            <a:endParaRPr lang="en-US" sz="1000" dirty="0" smtClean="0"/>
          </a:p>
          <a:p>
            <a:pPr marL="365760" indent="-256032" eaLnBrk="1" fontAlgn="auto" hangingPunct="1">
              <a:spcAft>
                <a:spcPts val="0"/>
              </a:spcAft>
              <a:buNone/>
              <a:defRPr/>
            </a:pPr>
            <a:endParaRPr lang="en-US" sz="2000" dirty="0" smtClean="0">
              <a:effectLst>
                <a:outerShdw blurRad="50800" dist="38100" algn="tr" rotWithShape="0">
                  <a:prstClr val="black">
                    <a:alpha val="40000"/>
                  </a:prstClr>
                </a:outerShdw>
              </a:effectLst>
            </a:endParaRPr>
          </a:p>
          <a:p>
            <a:pPr marL="365760" indent="-256032" eaLnBrk="1" fontAlgn="auto" hangingPunct="1">
              <a:spcAft>
                <a:spcPts val="0"/>
              </a:spcAft>
              <a:buNone/>
              <a:defRPr/>
            </a:pPr>
            <a:r>
              <a:rPr lang="en-US" sz="1500" b="1" dirty="0" smtClean="0"/>
              <a:t>Source:</a:t>
            </a:r>
            <a:r>
              <a:rPr lang="en-US" sz="1500" dirty="0" smtClean="0"/>
              <a:t>  </a:t>
            </a:r>
            <a:r>
              <a:rPr lang="en-US" sz="1500" i="1" dirty="0" smtClean="0"/>
              <a:t>Official List of Special Districts Online</a:t>
            </a:r>
            <a:r>
              <a:rPr lang="en-US" sz="1500" dirty="0" smtClean="0"/>
              <a:t>, October 3, 2011</a:t>
            </a:r>
          </a:p>
        </p:txBody>
      </p:sp>
      <p:sp>
        <p:nvSpPr>
          <p:cNvPr id="108546" name="Rectangle 2"/>
          <p:cNvSpPr>
            <a:spLocks noGrp="1" noChangeArrowheads="1"/>
          </p:cNvSpPr>
          <p:nvPr>
            <p:ph type="title"/>
          </p:nvPr>
        </p:nvSpPr>
        <p:spPr/>
        <p:txBody>
          <a:bodyPr>
            <a:noAutofit/>
          </a:bodyPr>
          <a:lstStyle/>
          <a:p>
            <a:pPr eaLnBrk="1" fontAlgn="auto" hangingPunct="1">
              <a:spcAft>
                <a:spcPts val="0"/>
              </a:spcAft>
              <a:defRPr/>
            </a:pPr>
            <a:r>
              <a:rPr lang="en-US" sz="3600" b="1" dirty="0" smtClean="0"/>
              <a:t>A “Snapshot” of Special Districts in Florida</a:t>
            </a:r>
          </a:p>
        </p:txBody>
      </p:sp>
      <p:sp>
        <p:nvSpPr>
          <p:cNvPr id="4" name="Slide Number Placeholder 3"/>
          <p:cNvSpPr>
            <a:spLocks noGrp="1"/>
          </p:cNvSpPr>
          <p:nvPr>
            <p:ph type="sldNum" sz="quarter" idx="12"/>
          </p:nvPr>
        </p:nvSpPr>
        <p:spPr/>
        <p:txBody>
          <a:bodyPr/>
          <a:lstStyle/>
          <a:p>
            <a:fld id="{2984BE0F-614D-A94E-B98B-A6270180DFD6}"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idx="1"/>
          </p:nvPr>
        </p:nvSpPr>
        <p:spPr/>
        <p:txBody>
          <a:bodyPr>
            <a:normAutofit/>
          </a:bodyPr>
          <a:lstStyle/>
          <a:p>
            <a:pPr marL="365125" lvl="1" indent="-255588" eaLnBrk="1" hangingPunct="1">
              <a:lnSpc>
                <a:spcPct val="90000"/>
              </a:lnSpc>
              <a:spcBef>
                <a:spcPts val="400"/>
              </a:spcBef>
              <a:buSzPct val="68000"/>
              <a:buFont typeface="Wingdings" pitchFamily="2" charset="2"/>
              <a:buChar char="Ø"/>
            </a:pPr>
            <a:r>
              <a:rPr lang="en-US" sz="2600" dirty="0" smtClean="0"/>
              <a:t>Special districts are created for the </a:t>
            </a:r>
            <a:r>
              <a:rPr lang="en-US" sz="2600" b="1" u="sng" dirty="0" smtClean="0"/>
              <a:t>private and public sectors</a:t>
            </a:r>
            <a:r>
              <a:rPr lang="en-US" sz="2600" dirty="0" smtClean="0"/>
              <a:t> to finance, construct, operate, and maintain capital infrastructure, facilities, and services.</a:t>
            </a:r>
            <a:br>
              <a:rPr lang="en-US" sz="2600" dirty="0" smtClean="0"/>
            </a:br>
            <a:endParaRPr lang="en-US" sz="2600" dirty="0" smtClean="0"/>
          </a:p>
          <a:p>
            <a:pPr>
              <a:buFont typeface="Wingdings" pitchFamily="2" charset="2"/>
              <a:buChar char="Ø"/>
            </a:pPr>
            <a:r>
              <a:rPr lang="en-US" sz="2600" b="1" dirty="0" smtClean="0"/>
              <a:t>Special districts often generate their own revenue to pay for projected growth (such as providing additional services, facilities, and infrastructure) without requiring other all taxpayers - who don't benefit from the special district's services - to pay.</a:t>
            </a:r>
            <a:r>
              <a:rPr lang="en-US" sz="2400" b="1" dirty="0" smtClean="0"/>
              <a:t/>
            </a:r>
            <a:br>
              <a:rPr lang="en-US" sz="2400" b="1" dirty="0" smtClean="0"/>
            </a:br>
            <a:endParaRPr lang="en-US" sz="1100" b="1" dirty="0" smtClean="0"/>
          </a:p>
        </p:txBody>
      </p:sp>
      <p:sp>
        <p:nvSpPr>
          <p:cNvPr id="102402" name="Rectangle 2"/>
          <p:cNvSpPr>
            <a:spLocks noGrp="1" noChangeArrowheads="1"/>
          </p:cNvSpPr>
          <p:nvPr>
            <p:ph type="title"/>
          </p:nvPr>
        </p:nvSpPr>
        <p:spPr/>
        <p:txBody>
          <a:bodyPr>
            <a:normAutofit/>
          </a:bodyPr>
          <a:lstStyle/>
          <a:p>
            <a:r>
              <a:rPr lang="en-US" sz="3600" b="1" dirty="0" smtClean="0"/>
              <a:t>Why are special districts created?</a:t>
            </a:r>
          </a:p>
        </p:txBody>
      </p:sp>
      <p:sp>
        <p:nvSpPr>
          <p:cNvPr id="4" name="Slide Number Placeholder 3"/>
          <p:cNvSpPr>
            <a:spLocks noGrp="1"/>
          </p:cNvSpPr>
          <p:nvPr>
            <p:ph type="sldNum" sz="quarter" idx="12"/>
          </p:nvPr>
        </p:nvSpPr>
        <p:spPr/>
        <p:txBody>
          <a:bodyPr/>
          <a:lstStyle/>
          <a:p>
            <a:fld id="{2984BE0F-614D-A94E-B98B-A6270180DFD6}"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Rectangle 3"/>
          <p:cNvSpPr>
            <a:spLocks noGrp="1" noChangeArrowheads="1"/>
          </p:cNvSpPr>
          <p:nvPr>
            <p:ph idx="1"/>
          </p:nvPr>
        </p:nvSpPr>
        <p:spPr/>
        <p:txBody>
          <a:bodyPr>
            <a:normAutofit/>
          </a:bodyPr>
          <a:lstStyle/>
          <a:p>
            <a:pPr>
              <a:buFont typeface="Wingdings" pitchFamily="2" charset="2"/>
              <a:buChar char="Ø"/>
            </a:pPr>
            <a:r>
              <a:rPr lang="en-US" sz="2600" b="1" dirty="0" smtClean="0"/>
              <a:t>Special districts can provide for a governing board of appointed or elected members who have the expertise to govern the special district’s specialized function.</a:t>
            </a:r>
            <a:br>
              <a:rPr lang="en-US" sz="2600" b="1" dirty="0" smtClean="0"/>
            </a:br>
            <a:endParaRPr lang="en-US" sz="2600" b="1" dirty="0" smtClean="0"/>
          </a:p>
          <a:p>
            <a:pPr>
              <a:buFont typeface="Wingdings" pitchFamily="2" charset="2"/>
              <a:buChar char="Ø"/>
            </a:pPr>
            <a:r>
              <a:rPr lang="en-US" sz="2600" b="1" dirty="0" smtClean="0"/>
              <a:t>Special districts allow municipal and county governing boards to focus on general-purpose government issues.</a:t>
            </a:r>
          </a:p>
          <a:p>
            <a:pPr>
              <a:buNone/>
            </a:pPr>
            <a:endParaRPr lang="en-US" sz="2400" dirty="0" smtClean="0"/>
          </a:p>
          <a:p>
            <a:endParaRPr lang="en-US" dirty="0" smtClean="0"/>
          </a:p>
          <a:p>
            <a:endParaRPr lang="en-US" sz="2000" dirty="0" smtClean="0">
              <a:effectLst>
                <a:outerShdw blurRad="50800" dist="38100" algn="tr" rotWithShape="0">
                  <a:prstClr val="black">
                    <a:alpha val="40000"/>
                  </a:prstClr>
                </a:outerShdw>
              </a:effectLst>
            </a:endParaRPr>
          </a:p>
          <a:p>
            <a:endParaRPr lang="en-US" sz="2000" dirty="0" smtClean="0">
              <a:effectLst>
                <a:outerShdw blurRad="50800" dist="38100" algn="tr" rotWithShape="0">
                  <a:prstClr val="black">
                    <a:alpha val="40000"/>
                  </a:prstClr>
                </a:outerShdw>
              </a:effectLst>
            </a:endParaRPr>
          </a:p>
          <a:p>
            <a:pPr marL="365760" indent="-256032" eaLnBrk="1" fontAlgn="auto" hangingPunct="1">
              <a:spcAft>
                <a:spcPts val="0"/>
              </a:spcAft>
              <a:buFont typeface="Wingdings 3"/>
              <a:buChar char=""/>
              <a:defRPr/>
            </a:pPr>
            <a:endParaRPr lang="en-US" sz="2000" dirty="0" smtClean="0"/>
          </a:p>
          <a:p>
            <a:pPr marL="365760" indent="-256032" eaLnBrk="1" fontAlgn="auto" hangingPunct="1">
              <a:spcAft>
                <a:spcPts val="0"/>
              </a:spcAft>
              <a:buFont typeface="Wingdings 3"/>
              <a:buChar char=""/>
              <a:defRPr/>
            </a:pPr>
            <a:endParaRPr lang="en-US" sz="2000" dirty="0" smtClean="0">
              <a:effectLst>
                <a:outerShdw blurRad="50800" dist="38100" algn="tr" rotWithShape="0">
                  <a:prstClr val="black">
                    <a:alpha val="40000"/>
                  </a:prstClr>
                </a:outerShdw>
              </a:effectLst>
            </a:endParaRPr>
          </a:p>
          <a:p>
            <a:pPr marL="365760" indent="-256032" eaLnBrk="1" fontAlgn="auto" hangingPunct="1">
              <a:spcAft>
                <a:spcPts val="0"/>
              </a:spcAft>
              <a:buFont typeface="Wingdings 3"/>
              <a:buChar char=""/>
              <a:defRPr/>
            </a:pPr>
            <a:endParaRPr lang="en-US" sz="2000" dirty="0" smtClean="0"/>
          </a:p>
          <a:p>
            <a:pPr marL="365760" indent="-256032" eaLnBrk="1" fontAlgn="auto" hangingPunct="1">
              <a:spcAft>
                <a:spcPts val="0"/>
              </a:spcAft>
              <a:buFont typeface="Wingdings 3"/>
              <a:buChar char=""/>
              <a:defRPr/>
            </a:pPr>
            <a:endParaRPr lang="en-US" sz="2000" dirty="0" smtClean="0">
              <a:effectLst>
                <a:outerShdw blurRad="50800" dist="38100" algn="tr" rotWithShape="0">
                  <a:prstClr val="black">
                    <a:alpha val="40000"/>
                  </a:prstClr>
                </a:outerShdw>
              </a:effectLst>
            </a:endParaRPr>
          </a:p>
          <a:p>
            <a:pPr marL="365760" indent="-256032" eaLnBrk="1" fontAlgn="auto" hangingPunct="1">
              <a:spcAft>
                <a:spcPts val="0"/>
              </a:spcAft>
              <a:buFont typeface="Wingdings 3"/>
              <a:buChar char=""/>
              <a:defRPr/>
            </a:pPr>
            <a:endParaRPr lang="en-US" sz="2000" dirty="0" smtClean="0"/>
          </a:p>
          <a:p>
            <a:pPr marL="365760" indent="-256032" eaLnBrk="1" fontAlgn="auto" hangingPunct="1">
              <a:spcAft>
                <a:spcPts val="0"/>
              </a:spcAft>
              <a:buFont typeface="Wingdings 3"/>
              <a:buChar char=""/>
              <a:defRPr/>
            </a:pPr>
            <a:endParaRPr lang="en-US" sz="2000" dirty="0" smtClean="0">
              <a:effectLst>
                <a:outerShdw blurRad="50800" dist="38100" algn="tr" rotWithShape="0">
                  <a:prstClr val="black">
                    <a:alpha val="40000"/>
                  </a:prstClr>
                </a:outerShdw>
              </a:effectLst>
            </a:endParaRPr>
          </a:p>
          <a:p>
            <a:pPr marL="365760" indent="-256032" eaLnBrk="1" fontAlgn="auto" hangingPunct="1">
              <a:spcAft>
                <a:spcPts val="0"/>
              </a:spcAft>
              <a:buFont typeface="Wingdings 3"/>
              <a:buChar char=""/>
              <a:defRPr/>
            </a:pPr>
            <a:endParaRPr lang="en-US" sz="2000" dirty="0" smtClean="0"/>
          </a:p>
          <a:p>
            <a:pPr marL="365760" indent="-256032" eaLnBrk="1" fontAlgn="auto" hangingPunct="1">
              <a:spcAft>
                <a:spcPts val="0"/>
              </a:spcAft>
              <a:buFont typeface="Wingdings 3"/>
              <a:buChar char=""/>
              <a:defRPr/>
            </a:pPr>
            <a:endParaRPr lang="en-US" sz="2000" dirty="0" smtClean="0"/>
          </a:p>
        </p:txBody>
      </p:sp>
      <p:sp>
        <p:nvSpPr>
          <p:cNvPr id="108546" name="Rectangle 2"/>
          <p:cNvSpPr>
            <a:spLocks noGrp="1" noChangeArrowheads="1"/>
          </p:cNvSpPr>
          <p:nvPr>
            <p:ph type="title"/>
          </p:nvPr>
        </p:nvSpPr>
        <p:spPr/>
        <p:txBody>
          <a:bodyPr>
            <a:normAutofit/>
          </a:bodyPr>
          <a:lstStyle/>
          <a:p>
            <a:pPr eaLnBrk="1" fontAlgn="auto" hangingPunct="1">
              <a:spcAft>
                <a:spcPts val="0"/>
              </a:spcAft>
              <a:defRPr/>
            </a:pPr>
            <a:r>
              <a:rPr lang="en-US" sz="3600" b="1" dirty="0" smtClean="0"/>
              <a:t>Why are special districts created?</a:t>
            </a:r>
          </a:p>
        </p:txBody>
      </p:sp>
      <p:sp>
        <p:nvSpPr>
          <p:cNvPr id="4" name="Slide Number Placeholder 3"/>
          <p:cNvSpPr>
            <a:spLocks noGrp="1"/>
          </p:cNvSpPr>
          <p:nvPr>
            <p:ph type="sldNum" sz="quarter" idx="12"/>
          </p:nvPr>
        </p:nvSpPr>
        <p:spPr/>
        <p:txBody>
          <a:bodyPr/>
          <a:lstStyle/>
          <a:p>
            <a:fld id="{2984BE0F-614D-A94E-B98B-A6270180DFD6}"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3999" y="2784143"/>
            <a:ext cx="8626593" cy="1875791"/>
          </a:xfrm>
        </p:spPr>
        <p:txBody>
          <a:bodyPr>
            <a:normAutofit/>
          </a:bodyPr>
          <a:lstStyle/>
          <a:p>
            <a:r>
              <a:rPr lang="en-US" sz="4000" b="1" dirty="0" smtClean="0"/>
              <a:t>Special District Basics</a:t>
            </a:r>
            <a:endParaRPr lang="en-US" b="1" dirty="0">
              <a:latin typeface="Adobe Garamond Pro"/>
              <a:cs typeface="Adobe Garamond Pro"/>
            </a:endParaRPr>
          </a:p>
        </p:txBody>
      </p:sp>
      <p:sp>
        <p:nvSpPr>
          <p:cNvPr id="4" name="Title 1"/>
          <p:cNvSpPr txBox="1">
            <a:spLocks/>
          </p:cNvSpPr>
          <p:nvPr/>
        </p:nvSpPr>
        <p:spPr>
          <a:xfrm>
            <a:off x="253999" y="4515556"/>
            <a:ext cx="8626593" cy="413925"/>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en-US" sz="2000" dirty="0">
              <a:solidFill>
                <a:srgbClr val="194D6E"/>
              </a:solidFill>
              <a:latin typeface="Helvetica Neue Medium"/>
              <a:cs typeface="Helvetica Neue Medium"/>
            </a:endParaRPr>
          </a:p>
        </p:txBody>
      </p:sp>
    </p:spTree>
    <p:extLst>
      <p:ext uri="{BB962C8B-B14F-4D97-AF65-F5344CB8AC3E}">
        <p14:creationId xmlns:p14="http://schemas.microsoft.com/office/powerpoint/2010/main" xmlns="" val="23518560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idx="1"/>
          </p:nvPr>
        </p:nvSpPr>
        <p:spPr/>
        <p:txBody>
          <a:bodyPr>
            <a:noAutofit/>
          </a:bodyPr>
          <a:lstStyle/>
          <a:p>
            <a:pPr>
              <a:buFont typeface="Wingdings" pitchFamily="2" charset="2"/>
              <a:buChar char="Ø"/>
            </a:pPr>
            <a:r>
              <a:rPr lang="en-US" sz="2600" b="1" dirty="0" smtClean="0"/>
              <a:t>Special districts provide for a local special-purpose governmental agency with funding, employment, and missions separate from local general-purpose government.</a:t>
            </a:r>
            <a:br>
              <a:rPr lang="en-US" sz="2600" b="1" dirty="0" smtClean="0"/>
            </a:br>
            <a:endParaRPr lang="en-US" sz="2600" b="1" dirty="0" smtClean="0"/>
          </a:p>
          <a:p>
            <a:pPr>
              <a:buFont typeface="Wingdings" pitchFamily="2" charset="2"/>
              <a:buChar char="Ø"/>
            </a:pPr>
            <a:r>
              <a:rPr lang="en-US" sz="2600" b="1" dirty="0" smtClean="0"/>
              <a:t>Special districts can provide services when growth and development issues transcend the boundaries, responsibilities, and authority of individual municipalities and counties (multi-jurisdictional / regional and multi-county districts).</a:t>
            </a:r>
          </a:p>
        </p:txBody>
      </p:sp>
      <p:sp>
        <p:nvSpPr>
          <p:cNvPr id="148482" name="Rectangle 2"/>
          <p:cNvSpPr>
            <a:spLocks noGrp="1" noChangeArrowheads="1"/>
          </p:cNvSpPr>
          <p:nvPr>
            <p:ph type="title"/>
          </p:nvPr>
        </p:nvSpPr>
        <p:spPr/>
        <p:txBody>
          <a:bodyPr>
            <a:normAutofit/>
          </a:bodyPr>
          <a:lstStyle/>
          <a:p>
            <a:pPr eaLnBrk="1" fontAlgn="auto" hangingPunct="1">
              <a:spcAft>
                <a:spcPts val="0"/>
              </a:spcAft>
              <a:defRPr/>
            </a:pPr>
            <a:r>
              <a:rPr lang="en-US" sz="3600" b="1" dirty="0" smtClean="0"/>
              <a:t>Why are special districts created?</a:t>
            </a:r>
          </a:p>
        </p:txBody>
      </p:sp>
      <p:sp>
        <p:nvSpPr>
          <p:cNvPr id="4" name="Slide Number Placeholder 3"/>
          <p:cNvSpPr>
            <a:spLocks noGrp="1"/>
          </p:cNvSpPr>
          <p:nvPr>
            <p:ph type="sldNum" sz="quarter" idx="12"/>
          </p:nvPr>
        </p:nvSpPr>
        <p:spPr/>
        <p:txBody>
          <a:bodyPr/>
          <a:lstStyle/>
          <a:p>
            <a:fld id="{2984BE0F-614D-A94E-B98B-A6270180DFD6}"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idx="1"/>
          </p:nvPr>
        </p:nvSpPr>
        <p:spPr/>
        <p:txBody>
          <a:bodyPr>
            <a:noAutofit/>
          </a:bodyPr>
          <a:lstStyle/>
          <a:p>
            <a:pPr>
              <a:buFont typeface="Wingdings" pitchFamily="2" charset="2"/>
              <a:buChar char="Ø"/>
            </a:pPr>
            <a:r>
              <a:rPr lang="en-US" sz="2600" b="1" dirty="0" smtClean="0"/>
              <a:t>Special districts can provide local governmental services - often in response to citizen demand - that a municipality or county is unable or unwilling to provide.</a:t>
            </a:r>
          </a:p>
          <a:p>
            <a:pPr>
              <a:buFont typeface="Wingdings" pitchFamily="2" charset="2"/>
              <a:buChar char="Ø"/>
            </a:pPr>
            <a:endParaRPr lang="en-US" sz="2600" b="1" dirty="0" smtClean="0"/>
          </a:p>
          <a:p>
            <a:pPr>
              <a:buFont typeface="Wingdings" pitchFamily="2" charset="2"/>
              <a:buChar char="Ø"/>
            </a:pPr>
            <a:r>
              <a:rPr lang="en-US" sz="2500" b="1" dirty="0" smtClean="0"/>
              <a:t>Special districts provide opportunities for citizens to get involved in the governance of their community since it's possible for them to serve on the district's governing board and it's more convenient for citizens to attend governing board meetings, which are usually held near their homes.</a:t>
            </a:r>
          </a:p>
        </p:txBody>
      </p:sp>
      <p:sp>
        <p:nvSpPr>
          <p:cNvPr id="148482" name="Rectangle 2"/>
          <p:cNvSpPr>
            <a:spLocks noGrp="1" noChangeArrowheads="1"/>
          </p:cNvSpPr>
          <p:nvPr>
            <p:ph type="title"/>
          </p:nvPr>
        </p:nvSpPr>
        <p:spPr/>
        <p:txBody>
          <a:bodyPr>
            <a:normAutofit/>
          </a:bodyPr>
          <a:lstStyle/>
          <a:p>
            <a:pPr eaLnBrk="1" fontAlgn="auto" hangingPunct="1">
              <a:spcAft>
                <a:spcPts val="0"/>
              </a:spcAft>
              <a:defRPr/>
            </a:pPr>
            <a:r>
              <a:rPr lang="en-US" sz="3600" b="1" dirty="0" smtClean="0"/>
              <a:t>Why are special districts created?</a:t>
            </a:r>
          </a:p>
        </p:txBody>
      </p:sp>
      <p:sp>
        <p:nvSpPr>
          <p:cNvPr id="4" name="Slide Number Placeholder 3"/>
          <p:cNvSpPr>
            <a:spLocks noGrp="1"/>
          </p:cNvSpPr>
          <p:nvPr>
            <p:ph type="sldNum" sz="quarter" idx="12"/>
          </p:nvPr>
        </p:nvSpPr>
        <p:spPr/>
        <p:txBody>
          <a:bodyPr/>
          <a:lstStyle/>
          <a:p>
            <a:fld id="{2984BE0F-614D-A94E-B98B-A6270180DFD6}"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idx="1"/>
          </p:nvPr>
        </p:nvSpPr>
        <p:spPr/>
        <p:txBody>
          <a:bodyPr>
            <a:normAutofit/>
          </a:bodyPr>
          <a:lstStyle/>
          <a:p>
            <a:pPr eaLnBrk="1" hangingPunct="1">
              <a:buFont typeface="Wingdings" pitchFamily="2" charset="2"/>
              <a:buChar char="Ø"/>
            </a:pPr>
            <a:r>
              <a:rPr lang="en-US" sz="2600" b="1" dirty="0" smtClean="0"/>
              <a:t>Special districts protect property values by assuring property owners that their roads, water and sewer systems, and other essential facilities and services will continue to be maintained.</a:t>
            </a:r>
            <a:br>
              <a:rPr lang="en-US" sz="2600" b="1" dirty="0" smtClean="0"/>
            </a:br>
            <a:endParaRPr lang="en-US" sz="2600" b="1" dirty="0" smtClean="0"/>
          </a:p>
          <a:p>
            <a:pPr eaLnBrk="1" hangingPunct="1">
              <a:buFont typeface="Wingdings" pitchFamily="2" charset="2"/>
              <a:buChar char="Ø"/>
            </a:pPr>
            <a:r>
              <a:rPr lang="en-US" sz="2600" b="1" dirty="0" smtClean="0"/>
              <a:t>Special districts save money for affected citizens by selling tax-exempt bonds, purchasing essential goods and services tax-free, and participating in state programs and initiatives, such as state-term contracting.</a:t>
            </a:r>
          </a:p>
        </p:txBody>
      </p:sp>
      <p:sp>
        <p:nvSpPr>
          <p:cNvPr id="148482" name="Rectangle 2"/>
          <p:cNvSpPr>
            <a:spLocks noGrp="1" noChangeArrowheads="1"/>
          </p:cNvSpPr>
          <p:nvPr>
            <p:ph type="title"/>
          </p:nvPr>
        </p:nvSpPr>
        <p:spPr/>
        <p:txBody>
          <a:bodyPr>
            <a:normAutofit/>
          </a:bodyPr>
          <a:lstStyle/>
          <a:p>
            <a:pPr eaLnBrk="1" fontAlgn="auto" hangingPunct="1">
              <a:spcAft>
                <a:spcPts val="0"/>
              </a:spcAft>
              <a:defRPr/>
            </a:pPr>
            <a:r>
              <a:rPr lang="en-US" sz="3600" b="1" dirty="0" smtClean="0"/>
              <a:t>Why are special districts created?</a:t>
            </a:r>
          </a:p>
        </p:txBody>
      </p:sp>
      <p:sp>
        <p:nvSpPr>
          <p:cNvPr id="4" name="Slide Number Placeholder 3"/>
          <p:cNvSpPr>
            <a:spLocks noGrp="1"/>
          </p:cNvSpPr>
          <p:nvPr>
            <p:ph type="sldNum" sz="quarter" idx="12"/>
          </p:nvPr>
        </p:nvSpPr>
        <p:spPr/>
        <p:txBody>
          <a:bodyPr/>
          <a:lstStyle/>
          <a:p>
            <a:fld id="{2984BE0F-614D-A94E-B98B-A6270180DFD6}"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idx="1"/>
          </p:nvPr>
        </p:nvSpPr>
        <p:spPr/>
        <p:txBody>
          <a:bodyPr>
            <a:noAutofit/>
          </a:bodyPr>
          <a:lstStyle/>
          <a:p>
            <a:pPr eaLnBrk="1" hangingPunct="1">
              <a:buFont typeface="Wingdings" pitchFamily="2" charset="2"/>
              <a:buChar char="Ø"/>
            </a:pPr>
            <a:r>
              <a:rPr lang="en-US" sz="2600" b="1" dirty="0" smtClean="0"/>
              <a:t>Special districts maintain the financial integrity of the special district by limiting its liability to civil lawsuits and providing state technical assistance and oversight in the event of a financial emergency.</a:t>
            </a:r>
            <a:br>
              <a:rPr lang="en-US" sz="2600" b="1" dirty="0" smtClean="0"/>
            </a:br>
            <a:endParaRPr lang="en-US" sz="2600" b="1" dirty="0" smtClean="0"/>
          </a:p>
          <a:p>
            <a:pPr eaLnBrk="1" hangingPunct="1">
              <a:buFont typeface="Wingdings" pitchFamily="2" charset="2"/>
              <a:buChar char="Ø"/>
            </a:pPr>
            <a:r>
              <a:rPr lang="en-US" sz="2600" b="1" dirty="0" smtClean="0"/>
              <a:t>Special districts ensure accountability of public resources, since special districts and their governing boards members are held to the same high standards as municipalities and counties and their governing boards.</a:t>
            </a:r>
          </a:p>
        </p:txBody>
      </p:sp>
      <p:sp>
        <p:nvSpPr>
          <p:cNvPr id="148482" name="Rectangle 2"/>
          <p:cNvSpPr>
            <a:spLocks noGrp="1" noChangeArrowheads="1"/>
          </p:cNvSpPr>
          <p:nvPr>
            <p:ph type="title"/>
          </p:nvPr>
        </p:nvSpPr>
        <p:spPr/>
        <p:txBody>
          <a:bodyPr>
            <a:normAutofit/>
          </a:bodyPr>
          <a:lstStyle/>
          <a:p>
            <a:pPr eaLnBrk="1" fontAlgn="auto" hangingPunct="1">
              <a:spcAft>
                <a:spcPts val="0"/>
              </a:spcAft>
              <a:defRPr/>
            </a:pPr>
            <a:r>
              <a:rPr lang="en-US" sz="3600" b="1" dirty="0" smtClean="0"/>
              <a:t>Why are special districts created?</a:t>
            </a:r>
          </a:p>
        </p:txBody>
      </p:sp>
      <p:sp>
        <p:nvSpPr>
          <p:cNvPr id="4" name="Slide Number Placeholder 3"/>
          <p:cNvSpPr>
            <a:spLocks noGrp="1"/>
          </p:cNvSpPr>
          <p:nvPr>
            <p:ph type="sldNum" sz="quarter" idx="12"/>
          </p:nvPr>
        </p:nvSpPr>
        <p:spPr/>
        <p:txBody>
          <a:bodyPr/>
          <a:lstStyle/>
          <a:p>
            <a:fld id="{2984BE0F-614D-A94E-B98B-A6270180DFD6}"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p:txBody>
          <a:bodyPr>
            <a:normAutofit fontScale="92500" lnSpcReduction="10000"/>
          </a:bodyPr>
          <a:lstStyle/>
          <a:p>
            <a:pPr marL="457200" indent="-457200" eaLnBrk="1" hangingPunct="1">
              <a:lnSpc>
                <a:spcPct val="90000"/>
              </a:lnSpc>
              <a:buFont typeface="Wingdings" pitchFamily="2" charset="2"/>
              <a:buChar char="Ø"/>
            </a:pPr>
            <a:r>
              <a:rPr lang="en-US" sz="2600" b="1" dirty="0" smtClean="0"/>
              <a:t>Various statutes (about 40) as applicable.  Examples:</a:t>
            </a:r>
            <a:br>
              <a:rPr lang="en-US" sz="2600" b="1" dirty="0" smtClean="0"/>
            </a:br>
            <a:endParaRPr lang="en-US" sz="2600" b="1" dirty="0" smtClean="0"/>
          </a:p>
          <a:p>
            <a:pPr lvl="1" eaLnBrk="1" hangingPunct="1">
              <a:lnSpc>
                <a:spcPct val="90000"/>
              </a:lnSpc>
              <a:buFont typeface="Arial" pitchFamily="34" charset="0"/>
              <a:buChar char="•"/>
            </a:pPr>
            <a:r>
              <a:rPr lang="en-US" sz="2000" dirty="0" smtClean="0"/>
              <a:t>Drainage and Water Control: </a:t>
            </a:r>
            <a:r>
              <a:rPr lang="en-US" sz="2000" i="1" dirty="0" smtClean="0"/>
              <a:t>Chapter 298, Florida Statutes</a:t>
            </a:r>
          </a:p>
          <a:p>
            <a:pPr lvl="1" eaLnBrk="1" hangingPunct="1">
              <a:lnSpc>
                <a:spcPct val="90000"/>
              </a:lnSpc>
              <a:buFont typeface="Arial" pitchFamily="34" charset="0"/>
              <a:buChar char="•"/>
            </a:pPr>
            <a:r>
              <a:rPr lang="en-US" sz="2000" dirty="0" smtClean="0"/>
              <a:t>Community Development Districts: </a:t>
            </a:r>
            <a:r>
              <a:rPr lang="en-US" sz="2000" i="1" dirty="0" smtClean="0"/>
              <a:t>Chapter 190, Florida Statutes</a:t>
            </a:r>
          </a:p>
          <a:p>
            <a:pPr lvl="1" eaLnBrk="1" hangingPunct="1">
              <a:lnSpc>
                <a:spcPct val="90000"/>
              </a:lnSpc>
              <a:buFont typeface="Arial" pitchFamily="34" charset="0"/>
              <a:buChar char="•"/>
            </a:pPr>
            <a:r>
              <a:rPr lang="en-US" sz="2000" dirty="0" smtClean="0"/>
              <a:t>Fire Control and Rescue: </a:t>
            </a:r>
            <a:r>
              <a:rPr lang="en-US" sz="2000" i="1" dirty="0" smtClean="0"/>
              <a:t>Chapter 191, Florida Statutes</a:t>
            </a:r>
          </a:p>
          <a:p>
            <a:pPr lvl="1" eaLnBrk="1" hangingPunct="1">
              <a:lnSpc>
                <a:spcPct val="90000"/>
              </a:lnSpc>
              <a:buFont typeface="Arial" pitchFamily="34" charset="0"/>
              <a:buChar char="•"/>
            </a:pPr>
            <a:r>
              <a:rPr lang="en-US" sz="2000" dirty="0" smtClean="0"/>
              <a:t>Port Facilities: </a:t>
            </a:r>
            <a:r>
              <a:rPr lang="en-US" sz="2000" i="1" dirty="0" smtClean="0"/>
              <a:t>Chapter 315, Florida Statutes</a:t>
            </a:r>
            <a:r>
              <a:rPr lang="en-US" sz="2000" dirty="0" smtClean="0"/>
              <a:t> </a:t>
            </a:r>
          </a:p>
          <a:p>
            <a:pPr lvl="1" eaLnBrk="1" hangingPunct="1">
              <a:lnSpc>
                <a:spcPct val="90000"/>
              </a:lnSpc>
            </a:pPr>
            <a:endParaRPr lang="en-US" sz="2000" dirty="0" smtClean="0"/>
          </a:p>
          <a:p>
            <a:pPr eaLnBrk="1" hangingPunct="1">
              <a:lnSpc>
                <a:spcPct val="90000"/>
              </a:lnSpc>
              <a:buFont typeface="Wingdings" pitchFamily="2" charset="2"/>
              <a:buChar char="Ø"/>
            </a:pPr>
            <a:r>
              <a:rPr lang="en-US" sz="2600" b="1" dirty="0" smtClean="0"/>
              <a:t>Creation document (charter) requirements:</a:t>
            </a:r>
            <a:br>
              <a:rPr lang="en-US" sz="2600" b="1" dirty="0" smtClean="0"/>
            </a:br>
            <a:endParaRPr lang="en-US" sz="2600" b="1" dirty="0" smtClean="0"/>
          </a:p>
          <a:p>
            <a:pPr lvl="1" eaLnBrk="1" hangingPunct="1">
              <a:lnSpc>
                <a:spcPct val="90000"/>
              </a:lnSpc>
              <a:buFont typeface="Arial" pitchFamily="34" charset="0"/>
              <a:buChar char="•"/>
            </a:pPr>
            <a:r>
              <a:rPr lang="en-US" sz="2000" dirty="0" smtClean="0"/>
              <a:t>Purpose</a:t>
            </a:r>
          </a:p>
          <a:p>
            <a:pPr lvl="1" eaLnBrk="1" hangingPunct="1">
              <a:lnSpc>
                <a:spcPct val="90000"/>
              </a:lnSpc>
              <a:buFont typeface="Arial" pitchFamily="34" charset="0"/>
              <a:buChar char="•"/>
            </a:pPr>
            <a:r>
              <a:rPr lang="en-US" sz="2000" dirty="0" smtClean="0"/>
              <a:t>Powers</a:t>
            </a:r>
          </a:p>
          <a:p>
            <a:pPr lvl="1" eaLnBrk="1" hangingPunct="1">
              <a:lnSpc>
                <a:spcPct val="90000"/>
              </a:lnSpc>
              <a:buFont typeface="Arial" pitchFamily="34" charset="0"/>
              <a:buChar char="•"/>
            </a:pPr>
            <a:r>
              <a:rPr lang="en-US" sz="2000" dirty="0" smtClean="0"/>
              <a:t>Functions and duties</a:t>
            </a:r>
          </a:p>
          <a:p>
            <a:pPr lvl="1" eaLnBrk="1" hangingPunct="1">
              <a:lnSpc>
                <a:spcPct val="90000"/>
              </a:lnSpc>
              <a:buFont typeface="Arial" pitchFamily="34" charset="0"/>
              <a:buChar char="•"/>
            </a:pPr>
            <a:r>
              <a:rPr lang="en-US" sz="2000" dirty="0" smtClean="0"/>
              <a:t>Boundaries</a:t>
            </a:r>
          </a:p>
          <a:p>
            <a:pPr lvl="1" eaLnBrk="1" hangingPunct="1">
              <a:lnSpc>
                <a:spcPct val="90000"/>
              </a:lnSpc>
              <a:buFont typeface="Arial" pitchFamily="34" charset="0"/>
              <a:buChar char="•"/>
            </a:pPr>
            <a:r>
              <a:rPr lang="en-US" sz="2000" dirty="0" smtClean="0"/>
              <a:t>Revenue sources</a:t>
            </a:r>
          </a:p>
          <a:p>
            <a:pPr lvl="1" eaLnBrk="1" hangingPunct="1">
              <a:lnSpc>
                <a:spcPct val="90000"/>
              </a:lnSpc>
              <a:buFont typeface="Arial" pitchFamily="34" charset="0"/>
              <a:buChar char="•"/>
            </a:pPr>
            <a:r>
              <a:rPr lang="en-US" sz="2000" dirty="0" smtClean="0"/>
              <a:t>Governing board membership, organization, and compensation</a:t>
            </a:r>
          </a:p>
          <a:p>
            <a:pPr eaLnBrk="1" hangingPunct="1">
              <a:buNone/>
            </a:pPr>
            <a:endParaRPr lang="en-US" sz="1000" dirty="0" smtClean="0"/>
          </a:p>
        </p:txBody>
      </p:sp>
      <p:sp>
        <p:nvSpPr>
          <p:cNvPr id="2" name="Title 1"/>
          <p:cNvSpPr>
            <a:spLocks noGrp="1"/>
          </p:cNvSpPr>
          <p:nvPr>
            <p:ph type="title"/>
          </p:nvPr>
        </p:nvSpPr>
        <p:spPr/>
        <p:txBody>
          <a:bodyPr>
            <a:noAutofit/>
          </a:bodyPr>
          <a:lstStyle/>
          <a:p>
            <a:pPr eaLnBrk="1" fontAlgn="auto" hangingPunct="1">
              <a:spcAft>
                <a:spcPts val="0"/>
              </a:spcAft>
              <a:defRPr/>
            </a:pPr>
            <a:r>
              <a:rPr lang="en-US" sz="3600" b="1" dirty="0" smtClean="0"/>
              <a:t>How are special districts held accountable?</a:t>
            </a:r>
          </a:p>
        </p:txBody>
      </p:sp>
      <p:sp>
        <p:nvSpPr>
          <p:cNvPr id="4" name="Slide Number Placeholder 3"/>
          <p:cNvSpPr>
            <a:spLocks noGrp="1"/>
          </p:cNvSpPr>
          <p:nvPr>
            <p:ph type="sldNum" sz="quarter" idx="12"/>
          </p:nvPr>
        </p:nvSpPr>
        <p:spPr/>
        <p:txBody>
          <a:bodyPr/>
          <a:lstStyle/>
          <a:p>
            <a:fld id="{2984BE0F-614D-A94E-B98B-A6270180DFD6}"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p:txBody>
          <a:bodyPr/>
          <a:lstStyle/>
          <a:p>
            <a:pPr eaLnBrk="1" hangingPunct="1">
              <a:buFont typeface="Wingdings" pitchFamily="2" charset="2"/>
              <a:buChar char="Ø"/>
            </a:pPr>
            <a:r>
              <a:rPr lang="en-US" sz="2400" b="1" dirty="0" smtClean="0"/>
              <a:t>The Uniform Special District Accountability Act (Chapter 189, F.S.) – minimum standards of accountability and conduct for</a:t>
            </a:r>
            <a:r>
              <a:rPr lang="en-US" sz="2400" b="1" dirty="0" smtClean="0">
                <a:solidFill>
                  <a:srgbClr val="FF0000"/>
                </a:solidFill>
              </a:rPr>
              <a:t> </a:t>
            </a:r>
            <a:r>
              <a:rPr lang="en-US" sz="2400" b="1" u="sng" dirty="0" smtClean="0">
                <a:solidFill>
                  <a:srgbClr val="FF0000"/>
                </a:solidFill>
              </a:rPr>
              <a:t>all</a:t>
            </a:r>
            <a:r>
              <a:rPr lang="en-US" sz="2400" b="1" dirty="0" smtClean="0">
                <a:solidFill>
                  <a:srgbClr val="FF0000"/>
                </a:solidFill>
              </a:rPr>
              <a:t> </a:t>
            </a:r>
            <a:r>
              <a:rPr lang="en-US" sz="2400" b="1" dirty="0" smtClean="0"/>
              <a:t>special districts.</a:t>
            </a:r>
            <a:r>
              <a:rPr lang="en-US" b="1" dirty="0" smtClean="0"/>
              <a:t/>
            </a:r>
            <a:br>
              <a:rPr lang="en-US" b="1" dirty="0" smtClean="0"/>
            </a:br>
            <a:endParaRPr lang="en-US" sz="1000" b="1" dirty="0" smtClean="0"/>
          </a:p>
          <a:p>
            <a:pPr lvl="1" eaLnBrk="1" hangingPunct="1">
              <a:buFont typeface="Arial" pitchFamily="34" charset="0"/>
              <a:buChar char="•"/>
            </a:pPr>
            <a:r>
              <a:rPr lang="en-US" sz="2000" dirty="0" smtClean="0"/>
              <a:t>Financial reporting</a:t>
            </a:r>
          </a:p>
          <a:p>
            <a:pPr lvl="1" eaLnBrk="1" hangingPunct="1">
              <a:buFont typeface="Arial" pitchFamily="34" charset="0"/>
              <a:buChar char="•"/>
            </a:pPr>
            <a:r>
              <a:rPr lang="en-US" sz="2000" dirty="0" smtClean="0"/>
              <a:t>Cooperation / coordination with state and local agencies</a:t>
            </a:r>
          </a:p>
          <a:p>
            <a:pPr lvl="1" eaLnBrk="1" hangingPunct="1">
              <a:buFont typeface="Arial" pitchFamily="34" charset="0"/>
              <a:buChar char="•"/>
            </a:pPr>
            <a:r>
              <a:rPr lang="en-US" sz="2000" dirty="0" smtClean="0"/>
              <a:t>Regular public meeting schedule</a:t>
            </a:r>
          </a:p>
          <a:p>
            <a:pPr lvl="1" eaLnBrk="1" hangingPunct="1">
              <a:buFont typeface="Arial" pitchFamily="34" charset="0"/>
              <a:buChar char="•"/>
            </a:pPr>
            <a:r>
              <a:rPr lang="en-US" sz="2000" dirty="0" smtClean="0"/>
              <a:t>Comply with Government-in-the-Sunshine  / ethics laws</a:t>
            </a:r>
          </a:p>
          <a:p>
            <a:pPr lvl="1" eaLnBrk="1" hangingPunct="1">
              <a:buFont typeface="Arial" pitchFamily="34" charset="0"/>
              <a:buChar char="•"/>
            </a:pPr>
            <a:r>
              <a:rPr lang="en-US" sz="2000" dirty="0" smtClean="0"/>
              <a:t>Creation, merger, inactive, and dissolution procedures </a:t>
            </a:r>
          </a:p>
          <a:p>
            <a:pPr lvl="1" eaLnBrk="1" hangingPunct="1">
              <a:buFont typeface="Arial" pitchFamily="34" charset="0"/>
              <a:buChar char="•"/>
            </a:pPr>
            <a:r>
              <a:rPr lang="en-US" sz="2000" dirty="0" smtClean="0"/>
              <a:t>Charter requirements (purpose, powers, functions, etc.)</a:t>
            </a:r>
          </a:p>
          <a:p>
            <a:pPr lvl="1" eaLnBrk="1" hangingPunct="1">
              <a:buFont typeface="Arial" pitchFamily="34" charset="0"/>
              <a:buChar char="•"/>
            </a:pPr>
            <a:r>
              <a:rPr lang="en-US" sz="2000" dirty="0" smtClean="0"/>
              <a:t>Adopt an annual budget; post on web site</a:t>
            </a:r>
          </a:p>
          <a:p>
            <a:pPr lvl="1" eaLnBrk="1" hangingPunct="1">
              <a:buFont typeface="Arial" pitchFamily="34" charset="0"/>
              <a:buChar char="•"/>
            </a:pPr>
            <a:r>
              <a:rPr lang="en-US" sz="2000" dirty="0" smtClean="0"/>
              <a:t>Spend funds only as authorized by the adopted budget</a:t>
            </a:r>
            <a:endParaRPr lang="en-US" sz="1000" dirty="0" smtClean="0"/>
          </a:p>
        </p:txBody>
      </p:sp>
      <p:sp>
        <p:nvSpPr>
          <p:cNvPr id="2" name="Title 1"/>
          <p:cNvSpPr>
            <a:spLocks noGrp="1"/>
          </p:cNvSpPr>
          <p:nvPr>
            <p:ph type="title"/>
          </p:nvPr>
        </p:nvSpPr>
        <p:spPr/>
        <p:txBody>
          <a:bodyPr>
            <a:noAutofit/>
          </a:bodyPr>
          <a:lstStyle/>
          <a:p>
            <a:pPr eaLnBrk="1" fontAlgn="auto" hangingPunct="1">
              <a:spcAft>
                <a:spcPts val="0"/>
              </a:spcAft>
              <a:defRPr/>
            </a:pPr>
            <a:r>
              <a:rPr lang="en-US" sz="3600" b="1" dirty="0" smtClean="0"/>
              <a:t>How are special districts held accountable?</a:t>
            </a:r>
          </a:p>
        </p:txBody>
      </p:sp>
      <p:sp>
        <p:nvSpPr>
          <p:cNvPr id="4" name="Slide Number Placeholder 3"/>
          <p:cNvSpPr>
            <a:spLocks noGrp="1"/>
          </p:cNvSpPr>
          <p:nvPr>
            <p:ph type="sldNum" sz="quarter" idx="12"/>
          </p:nvPr>
        </p:nvSpPr>
        <p:spPr/>
        <p:txBody>
          <a:bodyPr/>
          <a:lstStyle/>
          <a:p>
            <a:fld id="{2984BE0F-614D-A94E-B98B-A6270180DFD6}"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p:txBody>
          <a:bodyPr/>
          <a:lstStyle/>
          <a:p>
            <a:pPr eaLnBrk="1" hangingPunct="1">
              <a:buFont typeface="Wingdings" pitchFamily="2" charset="2"/>
              <a:buChar char="Ø"/>
            </a:pPr>
            <a:r>
              <a:rPr lang="en-US" sz="2400" b="1" dirty="0" smtClean="0"/>
              <a:t>Provide for and file an Annual Financial Audit Report with the Florida Auditor General*</a:t>
            </a:r>
            <a:br>
              <a:rPr lang="en-US" sz="2400" b="1" dirty="0" smtClean="0"/>
            </a:br>
            <a:endParaRPr lang="en-US" sz="1000" b="1" dirty="0" smtClean="0"/>
          </a:p>
          <a:p>
            <a:pPr lvl="1" eaLnBrk="1" hangingPunct="1">
              <a:buFont typeface="Arial" pitchFamily="34" charset="0"/>
              <a:buChar char="•"/>
            </a:pPr>
            <a:r>
              <a:rPr lang="en-US" sz="2000" dirty="0" smtClean="0"/>
              <a:t>Auditor selection committee</a:t>
            </a:r>
          </a:p>
          <a:p>
            <a:pPr lvl="1" eaLnBrk="1" hangingPunct="1">
              <a:buFont typeface="Arial" pitchFamily="34" charset="0"/>
              <a:buChar char="•"/>
            </a:pPr>
            <a:r>
              <a:rPr lang="en-US" sz="2000" dirty="0" smtClean="0"/>
              <a:t>Prepared by an independent certified public accountant in accordance with the Rules of the Auditor General </a:t>
            </a:r>
          </a:p>
          <a:p>
            <a:pPr lvl="1" eaLnBrk="1" hangingPunct="1">
              <a:buFont typeface="Arial" pitchFamily="34" charset="0"/>
              <a:buChar char="•"/>
            </a:pPr>
            <a:r>
              <a:rPr lang="en-US" sz="2000" dirty="0" smtClean="0"/>
              <a:t>Delivered to the special district's governing board</a:t>
            </a:r>
          </a:p>
          <a:p>
            <a:pPr lvl="1" eaLnBrk="1" hangingPunct="1">
              <a:buFont typeface="Arial" pitchFamily="34" charset="0"/>
              <a:buChar char="•"/>
            </a:pPr>
            <a:r>
              <a:rPr lang="en-US" sz="2000" dirty="0" smtClean="0"/>
              <a:t>Filed with the Auditor General within 45 days, or 9 months after the fiscal year end, which ever comes first.</a:t>
            </a:r>
            <a:br>
              <a:rPr lang="en-US" sz="2000" dirty="0" smtClean="0"/>
            </a:br>
            <a:endParaRPr lang="en-US" sz="1000" dirty="0" smtClean="0"/>
          </a:p>
          <a:p>
            <a:pPr>
              <a:buNone/>
            </a:pPr>
            <a:r>
              <a:rPr lang="en-US" sz="1800" b="1" dirty="0" smtClean="0"/>
              <a:t>*</a:t>
            </a:r>
            <a:r>
              <a:rPr lang="en-US" sz="1800" b="1" u="sng" dirty="0" smtClean="0"/>
              <a:t>Threshold:</a:t>
            </a:r>
            <a:r>
              <a:rPr lang="en-US" sz="1800" b="1" dirty="0" smtClean="0"/>
              <a:t> Revenues or combined expenditures and expenses exceed $100,000 or revenues or combined expenditures and expenses fall between $50,000 and $100,000 and the district has not had a financial audit for the previous two fiscal years.</a:t>
            </a:r>
          </a:p>
          <a:p>
            <a:pPr eaLnBrk="1" hangingPunct="1">
              <a:buNone/>
            </a:pPr>
            <a:endParaRPr lang="en-US" sz="2400" dirty="0" smtClean="0"/>
          </a:p>
          <a:p>
            <a:pPr eaLnBrk="1" hangingPunct="1"/>
            <a:endParaRPr lang="en-US" sz="2400" dirty="0" smtClean="0"/>
          </a:p>
        </p:txBody>
      </p:sp>
      <p:sp>
        <p:nvSpPr>
          <p:cNvPr id="2" name="Title 1"/>
          <p:cNvSpPr>
            <a:spLocks noGrp="1"/>
          </p:cNvSpPr>
          <p:nvPr>
            <p:ph type="title"/>
          </p:nvPr>
        </p:nvSpPr>
        <p:spPr/>
        <p:txBody>
          <a:bodyPr>
            <a:noAutofit/>
          </a:bodyPr>
          <a:lstStyle/>
          <a:p>
            <a:pPr eaLnBrk="1" fontAlgn="auto" hangingPunct="1">
              <a:spcAft>
                <a:spcPts val="0"/>
              </a:spcAft>
              <a:defRPr/>
            </a:pPr>
            <a:r>
              <a:rPr lang="en-US" sz="3600" b="1" dirty="0" smtClean="0"/>
              <a:t>How are special districts held accountable?</a:t>
            </a:r>
          </a:p>
        </p:txBody>
      </p:sp>
      <p:sp>
        <p:nvSpPr>
          <p:cNvPr id="4" name="Slide Number Placeholder 3"/>
          <p:cNvSpPr>
            <a:spLocks noGrp="1"/>
          </p:cNvSpPr>
          <p:nvPr>
            <p:ph type="sldNum" sz="quarter" idx="12"/>
          </p:nvPr>
        </p:nvSpPr>
        <p:spPr/>
        <p:txBody>
          <a:bodyPr/>
          <a:lstStyle/>
          <a:p>
            <a:fld id="{2984BE0F-614D-A94E-B98B-A6270180DFD6}"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p:txBody>
          <a:bodyPr/>
          <a:lstStyle/>
          <a:p>
            <a:pPr eaLnBrk="1" hangingPunct="1">
              <a:buFont typeface="Wingdings" pitchFamily="2" charset="2"/>
              <a:buChar char="Ø"/>
            </a:pPr>
            <a:r>
              <a:rPr lang="en-US" sz="2800" b="1" dirty="0" smtClean="0"/>
              <a:t>Prepare and file an Annual Financial Report</a:t>
            </a:r>
            <a:br>
              <a:rPr lang="en-US" sz="2800" b="1" dirty="0" smtClean="0"/>
            </a:br>
            <a:endParaRPr lang="en-US" sz="2800" b="1" dirty="0" smtClean="0"/>
          </a:p>
          <a:p>
            <a:pPr lvl="1" eaLnBrk="1" hangingPunct="1">
              <a:buFont typeface="Arial" pitchFamily="34" charset="0"/>
              <a:buChar char="•"/>
            </a:pPr>
            <a:r>
              <a:rPr lang="en-US" sz="2600" dirty="0" smtClean="0"/>
              <a:t>All special districts must report their revenues, expenditures, and long-term liabilities to the Department of Financial Services no later than 9 months after the fiscal year end.  Online Reports:</a:t>
            </a:r>
          </a:p>
          <a:p>
            <a:pPr lvl="1" eaLnBrk="1" hangingPunct="1">
              <a:buNone/>
            </a:pPr>
            <a:endParaRPr lang="en-US" dirty="0" smtClean="0"/>
          </a:p>
          <a:p>
            <a:pPr lvl="2" eaLnBrk="1" hangingPunct="1"/>
            <a:r>
              <a:rPr lang="en-US" sz="2800" dirty="0" smtClean="0">
                <a:hlinkClick r:id="rId2"/>
              </a:rPr>
              <a:t>https://apps.fldfs.com/LocalGov/Reports</a:t>
            </a:r>
            <a:r>
              <a:rPr lang="en-US" sz="2800" dirty="0" smtClean="0"/>
              <a:t> </a:t>
            </a:r>
          </a:p>
          <a:p>
            <a:pPr eaLnBrk="1" hangingPunct="1"/>
            <a:endParaRPr lang="en-US" sz="2400" dirty="0" smtClean="0"/>
          </a:p>
        </p:txBody>
      </p:sp>
      <p:sp>
        <p:nvSpPr>
          <p:cNvPr id="2" name="Title 1"/>
          <p:cNvSpPr>
            <a:spLocks noGrp="1"/>
          </p:cNvSpPr>
          <p:nvPr>
            <p:ph type="title"/>
          </p:nvPr>
        </p:nvSpPr>
        <p:spPr/>
        <p:txBody>
          <a:bodyPr>
            <a:noAutofit/>
          </a:bodyPr>
          <a:lstStyle/>
          <a:p>
            <a:pPr eaLnBrk="1" fontAlgn="auto" hangingPunct="1">
              <a:spcAft>
                <a:spcPts val="0"/>
              </a:spcAft>
              <a:defRPr/>
            </a:pPr>
            <a:r>
              <a:rPr lang="en-US" sz="3600" b="1" dirty="0" smtClean="0"/>
              <a:t>How are special districts held accountable?</a:t>
            </a:r>
          </a:p>
        </p:txBody>
      </p:sp>
      <p:sp>
        <p:nvSpPr>
          <p:cNvPr id="4" name="Slide Number Placeholder 3"/>
          <p:cNvSpPr>
            <a:spLocks noGrp="1"/>
          </p:cNvSpPr>
          <p:nvPr>
            <p:ph type="sldNum" sz="quarter" idx="12"/>
          </p:nvPr>
        </p:nvSpPr>
        <p:spPr/>
        <p:txBody>
          <a:bodyPr/>
          <a:lstStyle/>
          <a:p>
            <a:fld id="{2984BE0F-614D-A94E-B98B-A6270180DFD6}" type="slidenum">
              <a:rPr lang="en-US" smtClean="0"/>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p:txBody>
          <a:bodyPr>
            <a:normAutofit lnSpcReduction="10000"/>
          </a:bodyPr>
          <a:lstStyle/>
          <a:p>
            <a:pPr eaLnBrk="1" hangingPunct="1">
              <a:buFont typeface="Wingdings" pitchFamily="2" charset="2"/>
              <a:buChar char="Ø"/>
            </a:pPr>
            <a:r>
              <a:rPr lang="en-US" sz="2800" b="1" dirty="0" smtClean="0"/>
              <a:t>Comply with other requirements - as applicable:</a:t>
            </a:r>
            <a:br>
              <a:rPr lang="en-US" sz="2800" b="1" dirty="0" smtClean="0"/>
            </a:br>
            <a:endParaRPr lang="en-US" sz="2800" b="1" dirty="0" smtClean="0"/>
          </a:p>
          <a:p>
            <a:pPr lvl="1" eaLnBrk="1" hangingPunct="1">
              <a:buFont typeface="Arial" pitchFamily="34" charset="0"/>
              <a:buChar char="•"/>
            </a:pPr>
            <a:r>
              <a:rPr lang="en-US" sz="2000" dirty="0" smtClean="0"/>
              <a:t>Retirement system reporting to the Department of Management Services</a:t>
            </a:r>
            <a:br>
              <a:rPr lang="en-US" sz="2000" dirty="0" smtClean="0"/>
            </a:br>
            <a:endParaRPr lang="en-US" sz="1000" dirty="0" smtClean="0"/>
          </a:p>
          <a:p>
            <a:pPr lvl="1" eaLnBrk="1" hangingPunct="1">
              <a:buFont typeface="Arial" pitchFamily="34" charset="0"/>
              <a:buChar char="•"/>
            </a:pPr>
            <a:r>
              <a:rPr lang="en-US" sz="2000" dirty="0" smtClean="0"/>
              <a:t>Bond financing and surplus fund reporting to the State Board of Administration</a:t>
            </a:r>
            <a:br>
              <a:rPr lang="en-US" sz="2000" dirty="0" smtClean="0"/>
            </a:br>
            <a:endParaRPr lang="en-US" sz="1000" dirty="0" smtClean="0"/>
          </a:p>
          <a:p>
            <a:pPr lvl="1" eaLnBrk="1" hangingPunct="1">
              <a:buFont typeface="Arial" pitchFamily="34" charset="0"/>
              <a:buChar char="•"/>
            </a:pPr>
            <a:r>
              <a:rPr lang="en-US" sz="2000" dirty="0" smtClean="0"/>
              <a:t>Public facilities reporting to counties and municipalities (for local comprehensive planning purposes)</a:t>
            </a:r>
            <a:br>
              <a:rPr lang="en-US" sz="2000" dirty="0" smtClean="0"/>
            </a:br>
            <a:endParaRPr lang="en-US" sz="1000" dirty="0" smtClean="0"/>
          </a:p>
          <a:p>
            <a:pPr lvl="1" eaLnBrk="1" hangingPunct="1">
              <a:buFont typeface="Arial" pitchFamily="34" charset="0"/>
              <a:buChar char="•"/>
            </a:pPr>
            <a:r>
              <a:rPr lang="en-US" sz="2000" dirty="0" smtClean="0"/>
              <a:t>Budget / tax levy / financial information to counties / municipalities as requested</a:t>
            </a:r>
            <a:br>
              <a:rPr lang="en-US" sz="2000" dirty="0" smtClean="0"/>
            </a:br>
            <a:endParaRPr lang="en-US" sz="1000" dirty="0" smtClean="0"/>
          </a:p>
          <a:p>
            <a:pPr lvl="1" eaLnBrk="1" hangingPunct="1">
              <a:buFont typeface="Arial" pitchFamily="34" charset="0"/>
              <a:buChar char="•"/>
            </a:pPr>
            <a:r>
              <a:rPr lang="en-US" sz="2000" dirty="0" smtClean="0"/>
              <a:t>Records management reports to the Department of State</a:t>
            </a:r>
          </a:p>
          <a:p>
            <a:pPr eaLnBrk="1" hangingPunct="1"/>
            <a:endParaRPr lang="en-US" sz="2400" dirty="0" smtClean="0"/>
          </a:p>
        </p:txBody>
      </p:sp>
      <p:sp>
        <p:nvSpPr>
          <p:cNvPr id="2" name="Title 1"/>
          <p:cNvSpPr>
            <a:spLocks noGrp="1"/>
          </p:cNvSpPr>
          <p:nvPr>
            <p:ph type="title"/>
          </p:nvPr>
        </p:nvSpPr>
        <p:spPr/>
        <p:txBody>
          <a:bodyPr>
            <a:noAutofit/>
          </a:bodyPr>
          <a:lstStyle/>
          <a:p>
            <a:pPr eaLnBrk="1" fontAlgn="auto" hangingPunct="1">
              <a:spcAft>
                <a:spcPts val="0"/>
              </a:spcAft>
              <a:defRPr/>
            </a:pPr>
            <a:r>
              <a:rPr lang="en-US" sz="3600" b="1" dirty="0" smtClean="0"/>
              <a:t>How are special districts held accountable?</a:t>
            </a:r>
          </a:p>
        </p:txBody>
      </p:sp>
      <p:sp>
        <p:nvSpPr>
          <p:cNvPr id="4" name="Slide Number Placeholder 3"/>
          <p:cNvSpPr>
            <a:spLocks noGrp="1"/>
          </p:cNvSpPr>
          <p:nvPr>
            <p:ph type="sldNum" sz="quarter" idx="12"/>
          </p:nvPr>
        </p:nvSpPr>
        <p:spPr/>
        <p:txBody>
          <a:bodyPr/>
          <a:lstStyle/>
          <a:p>
            <a:fld id="{2984BE0F-614D-A94E-B98B-A6270180DFD6}" type="slidenum">
              <a:rPr lang="en-US" smtClean="0"/>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p:txBody>
          <a:bodyPr>
            <a:normAutofit lnSpcReduction="10000"/>
          </a:bodyPr>
          <a:lstStyle/>
          <a:p>
            <a:pPr lvl="1" eaLnBrk="1" hangingPunct="1">
              <a:buFont typeface="Wingdings" pitchFamily="2" charset="2"/>
              <a:buChar char="Ø"/>
            </a:pPr>
            <a:r>
              <a:rPr lang="en-US" sz="2400" dirty="0" smtClean="0"/>
              <a:t>Truth-in-Millage Compliance Package Report to the Department of Revenue</a:t>
            </a:r>
            <a:br>
              <a:rPr lang="en-US" sz="2400" dirty="0" smtClean="0"/>
            </a:br>
            <a:endParaRPr lang="en-US" sz="2400" dirty="0" smtClean="0"/>
          </a:p>
          <a:p>
            <a:pPr lvl="1" eaLnBrk="1" hangingPunct="1">
              <a:buFont typeface="Wingdings" pitchFamily="2" charset="2"/>
              <a:buChar char="Ø"/>
            </a:pPr>
            <a:r>
              <a:rPr lang="en-US" sz="2400" dirty="0" smtClean="0"/>
              <a:t>Board member ethics and financial disclosure documents to the Local Supervisor of Elections / Commission on Ethics</a:t>
            </a:r>
            <a:br>
              <a:rPr lang="en-US" sz="2400" dirty="0" smtClean="0"/>
            </a:br>
            <a:endParaRPr lang="en-US" sz="2400" dirty="0" smtClean="0"/>
          </a:p>
          <a:p>
            <a:pPr lvl="1" eaLnBrk="1" hangingPunct="1">
              <a:buFont typeface="Wingdings" pitchFamily="2" charset="2"/>
              <a:buChar char="Ø"/>
            </a:pPr>
            <a:r>
              <a:rPr lang="en-US" sz="2400" dirty="0" smtClean="0"/>
              <a:t>Notification of a financial emergency condition to the Governor’s Office (Chief Inspector General) and the Joint Legislative Auditing Committee</a:t>
            </a:r>
            <a:br>
              <a:rPr lang="en-US" sz="2400" dirty="0" smtClean="0"/>
            </a:br>
            <a:endParaRPr lang="en-US" sz="2400" dirty="0" smtClean="0"/>
          </a:p>
          <a:p>
            <a:pPr lvl="1" eaLnBrk="1" hangingPunct="1">
              <a:buFont typeface="Wingdings" pitchFamily="2" charset="2"/>
              <a:buChar char="Ø"/>
            </a:pPr>
            <a:r>
              <a:rPr lang="en-US" sz="2400" dirty="0" smtClean="0"/>
              <a:t>Public Deposit Reports to the Department of Financial Services</a:t>
            </a:r>
          </a:p>
          <a:p>
            <a:pPr eaLnBrk="1" hangingPunct="1"/>
            <a:endParaRPr lang="en-US" sz="2400" dirty="0" smtClean="0"/>
          </a:p>
          <a:p>
            <a:pPr eaLnBrk="1" hangingPunct="1"/>
            <a:endParaRPr lang="en-US" sz="2400" dirty="0" smtClean="0"/>
          </a:p>
        </p:txBody>
      </p:sp>
      <p:sp>
        <p:nvSpPr>
          <p:cNvPr id="2" name="Title 1"/>
          <p:cNvSpPr>
            <a:spLocks noGrp="1"/>
          </p:cNvSpPr>
          <p:nvPr>
            <p:ph type="title"/>
          </p:nvPr>
        </p:nvSpPr>
        <p:spPr/>
        <p:txBody>
          <a:bodyPr>
            <a:noAutofit/>
          </a:bodyPr>
          <a:lstStyle/>
          <a:p>
            <a:pPr eaLnBrk="1" fontAlgn="auto" hangingPunct="1">
              <a:spcAft>
                <a:spcPts val="0"/>
              </a:spcAft>
              <a:defRPr/>
            </a:pPr>
            <a:r>
              <a:rPr lang="en-US" sz="3600" b="1" dirty="0" smtClean="0"/>
              <a:t>How are special districts held accountable?</a:t>
            </a:r>
          </a:p>
        </p:txBody>
      </p:sp>
      <p:sp>
        <p:nvSpPr>
          <p:cNvPr id="4" name="Slide Number Placeholder 3"/>
          <p:cNvSpPr>
            <a:spLocks noGrp="1"/>
          </p:cNvSpPr>
          <p:nvPr>
            <p:ph type="sldNum" sz="quarter" idx="12"/>
          </p:nvPr>
        </p:nvSpPr>
        <p:spPr/>
        <p:txBody>
          <a:bodyPr/>
          <a:lstStyle/>
          <a:p>
            <a:fld id="{2984BE0F-614D-A94E-B98B-A6270180DFD6}"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idx="1"/>
          </p:nvPr>
        </p:nvSpPr>
        <p:spPr/>
        <p:txBody>
          <a:bodyPr>
            <a:normAutofit fontScale="92500" lnSpcReduction="20000"/>
          </a:bodyPr>
          <a:lstStyle/>
          <a:p>
            <a:pPr marL="514350" indent="-514350">
              <a:buFont typeface="Wingdings" pitchFamily="2" charset="2"/>
              <a:buChar char="Ø"/>
            </a:pPr>
            <a:r>
              <a:rPr lang="en-US" sz="3300" b="1" dirty="0" smtClean="0"/>
              <a:t>Quick Summary:</a:t>
            </a:r>
          </a:p>
          <a:p>
            <a:pPr lvl="1"/>
            <a:endParaRPr lang="en-US" sz="1000" dirty="0" smtClean="0"/>
          </a:p>
          <a:p>
            <a:pPr lvl="1">
              <a:buFont typeface="Arial" pitchFamily="34" charset="0"/>
              <a:buChar char="•"/>
            </a:pPr>
            <a:r>
              <a:rPr lang="en-US" dirty="0" smtClean="0"/>
              <a:t>Administers </a:t>
            </a:r>
            <a:r>
              <a:rPr lang="en-US" dirty="0" smtClean="0"/>
              <a:t>the Uniform Special District Accountability Act</a:t>
            </a:r>
            <a:br>
              <a:rPr lang="en-US" dirty="0" smtClean="0"/>
            </a:br>
            <a:endParaRPr lang="en-US" dirty="0" smtClean="0"/>
          </a:p>
          <a:p>
            <a:pPr lvl="1" eaLnBrk="1" hangingPunct="1">
              <a:lnSpc>
                <a:spcPct val="90000"/>
              </a:lnSpc>
              <a:buFont typeface="Arial" pitchFamily="34" charset="0"/>
              <a:buChar char="•"/>
            </a:pPr>
            <a:r>
              <a:rPr lang="en-US" dirty="0" smtClean="0"/>
              <a:t>Collects, disseminates, classifies, and distributes uniform special district information</a:t>
            </a:r>
            <a:br>
              <a:rPr lang="en-US" dirty="0" smtClean="0"/>
            </a:br>
            <a:endParaRPr lang="en-US" dirty="0" smtClean="0"/>
          </a:p>
          <a:p>
            <a:pPr lvl="1" eaLnBrk="1" hangingPunct="1">
              <a:lnSpc>
                <a:spcPct val="90000"/>
              </a:lnSpc>
              <a:buFont typeface="Arial" pitchFamily="34" charset="0"/>
              <a:buChar char="•"/>
            </a:pPr>
            <a:r>
              <a:rPr lang="en-US" dirty="0" smtClean="0"/>
              <a:t>Does not create, approve, oversee, regulate, fund, or get involved in their policy issues</a:t>
            </a:r>
            <a:br>
              <a:rPr lang="en-US" dirty="0" smtClean="0"/>
            </a:br>
            <a:endParaRPr lang="en-US" dirty="0" smtClean="0"/>
          </a:p>
          <a:p>
            <a:pPr lvl="1" eaLnBrk="1" hangingPunct="1">
              <a:lnSpc>
                <a:spcPct val="90000"/>
              </a:lnSpc>
              <a:buFont typeface="Arial" pitchFamily="34" charset="0"/>
              <a:buChar char="•"/>
            </a:pPr>
            <a:r>
              <a:rPr lang="en-US" dirty="0" smtClean="0"/>
              <a:t>Provides technical assistance</a:t>
            </a:r>
            <a:br>
              <a:rPr lang="en-US" dirty="0" smtClean="0"/>
            </a:br>
            <a:endParaRPr lang="en-US" dirty="0" smtClean="0"/>
          </a:p>
          <a:p>
            <a:pPr lvl="1" eaLnBrk="1" hangingPunct="1">
              <a:lnSpc>
                <a:spcPct val="90000"/>
              </a:lnSpc>
              <a:buFont typeface="Arial" pitchFamily="34" charset="0"/>
              <a:buChar char="•"/>
            </a:pPr>
            <a:r>
              <a:rPr lang="en-US" dirty="0" smtClean="0"/>
              <a:t>Has limited enforcement authority</a:t>
            </a:r>
          </a:p>
        </p:txBody>
      </p:sp>
      <p:sp>
        <p:nvSpPr>
          <p:cNvPr id="102402" name="Rectangle 2"/>
          <p:cNvSpPr>
            <a:spLocks noGrp="1" noChangeArrowheads="1"/>
          </p:cNvSpPr>
          <p:nvPr>
            <p:ph type="title"/>
          </p:nvPr>
        </p:nvSpPr>
        <p:spPr/>
        <p:txBody>
          <a:bodyPr>
            <a:normAutofit/>
          </a:bodyPr>
          <a:lstStyle/>
          <a:p>
            <a:pPr eaLnBrk="1" fontAlgn="auto" hangingPunct="1">
              <a:spcAft>
                <a:spcPts val="0"/>
              </a:spcAft>
              <a:defRPr/>
            </a:pPr>
            <a:r>
              <a:rPr lang="en-US" sz="3600" b="1" dirty="0" smtClean="0"/>
              <a:t>Special District Information Program</a:t>
            </a:r>
          </a:p>
        </p:txBody>
      </p:sp>
      <p:sp>
        <p:nvSpPr>
          <p:cNvPr id="4" name="Slide Number Placeholder 3"/>
          <p:cNvSpPr>
            <a:spLocks noGrp="1"/>
          </p:cNvSpPr>
          <p:nvPr>
            <p:ph type="sldNum" sz="quarter" idx="12"/>
          </p:nvPr>
        </p:nvSpPr>
        <p:spPr/>
        <p:txBody>
          <a:bodyPr/>
          <a:lstStyle/>
          <a:p>
            <a:fld id="{2984BE0F-614D-A94E-B98B-A6270180DFD6}"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3"/>
          <p:cNvSpPr>
            <a:spLocks noGrp="1" noChangeArrowheads="1"/>
          </p:cNvSpPr>
          <p:nvPr>
            <p:ph idx="1"/>
          </p:nvPr>
        </p:nvSpPr>
        <p:spPr/>
        <p:txBody>
          <a:bodyPr>
            <a:noAutofit/>
          </a:bodyPr>
          <a:lstStyle/>
          <a:p>
            <a:pPr eaLnBrk="1" hangingPunct="1">
              <a:lnSpc>
                <a:spcPct val="80000"/>
              </a:lnSpc>
              <a:buFont typeface="Wingdings" pitchFamily="2" charset="2"/>
              <a:buChar char="Ø"/>
            </a:pPr>
            <a:r>
              <a:rPr lang="en-US" sz="2500" b="1" dirty="0" smtClean="0"/>
              <a:t>Board members</a:t>
            </a:r>
            <a:br>
              <a:rPr lang="en-US" sz="2500" b="1" dirty="0" smtClean="0"/>
            </a:br>
            <a:endParaRPr lang="en-US" sz="2500" b="1" dirty="0" smtClean="0"/>
          </a:p>
          <a:p>
            <a:pPr eaLnBrk="1" hangingPunct="1">
              <a:lnSpc>
                <a:spcPct val="80000"/>
              </a:lnSpc>
              <a:buFont typeface="Wingdings" pitchFamily="2" charset="2"/>
              <a:buChar char="Ø"/>
            </a:pPr>
            <a:r>
              <a:rPr lang="en-US" sz="2500" b="1" dirty="0" smtClean="0"/>
              <a:t>Citizens</a:t>
            </a:r>
            <a:br>
              <a:rPr lang="en-US" sz="2500" b="1" dirty="0" smtClean="0"/>
            </a:br>
            <a:endParaRPr lang="en-US" sz="2500" b="1" dirty="0" smtClean="0"/>
          </a:p>
          <a:p>
            <a:pPr eaLnBrk="1" hangingPunct="1">
              <a:lnSpc>
                <a:spcPct val="80000"/>
              </a:lnSpc>
              <a:buFont typeface="Wingdings" pitchFamily="2" charset="2"/>
              <a:buChar char="Ø"/>
            </a:pPr>
            <a:r>
              <a:rPr lang="en-US" sz="2500" b="1" dirty="0" smtClean="0"/>
              <a:t>Ethics Commission investigates ethics complaints</a:t>
            </a:r>
            <a:br>
              <a:rPr lang="en-US" sz="2500" b="1" dirty="0" smtClean="0"/>
            </a:br>
            <a:endParaRPr lang="en-US" sz="2500" b="1" dirty="0" smtClean="0"/>
          </a:p>
          <a:p>
            <a:pPr eaLnBrk="1" hangingPunct="1">
              <a:lnSpc>
                <a:spcPct val="80000"/>
              </a:lnSpc>
              <a:buFont typeface="Wingdings" pitchFamily="2" charset="2"/>
              <a:buChar char="Ø"/>
            </a:pPr>
            <a:r>
              <a:rPr lang="en-US" sz="2500" b="1" dirty="0" smtClean="0"/>
              <a:t>The Local State Attorney’s Office investigates Government-in-the-Sunshine complaints</a:t>
            </a:r>
          </a:p>
          <a:p>
            <a:pPr eaLnBrk="1" hangingPunct="1">
              <a:lnSpc>
                <a:spcPct val="80000"/>
              </a:lnSpc>
              <a:buFont typeface="Wingdings" pitchFamily="2" charset="2"/>
              <a:buChar char="Ø"/>
            </a:pPr>
            <a:endParaRPr lang="en-US" sz="2500" b="1" dirty="0" smtClean="0"/>
          </a:p>
          <a:p>
            <a:pPr eaLnBrk="1" hangingPunct="1">
              <a:lnSpc>
                <a:spcPct val="80000"/>
              </a:lnSpc>
              <a:buFont typeface="Wingdings" pitchFamily="2" charset="2"/>
              <a:buChar char="Ø"/>
            </a:pPr>
            <a:r>
              <a:rPr lang="en-US" sz="2500" b="1" dirty="0" smtClean="0"/>
              <a:t>Certified Public Accountants report suspected illegal activity to the special district’s governing board or directly to the Florida Department of Law Enforcement</a:t>
            </a:r>
          </a:p>
        </p:txBody>
      </p:sp>
      <p:sp>
        <p:nvSpPr>
          <p:cNvPr id="143362" name="Rectangle 2"/>
          <p:cNvSpPr>
            <a:spLocks noGrp="1" noChangeArrowheads="1"/>
          </p:cNvSpPr>
          <p:nvPr>
            <p:ph type="title"/>
          </p:nvPr>
        </p:nvSpPr>
        <p:spPr/>
        <p:txBody>
          <a:bodyPr>
            <a:normAutofit/>
          </a:bodyPr>
          <a:lstStyle/>
          <a:p>
            <a:pPr eaLnBrk="1" fontAlgn="auto" hangingPunct="1">
              <a:spcAft>
                <a:spcPts val="0"/>
              </a:spcAft>
              <a:defRPr/>
            </a:pPr>
            <a:r>
              <a:rPr lang="en-US" sz="3600" b="1" dirty="0" smtClean="0"/>
              <a:t>The oversight of special districts</a:t>
            </a:r>
          </a:p>
        </p:txBody>
      </p:sp>
      <p:sp>
        <p:nvSpPr>
          <p:cNvPr id="4" name="Slide Number Placeholder 3"/>
          <p:cNvSpPr>
            <a:spLocks noGrp="1"/>
          </p:cNvSpPr>
          <p:nvPr>
            <p:ph type="sldNum" sz="quarter" idx="12"/>
          </p:nvPr>
        </p:nvSpPr>
        <p:spPr/>
        <p:txBody>
          <a:bodyPr/>
          <a:lstStyle/>
          <a:p>
            <a:fld id="{2984BE0F-614D-A94E-B98B-A6270180DFD6}" type="slidenum">
              <a:rPr lang="en-US" smtClean="0"/>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3"/>
          <p:cNvSpPr>
            <a:spLocks noGrp="1" noChangeArrowheads="1"/>
          </p:cNvSpPr>
          <p:nvPr>
            <p:ph idx="1"/>
          </p:nvPr>
        </p:nvSpPr>
        <p:spPr/>
        <p:txBody>
          <a:bodyPr>
            <a:normAutofit fontScale="70000" lnSpcReduction="20000"/>
          </a:bodyPr>
          <a:lstStyle/>
          <a:p>
            <a:pPr eaLnBrk="1" hangingPunct="1">
              <a:lnSpc>
                <a:spcPct val="120000"/>
              </a:lnSpc>
              <a:buFont typeface="Wingdings" pitchFamily="2" charset="2"/>
              <a:buChar char="Ø"/>
            </a:pPr>
            <a:r>
              <a:rPr lang="en-US" sz="2800" b="1" dirty="0" smtClean="0"/>
              <a:t>Oversight Review Process - Counties and municipalities may review any special district within their boundaries to make recommendations to </a:t>
            </a:r>
            <a:r>
              <a:rPr lang="en-US" sz="2800" b="1" smtClean="0"/>
              <a:t>the Legislature.</a:t>
            </a:r>
            <a:r>
              <a:rPr lang="en-US" sz="2800" b="1" dirty="0" smtClean="0"/>
              <a:t/>
            </a:r>
            <a:br>
              <a:rPr lang="en-US" sz="2800" b="1" dirty="0" smtClean="0"/>
            </a:br>
            <a:endParaRPr lang="en-US" sz="2800" b="1" dirty="0" smtClean="0"/>
          </a:p>
          <a:p>
            <a:pPr eaLnBrk="1" hangingPunct="1">
              <a:lnSpc>
                <a:spcPct val="120000"/>
              </a:lnSpc>
              <a:buFont typeface="Wingdings" pitchFamily="2" charset="2"/>
              <a:buChar char="Ø"/>
            </a:pPr>
            <a:r>
              <a:rPr lang="en-US" sz="2800" b="1" dirty="0" smtClean="0"/>
              <a:t>The Auditor General performs desk audits to make sure the audits comply with auditing standards, report financial emergency conditions, track findings, and may perform audits of any governmental entity in Florida, including special districts.</a:t>
            </a:r>
            <a:br>
              <a:rPr lang="en-US" sz="2800" b="1" dirty="0" smtClean="0"/>
            </a:br>
            <a:endParaRPr lang="en-US" sz="2800" b="1" dirty="0" smtClean="0"/>
          </a:p>
          <a:p>
            <a:pPr eaLnBrk="1" hangingPunct="1">
              <a:lnSpc>
                <a:spcPct val="120000"/>
              </a:lnSpc>
              <a:buFont typeface="Wingdings" pitchFamily="2" charset="2"/>
              <a:buChar char="Ø"/>
            </a:pPr>
            <a:r>
              <a:rPr lang="en-US" sz="2800" b="1" dirty="0" smtClean="0"/>
              <a:t>The Joint Legislative Auditing Committee may investigate any matter within the scope of an audit conducted by the Auditor General, and use its powers of subpoena.</a:t>
            </a:r>
          </a:p>
          <a:p>
            <a:pPr lvl="1" eaLnBrk="1" hangingPunct="1">
              <a:lnSpc>
                <a:spcPct val="80000"/>
              </a:lnSpc>
            </a:pPr>
            <a:endParaRPr lang="en-US" sz="2000" dirty="0" smtClean="0"/>
          </a:p>
        </p:txBody>
      </p:sp>
      <p:sp>
        <p:nvSpPr>
          <p:cNvPr id="143362" name="Rectangle 2"/>
          <p:cNvSpPr>
            <a:spLocks noGrp="1" noChangeArrowheads="1"/>
          </p:cNvSpPr>
          <p:nvPr>
            <p:ph type="title"/>
          </p:nvPr>
        </p:nvSpPr>
        <p:spPr/>
        <p:txBody>
          <a:bodyPr>
            <a:normAutofit/>
          </a:bodyPr>
          <a:lstStyle/>
          <a:p>
            <a:pPr eaLnBrk="1" fontAlgn="auto" hangingPunct="1">
              <a:spcAft>
                <a:spcPts val="0"/>
              </a:spcAft>
              <a:defRPr/>
            </a:pPr>
            <a:r>
              <a:rPr lang="en-US" sz="3600" b="1" dirty="0" smtClean="0"/>
              <a:t>The oversight of special districts</a:t>
            </a:r>
          </a:p>
        </p:txBody>
      </p:sp>
      <p:sp>
        <p:nvSpPr>
          <p:cNvPr id="4" name="Slide Number Placeholder 3"/>
          <p:cNvSpPr>
            <a:spLocks noGrp="1"/>
          </p:cNvSpPr>
          <p:nvPr>
            <p:ph type="sldNum" sz="quarter" idx="12"/>
          </p:nvPr>
        </p:nvSpPr>
        <p:spPr/>
        <p:txBody>
          <a:bodyPr/>
          <a:lstStyle/>
          <a:p>
            <a:fld id="{2984BE0F-614D-A94E-B98B-A6270180DFD6}" type="slidenum">
              <a:rPr lang="en-US" smtClean="0"/>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3"/>
          <p:cNvSpPr>
            <a:spLocks noGrp="1" noChangeArrowheads="1"/>
          </p:cNvSpPr>
          <p:nvPr>
            <p:ph idx="1"/>
          </p:nvPr>
        </p:nvSpPr>
        <p:spPr/>
        <p:txBody>
          <a:bodyPr/>
          <a:lstStyle/>
          <a:p>
            <a:pPr eaLnBrk="1" hangingPunct="1">
              <a:lnSpc>
                <a:spcPct val="80000"/>
              </a:lnSpc>
              <a:buFont typeface="Wingdings" pitchFamily="2" charset="2"/>
              <a:buChar char="Ø"/>
            </a:pPr>
            <a:r>
              <a:rPr lang="en-US" sz="2800" b="1" dirty="0" smtClean="0"/>
              <a:t>Counties and municipalities monitor their dependent special districts and can take action such as:</a:t>
            </a:r>
          </a:p>
          <a:p>
            <a:pPr eaLnBrk="1" hangingPunct="1">
              <a:lnSpc>
                <a:spcPct val="80000"/>
              </a:lnSpc>
              <a:buNone/>
            </a:pPr>
            <a:endParaRPr lang="en-US" sz="2400" dirty="0" smtClean="0"/>
          </a:p>
          <a:p>
            <a:pPr lvl="1" eaLnBrk="1" hangingPunct="1">
              <a:lnSpc>
                <a:spcPct val="80000"/>
              </a:lnSpc>
              <a:buFont typeface="Arial" pitchFamily="34" charset="0"/>
              <a:buChar char="•"/>
            </a:pPr>
            <a:r>
              <a:rPr lang="en-US" sz="2400" dirty="0" smtClean="0"/>
              <a:t>Removing / replacing district board members</a:t>
            </a:r>
            <a:br>
              <a:rPr lang="en-US" sz="2400" dirty="0" smtClean="0"/>
            </a:br>
            <a:endParaRPr lang="en-US" sz="2400" dirty="0" smtClean="0"/>
          </a:p>
          <a:p>
            <a:pPr lvl="1" eaLnBrk="1" hangingPunct="1">
              <a:lnSpc>
                <a:spcPct val="80000"/>
              </a:lnSpc>
              <a:buFont typeface="Arial" pitchFamily="34" charset="0"/>
              <a:buChar char="•"/>
            </a:pPr>
            <a:r>
              <a:rPr lang="en-US" sz="2400" dirty="0" smtClean="0"/>
              <a:t>Not approving the district’s budget</a:t>
            </a:r>
            <a:br>
              <a:rPr lang="en-US" sz="2400" dirty="0" smtClean="0"/>
            </a:br>
            <a:endParaRPr lang="en-US" sz="2400" dirty="0" smtClean="0"/>
          </a:p>
          <a:p>
            <a:pPr lvl="1" eaLnBrk="1" hangingPunct="1">
              <a:lnSpc>
                <a:spcPct val="80000"/>
              </a:lnSpc>
              <a:buFont typeface="Arial" pitchFamily="34" charset="0"/>
              <a:buChar char="•"/>
            </a:pPr>
            <a:r>
              <a:rPr lang="en-US" sz="2400" dirty="0" smtClean="0"/>
              <a:t>Vetoing the district’s budget</a:t>
            </a:r>
            <a:br>
              <a:rPr lang="en-US" sz="2400" dirty="0" smtClean="0"/>
            </a:br>
            <a:endParaRPr lang="en-US" sz="2400" dirty="0" smtClean="0"/>
          </a:p>
          <a:p>
            <a:pPr lvl="1" eaLnBrk="1" hangingPunct="1">
              <a:lnSpc>
                <a:spcPct val="80000"/>
              </a:lnSpc>
              <a:buFont typeface="Arial" pitchFamily="34" charset="0"/>
              <a:buChar char="•"/>
            </a:pPr>
            <a:r>
              <a:rPr lang="en-US" sz="2400" dirty="0" smtClean="0"/>
              <a:t>Amending the district’s charter</a:t>
            </a:r>
            <a:br>
              <a:rPr lang="en-US" sz="2400" dirty="0" smtClean="0"/>
            </a:br>
            <a:endParaRPr lang="en-US" sz="2400" dirty="0" smtClean="0"/>
          </a:p>
          <a:p>
            <a:pPr lvl="1" eaLnBrk="1" hangingPunct="1">
              <a:lnSpc>
                <a:spcPct val="80000"/>
              </a:lnSpc>
              <a:buFont typeface="Arial" pitchFamily="34" charset="0"/>
              <a:buChar char="•"/>
            </a:pPr>
            <a:r>
              <a:rPr lang="en-US" sz="2400" dirty="0" smtClean="0"/>
              <a:t>Dissolving the district</a:t>
            </a:r>
          </a:p>
          <a:p>
            <a:pPr lvl="1" eaLnBrk="1" hangingPunct="1">
              <a:lnSpc>
                <a:spcPct val="80000"/>
              </a:lnSpc>
              <a:buNone/>
            </a:pPr>
            <a:endParaRPr lang="en-US" sz="2000" dirty="0" smtClean="0"/>
          </a:p>
        </p:txBody>
      </p:sp>
      <p:sp>
        <p:nvSpPr>
          <p:cNvPr id="143362" name="Rectangle 2"/>
          <p:cNvSpPr>
            <a:spLocks noGrp="1" noChangeArrowheads="1"/>
          </p:cNvSpPr>
          <p:nvPr>
            <p:ph type="title"/>
          </p:nvPr>
        </p:nvSpPr>
        <p:spPr/>
        <p:txBody>
          <a:bodyPr>
            <a:normAutofit/>
          </a:bodyPr>
          <a:lstStyle/>
          <a:p>
            <a:pPr eaLnBrk="1" fontAlgn="auto" hangingPunct="1">
              <a:spcAft>
                <a:spcPts val="0"/>
              </a:spcAft>
              <a:defRPr/>
            </a:pPr>
            <a:r>
              <a:rPr lang="en-US" sz="3600" b="1" dirty="0" smtClean="0"/>
              <a:t>The oversight of special districts</a:t>
            </a:r>
          </a:p>
        </p:txBody>
      </p:sp>
      <p:sp>
        <p:nvSpPr>
          <p:cNvPr id="4" name="Slide Number Placeholder 3"/>
          <p:cNvSpPr>
            <a:spLocks noGrp="1"/>
          </p:cNvSpPr>
          <p:nvPr>
            <p:ph type="sldNum" sz="quarter" idx="12"/>
          </p:nvPr>
        </p:nvSpPr>
        <p:spPr/>
        <p:txBody>
          <a:bodyPr/>
          <a:lstStyle/>
          <a:p>
            <a:fld id="{2984BE0F-614D-A94E-B98B-A6270180DFD6}" type="slidenum">
              <a:rPr lang="en-US" smtClean="0"/>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3"/>
          <p:cNvSpPr>
            <a:spLocks noGrp="1" noChangeArrowheads="1"/>
          </p:cNvSpPr>
          <p:nvPr>
            <p:ph idx="1"/>
          </p:nvPr>
        </p:nvSpPr>
        <p:spPr/>
        <p:txBody>
          <a:bodyPr>
            <a:normAutofit/>
          </a:bodyPr>
          <a:lstStyle/>
          <a:p>
            <a:pPr eaLnBrk="1" hangingPunct="1">
              <a:lnSpc>
                <a:spcPct val="80000"/>
              </a:lnSpc>
              <a:buFont typeface="Wingdings" pitchFamily="2" charset="2"/>
              <a:buChar char="Ø"/>
            </a:pPr>
            <a:r>
              <a:rPr lang="en-US" sz="2800" b="1" dirty="0" smtClean="0"/>
              <a:t>Local Governmental Entity, Charter School, Charter Technical Career Center, and District School Board Financial Emergencies Act</a:t>
            </a:r>
            <a:br>
              <a:rPr lang="en-US" sz="2800" b="1" dirty="0" smtClean="0"/>
            </a:br>
            <a:endParaRPr lang="en-US" sz="2800" b="1" dirty="0" smtClean="0"/>
          </a:p>
          <a:p>
            <a:pPr lvl="1" eaLnBrk="1" hangingPunct="1">
              <a:lnSpc>
                <a:spcPct val="80000"/>
              </a:lnSpc>
              <a:buFont typeface="Arial" pitchFamily="34" charset="0"/>
              <a:buChar char="•"/>
            </a:pPr>
            <a:r>
              <a:rPr lang="en-US" sz="2600" dirty="0" smtClean="0"/>
              <a:t>The Governor’s Office (Chief Inspector General) monitors special districts meeting a financial emergency condition and provides technical assistance to help the special district resolve the financial emergency. </a:t>
            </a:r>
          </a:p>
        </p:txBody>
      </p:sp>
      <p:sp>
        <p:nvSpPr>
          <p:cNvPr id="143362" name="Rectangle 2"/>
          <p:cNvSpPr>
            <a:spLocks noGrp="1" noChangeArrowheads="1"/>
          </p:cNvSpPr>
          <p:nvPr>
            <p:ph type="title"/>
          </p:nvPr>
        </p:nvSpPr>
        <p:spPr/>
        <p:txBody>
          <a:bodyPr>
            <a:normAutofit/>
          </a:bodyPr>
          <a:lstStyle/>
          <a:p>
            <a:pPr eaLnBrk="1" fontAlgn="auto" hangingPunct="1">
              <a:spcAft>
                <a:spcPts val="0"/>
              </a:spcAft>
              <a:defRPr/>
            </a:pPr>
            <a:r>
              <a:rPr lang="en-US" sz="3600" b="1" dirty="0" smtClean="0"/>
              <a:t>The oversight of special districts</a:t>
            </a:r>
          </a:p>
        </p:txBody>
      </p:sp>
      <p:sp>
        <p:nvSpPr>
          <p:cNvPr id="4" name="Slide Number Placeholder 3"/>
          <p:cNvSpPr>
            <a:spLocks noGrp="1"/>
          </p:cNvSpPr>
          <p:nvPr>
            <p:ph type="sldNum" sz="quarter" idx="12"/>
          </p:nvPr>
        </p:nvSpPr>
        <p:spPr/>
        <p:txBody>
          <a:bodyPr/>
          <a:lstStyle/>
          <a:p>
            <a:fld id="{2984BE0F-614D-A94E-B98B-A6270180DFD6}" type="slidenum">
              <a:rPr lang="en-US" smtClean="0"/>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3"/>
          <p:cNvSpPr>
            <a:spLocks noGrp="1" noChangeArrowheads="1"/>
          </p:cNvSpPr>
          <p:nvPr>
            <p:ph idx="1"/>
          </p:nvPr>
        </p:nvSpPr>
        <p:spPr/>
        <p:txBody>
          <a:bodyPr/>
          <a:lstStyle/>
          <a:p>
            <a:pPr eaLnBrk="1" hangingPunct="1">
              <a:lnSpc>
                <a:spcPct val="80000"/>
              </a:lnSpc>
              <a:buFont typeface="Wingdings" pitchFamily="2" charset="2"/>
              <a:buChar char="Ø"/>
            </a:pPr>
            <a:r>
              <a:rPr lang="en-US" sz="2800" b="1" dirty="0" smtClean="0"/>
              <a:t>Noncompliance Status Reports</a:t>
            </a:r>
          </a:p>
          <a:p>
            <a:pPr eaLnBrk="1" hangingPunct="1">
              <a:lnSpc>
                <a:spcPct val="80000"/>
              </a:lnSpc>
              <a:buNone/>
            </a:pPr>
            <a:endParaRPr lang="en-US" sz="2800" dirty="0" smtClean="0"/>
          </a:p>
          <a:p>
            <a:pPr lvl="1" eaLnBrk="1" hangingPunct="1">
              <a:lnSpc>
                <a:spcPct val="80000"/>
              </a:lnSpc>
              <a:buFont typeface="Arial" pitchFamily="34" charset="0"/>
              <a:buChar char="•"/>
            </a:pPr>
            <a:r>
              <a:rPr lang="en-US" sz="2600" dirty="0" smtClean="0"/>
              <a:t>The Special District Information Program receives special district noncompliance status reports from five state agencies and any county or municipality that list those special districts that did not comply with statutory reporting requirements.</a:t>
            </a:r>
            <a:br>
              <a:rPr lang="en-US" sz="2600" dirty="0" smtClean="0"/>
            </a:br>
            <a:r>
              <a:rPr lang="en-US" sz="2600" dirty="0" smtClean="0"/>
              <a:t/>
            </a:r>
            <a:br>
              <a:rPr lang="en-US" sz="2600" dirty="0" smtClean="0"/>
            </a:br>
            <a:endParaRPr lang="en-US" sz="2600" dirty="0" smtClean="0"/>
          </a:p>
        </p:txBody>
      </p:sp>
      <p:sp>
        <p:nvSpPr>
          <p:cNvPr id="143362" name="Rectangle 2"/>
          <p:cNvSpPr>
            <a:spLocks noGrp="1" noChangeArrowheads="1"/>
          </p:cNvSpPr>
          <p:nvPr>
            <p:ph type="title"/>
          </p:nvPr>
        </p:nvSpPr>
        <p:spPr/>
        <p:txBody>
          <a:bodyPr>
            <a:normAutofit/>
          </a:bodyPr>
          <a:lstStyle/>
          <a:p>
            <a:pPr eaLnBrk="1" fontAlgn="auto" hangingPunct="1">
              <a:spcAft>
                <a:spcPts val="0"/>
              </a:spcAft>
              <a:defRPr/>
            </a:pPr>
            <a:r>
              <a:rPr lang="en-US" sz="3600" b="1" dirty="0" smtClean="0"/>
              <a:t>The oversight of special districts</a:t>
            </a:r>
          </a:p>
        </p:txBody>
      </p:sp>
      <p:sp>
        <p:nvSpPr>
          <p:cNvPr id="4" name="Slide Number Placeholder 3"/>
          <p:cNvSpPr>
            <a:spLocks noGrp="1"/>
          </p:cNvSpPr>
          <p:nvPr>
            <p:ph type="sldNum" sz="quarter" idx="12"/>
          </p:nvPr>
        </p:nvSpPr>
        <p:spPr/>
        <p:txBody>
          <a:bodyPr/>
          <a:lstStyle/>
          <a:p>
            <a:fld id="{2984BE0F-614D-A94E-B98B-A6270180DFD6}" type="slidenum">
              <a:rPr lang="en-US" smtClean="0"/>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3"/>
          <p:cNvSpPr>
            <a:spLocks noGrp="1" noChangeArrowheads="1"/>
          </p:cNvSpPr>
          <p:nvPr>
            <p:ph idx="1"/>
          </p:nvPr>
        </p:nvSpPr>
        <p:spPr/>
        <p:txBody>
          <a:bodyPr>
            <a:normAutofit fontScale="92500" lnSpcReduction="10000"/>
          </a:bodyPr>
          <a:lstStyle/>
          <a:p>
            <a:pPr eaLnBrk="1" hangingPunct="1">
              <a:lnSpc>
                <a:spcPct val="80000"/>
              </a:lnSpc>
              <a:buFont typeface="Wingdings" pitchFamily="2" charset="2"/>
              <a:buChar char="Ø"/>
            </a:pPr>
            <a:r>
              <a:rPr lang="en-US" sz="3000" b="1" dirty="0" smtClean="0"/>
              <a:t>Example - Two very important financial reports:</a:t>
            </a:r>
            <a:br>
              <a:rPr lang="en-US" sz="3000" b="1" dirty="0" smtClean="0"/>
            </a:br>
            <a:endParaRPr lang="en-US" sz="3000" b="1" dirty="0" smtClean="0"/>
          </a:p>
          <a:p>
            <a:pPr marL="849313" lvl="1" indent="-457200" eaLnBrk="1" hangingPunct="1">
              <a:lnSpc>
                <a:spcPct val="80000"/>
              </a:lnSpc>
              <a:buFont typeface="+mj-lt"/>
              <a:buAutoNum type="arabicPeriod"/>
            </a:pPr>
            <a:r>
              <a:rPr lang="en-US" sz="2400" dirty="0" smtClean="0"/>
              <a:t>The Annual Financial Report (Department of Financial Services)</a:t>
            </a:r>
            <a:br>
              <a:rPr lang="en-US" sz="2400" dirty="0" smtClean="0"/>
            </a:br>
            <a:endParaRPr lang="en-US" sz="2400" dirty="0" smtClean="0"/>
          </a:p>
          <a:p>
            <a:pPr marL="849313" lvl="1" indent="-457200" eaLnBrk="1" hangingPunct="1">
              <a:lnSpc>
                <a:spcPct val="80000"/>
              </a:lnSpc>
              <a:buFont typeface="+mj-lt"/>
              <a:buAutoNum type="arabicPeriod"/>
            </a:pPr>
            <a:r>
              <a:rPr lang="en-US" sz="2400" dirty="0" smtClean="0"/>
              <a:t>The Annual Financial Audit Report (Auditor General) </a:t>
            </a:r>
            <a:r>
              <a:rPr lang="en-US" sz="2000" dirty="0" smtClean="0"/>
              <a:t/>
            </a:r>
            <a:br>
              <a:rPr lang="en-US" sz="2000" dirty="0" smtClean="0"/>
            </a:br>
            <a:endParaRPr lang="en-US" sz="2000" dirty="0" smtClean="0"/>
          </a:p>
          <a:p>
            <a:pPr eaLnBrk="1" hangingPunct="1">
              <a:lnSpc>
                <a:spcPct val="80000"/>
              </a:lnSpc>
              <a:buFont typeface="Wingdings" pitchFamily="2" charset="2"/>
              <a:buChar char="Ø"/>
            </a:pPr>
            <a:r>
              <a:rPr lang="en-US" sz="3000" b="1" dirty="0" smtClean="0"/>
              <a:t>The Special District Information Program:</a:t>
            </a:r>
          </a:p>
          <a:p>
            <a:pPr eaLnBrk="1" hangingPunct="1">
              <a:lnSpc>
                <a:spcPct val="80000"/>
              </a:lnSpc>
            </a:pPr>
            <a:endParaRPr lang="en-US" sz="1000" dirty="0" smtClean="0"/>
          </a:p>
          <a:p>
            <a:pPr lvl="1" eaLnBrk="1" hangingPunct="1">
              <a:lnSpc>
                <a:spcPct val="80000"/>
              </a:lnSpc>
              <a:buFont typeface="Arial" pitchFamily="34" charset="0"/>
              <a:buChar char="•"/>
            </a:pPr>
            <a:r>
              <a:rPr lang="en-US" sz="2400" dirty="0" smtClean="0"/>
              <a:t>Receives noncompliance status report from the Auditor General and Department of Financial Services:</a:t>
            </a:r>
          </a:p>
          <a:p>
            <a:pPr lvl="1" eaLnBrk="1" hangingPunct="1">
              <a:lnSpc>
                <a:spcPct val="80000"/>
              </a:lnSpc>
            </a:pPr>
            <a:endParaRPr lang="en-US" sz="1000" dirty="0" smtClean="0"/>
          </a:p>
          <a:p>
            <a:pPr lvl="2" eaLnBrk="1" hangingPunct="1">
              <a:lnSpc>
                <a:spcPct val="80000"/>
              </a:lnSpc>
              <a:buFont typeface="Wingdings" pitchFamily="2" charset="2"/>
              <a:buChar char="v"/>
            </a:pPr>
            <a:r>
              <a:rPr lang="en-US" sz="1800" dirty="0" smtClean="0"/>
              <a:t>Mails a certified technical assistance to help the special district come into compliance</a:t>
            </a:r>
            <a:br>
              <a:rPr lang="en-US" sz="1800" dirty="0" smtClean="0"/>
            </a:br>
            <a:endParaRPr lang="en-US" sz="1000" dirty="0" smtClean="0"/>
          </a:p>
          <a:p>
            <a:pPr lvl="2" eaLnBrk="1" hangingPunct="1">
              <a:lnSpc>
                <a:spcPct val="80000"/>
              </a:lnSpc>
              <a:buFont typeface="Wingdings" pitchFamily="2" charset="2"/>
              <a:buChar char="v"/>
            </a:pPr>
            <a:r>
              <a:rPr lang="en-US" sz="1800" dirty="0" smtClean="0"/>
              <a:t>Requires compliance within 60 days.</a:t>
            </a:r>
            <a:br>
              <a:rPr lang="en-US" sz="1800" dirty="0" smtClean="0"/>
            </a:br>
            <a:r>
              <a:rPr lang="en-US" sz="2200" dirty="0" smtClean="0"/>
              <a:t/>
            </a:r>
            <a:br>
              <a:rPr lang="en-US" sz="2200" dirty="0" smtClean="0"/>
            </a:br>
            <a:endParaRPr lang="en-US" sz="2200" dirty="0" smtClean="0"/>
          </a:p>
        </p:txBody>
      </p:sp>
      <p:sp>
        <p:nvSpPr>
          <p:cNvPr id="143362" name="Rectangle 2"/>
          <p:cNvSpPr>
            <a:spLocks noGrp="1" noChangeArrowheads="1"/>
          </p:cNvSpPr>
          <p:nvPr>
            <p:ph type="title"/>
          </p:nvPr>
        </p:nvSpPr>
        <p:spPr/>
        <p:txBody>
          <a:bodyPr>
            <a:normAutofit/>
          </a:bodyPr>
          <a:lstStyle/>
          <a:p>
            <a:pPr eaLnBrk="1" fontAlgn="auto" hangingPunct="1">
              <a:spcAft>
                <a:spcPts val="0"/>
              </a:spcAft>
              <a:defRPr/>
            </a:pPr>
            <a:r>
              <a:rPr lang="en-US" sz="3600" b="1" dirty="0" smtClean="0"/>
              <a:t>The oversight of special districts</a:t>
            </a:r>
          </a:p>
        </p:txBody>
      </p:sp>
      <p:sp>
        <p:nvSpPr>
          <p:cNvPr id="4" name="Slide Number Placeholder 3"/>
          <p:cNvSpPr>
            <a:spLocks noGrp="1"/>
          </p:cNvSpPr>
          <p:nvPr>
            <p:ph type="sldNum" sz="quarter" idx="12"/>
          </p:nvPr>
        </p:nvSpPr>
        <p:spPr/>
        <p:txBody>
          <a:bodyPr/>
          <a:lstStyle/>
          <a:p>
            <a:fld id="{2984BE0F-614D-A94E-B98B-A6270180DFD6}" type="slidenum">
              <a:rPr lang="en-US" smtClean="0"/>
              <a:pPr/>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762000" y="1447800"/>
          <a:ext cx="7620000" cy="4286398"/>
        </p:xfrm>
        <a:graphic>
          <a:graphicData uri="http://schemas.openxmlformats.org/drawingml/2006/table">
            <a:tbl>
              <a:tblPr firstRow="1" bandRow="1">
                <a:tableStyleId>{5C22544A-7EE6-4342-B048-85BDC9FD1C3A}</a:tableStyleId>
              </a:tblPr>
              <a:tblGrid>
                <a:gridCol w="1066800"/>
                <a:gridCol w="838200"/>
                <a:gridCol w="952500"/>
                <a:gridCol w="952500"/>
                <a:gridCol w="952500"/>
                <a:gridCol w="952500"/>
                <a:gridCol w="952500"/>
                <a:gridCol w="952500"/>
              </a:tblGrid>
              <a:tr h="619720">
                <a:tc gridSpan="8">
                  <a:txBody>
                    <a:bodyPr/>
                    <a:lstStyle/>
                    <a:p>
                      <a:pPr marL="0" marR="0" algn="ctr">
                        <a:spcBef>
                          <a:spcPts val="0"/>
                        </a:spcBef>
                        <a:spcAft>
                          <a:spcPts val="290"/>
                        </a:spcAft>
                      </a:pPr>
                      <a:r>
                        <a:rPr lang="en-US" sz="1800" dirty="0" smtClean="0">
                          <a:latin typeface="Arial"/>
                          <a:ea typeface="Times New Roman"/>
                        </a:rPr>
                        <a:t>Number of Special Districts in Noncompliance</a:t>
                      </a:r>
                      <a:br>
                        <a:rPr lang="en-US" sz="1800" dirty="0" smtClean="0">
                          <a:latin typeface="Arial"/>
                          <a:ea typeface="Times New Roman"/>
                        </a:rPr>
                      </a:br>
                      <a:r>
                        <a:rPr lang="en-US" sz="1800" dirty="0" smtClean="0">
                          <a:latin typeface="Arial"/>
                          <a:ea typeface="Times New Roman"/>
                        </a:rPr>
                        <a:t>Receiving</a:t>
                      </a:r>
                      <a:r>
                        <a:rPr lang="en-US" sz="1800" baseline="0" dirty="0" smtClean="0">
                          <a:latin typeface="Arial"/>
                          <a:ea typeface="Times New Roman"/>
                        </a:rPr>
                        <a:t> Technical Assistance Letters</a:t>
                      </a:r>
                      <a:endParaRPr lang="en-US" sz="1800" dirty="0">
                        <a:latin typeface="Arial"/>
                        <a:ea typeface="Times New Roman"/>
                      </a:endParaRPr>
                    </a:p>
                  </a:txBody>
                  <a:tcPr marL="76200" marR="76200" marT="0" marB="0" anchor="ctr"/>
                </a:tc>
                <a:tc hMerge="1">
                  <a:txBody>
                    <a:bodyPr/>
                    <a:lstStyle/>
                    <a:p>
                      <a:pPr marL="0" marR="0" algn="ctr">
                        <a:spcBef>
                          <a:spcPts val="0"/>
                        </a:spcBef>
                        <a:spcAft>
                          <a:spcPts val="0"/>
                        </a:spcAft>
                      </a:pPr>
                      <a:endParaRPr lang="en-US" sz="1200" dirty="0">
                        <a:latin typeface="Arial"/>
                        <a:ea typeface="Times New Roman"/>
                      </a:endParaRPr>
                    </a:p>
                  </a:txBody>
                  <a:tcPr marL="76200" marR="76200" marT="0" marB="0" anchor="ctr"/>
                </a:tc>
                <a:tc hMerge="1">
                  <a:txBody>
                    <a:bodyPr/>
                    <a:lstStyle/>
                    <a:p>
                      <a:pPr marL="0" marR="0" algn="ctr">
                        <a:spcBef>
                          <a:spcPts val="0"/>
                        </a:spcBef>
                        <a:spcAft>
                          <a:spcPts val="0"/>
                        </a:spcAft>
                      </a:pPr>
                      <a:endParaRPr lang="en-US" sz="1200" dirty="0">
                        <a:latin typeface="Arial"/>
                        <a:ea typeface="Times New Roman"/>
                      </a:endParaRPr>
                    </a:p>
                  </a:txBody>
                  <a:tcPr marL="76200" marR="76200" marT="0" marB="0" anchor="ctr"/>
                </a:tc>
                <a:tc hMerge="1">
                  <a:txBody>
                    <a:bodyPr/>
                    <a:lstStyle/>
                    <a:p>
                      <a:pPr marL="0" marR="0" algn="ctr">
                        <a:spcBef>
                          <a:spcPts val="0"/>
                        </a:spcBef>
                        <a:spcAft>
                          <a:spcPts val="0"/>
                        </a:spcAft>
                      </a:pPr>
                      <a:endParaRPr lang="en-US" sz="1200" dirty="0">
                        <a:latin typeface="Arial"/>
                        <a:ea typeface="Times New Roman"/>
                      </a:endParaRPr>
                    </a:p>
                  </a:txBody>
                  <a:tcPr marL="76200" marR="76200" marT="0" marB="0" anchor="ctr"/>
                </a:tc>
                <a:tc hMerge="1">
                  <a:txBody>
                    <a:bodyPr/>
                    <a:lstStyle/>
                    <a:p>
                      <a:pPr marL="0" marR="0" algn="ctr">
                        <a:spcBef>
                          <a:spcPts val="0"/>
                        </a:spcBef>
                        <a:spcAft>
                          <a:spcPts val="0"/>
                        </a:spcAft>
                      </a:pPr>
                      <a:endParaRPr lang="en-US" sz="1200" dirty="0">
                        <a:latin typeface="Arial"/>
                        <a:ea typeface="Times New Roman"/>
                      </a:endParaRPr>
                    </a:p>
                  </a:txBody>
                  <a:tcPr marL="76200" marR="76200" marT="0" marB="0" anchor="ctr"/>
                </a:tc>
                <a:tc hMerge="1">
                  <a:txBody>
                    <a:bodyPr/>
                    <a:lstStyle/>
                    <a:p>
                      <a:pPr marL="0" marR="0" algn="ctr">
                        <a:spcBef>
                          <a:spcPts val="0"/>
                        </a:spcBef>
                        <a:spcAft>
                          <a:spcPts val="0"/>
                        </a:spcAft>
                      </a:pPr>
                      <a:endParaRPr lang="en-US" sz="1200" dirty="0">
                        <a:latin typeface="Arial"/>
                        <a:ea typeface="Times New Roman"/>
                      </a:endParaRPr>
                    </a:p>
                  </a:txBody>
                  <a:tcPr marL="76200" marR="76200" marT="0" marB="0" anchor="ctr"/>
                </a:tc>
                <a:tc hMerge="1">
                  <a:txBody>
                    <a:bodyPr/>
                    <a:lstStyle/>
                    <a:p>
                      <a:pPr marL="0" marR="0" algn="ctr">
                        <a:spcBef>
                          <a:spcPts val="0"/>
                        </a:spcBef>
                        <a:spcAft>
                          <a:spcPts val="0"/>
                        </a:spcAft>
                      </a:pPr>
                      <a:endParaRPr lang="en-US" sz="1200" dirty="0">
                        <a:latin typeface="Arial"/>
                        <a:ea typeface="Times New Roman"/>
                      </a:endParaRPr>
                    </a:p>
                  </a:txBody>
                  <a:tcPr marL="76200" marR="76200" marT="0" marB="0" anchor="ctr"/>
                </a:tc>
                <a:tc hMerge="1">
                  <a:txBody>
                    <a:bodyPr/>
                    <a:lstStyle/>
                    <a:p>
                      <a:pPr marL="0" marR="0" algn="ctr">
                        <a:spcBef>
                          <a:spcPts val="0"/>
                        </a:spcBef>
                        <a:spcAft>
                          <a:spcPts val="0"/>
                        </a:spcAft>
                      </a:pPr>
                      <a:endParaRPr lang="en-US" sz="1200" dirty="0">
                        <a:latin typeface="Arial"/>
                        <a:ea typeface="Times New Roman"/>
                      </a:endParaRPr>
                    </a:p>
                  </a:txBody>
                  <a:tcPr marL="76200" marR="76200" marT="0" marB="0" anchor="ctr"/>
                </a:tc>
              </a:tr>
              <a:tr h="1015652">
                <a:tc>
                  <a:txBody>
                    <a:bodyPr/>
                    <a:lstStyle/>
                    <a:p>
                      <a:pPr marL="0" marR="0" algn="ctr">
                        <a:spcBef>
                          <a:spcPts val="0"/>
                        </a:spcBef>
                        <a:spcAft>
                          <a:spcPts val="290"/>
                        </a:spcAft>
                      </a:pPr>
                      <a:r>
                        <a:rPr lang="en-US" sz="1800" b="1" dirty="0" smtClean="0">
                          <a:latin typeface="Arial"/>
                          <a:ea typeface="Times New Roman"/>
                        </a:rPr>
                        <a:t>Report</a:t>
                      </a:r>
                      <a:endParaRPr lang="en-US" sz="1800" dirty="0">
                        <a:latin typeface="Arial"/>
                        <a:ea typeface="Times New Roman"/>
                      </a:endParaRPr>
                    </a:p>
                  </a:txBody>
                  <a:tcPr marL="76200" marR="76200" marT="0" marB="0" anchor="ctr"/>
                </a:tc>
                <a:tc>
                  <a:txBody>
                    <a:bodyPr/>
                    <a:lstStyle/>
                    <a:p>
                      <a:pPr marL="0" marR="0" algn="ctr">
                        <a:spcBef>
                          <a:spcPts val="0"/>
                        </a:spcBef>
                        <a:spcAft>
                          <a:spcPts val="0"/>
                        </a:spcAft>
                      </a:pPr>
                      <a:r>
                        <a:rPr lang="en-US" sz="1800" b="1" dirty="0" smtClean="0">
                          <a:latin typeface="Arial"/>
                          <a:ea typeface="Times New Roman"/>
                        </a:rPr>
                        <a:t>04/05</a:t>
                      </a:r>
                      <a:endParaRPr lang="en-US" sz="1800" dirty="0">
                        <a:latin typeface="Arial"/>
                        <a:ea typeface="Times New Roman"/>
                      </a:endParaRPr>
                    </a:p>
                  </a:txBody>
                  <a:tcPr marL="76200" marR="76200" marT="0" marB="0" anchor="ctr"/>
                </a:tc>
                <a:tc>
                  <a:txBody>
                    <a:bodyPr/>
                    <a:lstStyle/>
                    <a:p>
                      <a:pPr marL="0" marR="0" algn="ctr">
                        <a:spcBef>
                          <a:spcPts val="0"/>
                        </a:spcBef>
                        <a:spcAft>
                          <a:spcPts val="0"/>
                        </a:spcAft>
                      </a:pPr>
                      <a:r>
                        <a:rPr lang="en-US" sz="1800" b="1" dirty="0" smtClean="0">
                          <a:latin typeface="Arial"/>
                          <a:ea typeface="Times New Roman"/>
                        </a:rPr>
                        <a:t>05/06</a:t>
                      </a:r>
                      <a:endParaRPr lang="en-US" sz="1800" dirty="0">
                        <a:latin typeface="Arial"/>
                        <a:ea typeface="Times New Roman"/>
                      </a:endParaRPr>
                    </a:p>
                  </a:txBody>
                  <a:tcPr marL="76200" marR="76200" marT="0" marB="0" anchor="ctr"/>
                </a:tc>
                <a:tc>
                  <a:txBody>
                    <a:bodyPr/>
                    <a:lstStyle/>
                    <a:p>
                      <a:pPr marL="0" marR="0" algn="ctr">
                        <a:spcBef>
                          <a:spcPts val="0"/>
                        </a:spcBef>
                        <a:spcAft>
                          <a:spcPts val="0"/>
                        </a:spcAft>
                      </a:pPr>
                      <a:r>
                        <a:rPr lang="en-US" sz="1800" b="1" dirty="0" smtClean="0">
                          <a:latin typeface="Arial"/>
                          <a:ea typeface="Times New Roman"/>
                        </a:rPr>
                        <a:t>06/07</a:t>
                      </a:r>
                      <a:endParaRPr lang="en-US" sz="1800" dirty="0">
                        <a:latin typeface="Arial"/>
                        <a:ea typeface="Times New Roman"/>
                      </a:endParaRPr>
                    </a:p>
                  </a:txBody>
                  <a:tcPr marL="76200" marR="76200" marT="0" marB="0" anchor="ctr"/>
                </a:tc>
                <a:tc>
                  <a:txBody>
                    <a:bodyPr/>
                    <a:lstStyle/>
                    <a:p>
                      <a:pPr marL="0" marR="0" algn="ctr">
                        <a:spcBef>
                          <a:spcPts val="0"/>
                        </a:spcBef>
                        <a:spcAft>
                          <a:spcPts val="0"/>
                        </a:spcAft>
                      </a:pPr>
                      <a:r>
                        <a:rPr lang="en-US" sz="1800" b="1" dirty="0" smtClean="0">
                          <a:latin typeface="Arial"/>
                          <a:ea typeface="Times New Roman"/>
                        </a:rPr>
                        <a:t>07/08</a:t>
                      </a:r>
                      <a:endParaRPr lang="en-US" sz="1800" dirty="0">
                        <a:latin typeface="Arial"/>
                        <a:ea typeface="Times New Roman"/>
                      </a:endParaRPr>
                    </a:p>
                  </a:txBody>
                  <a:tcPr marL="76200" marR="76200" marT="0" marB="0" anchor="ctr"/>
                </a:tc>
                <a:tc>
                  <a:txBody>
                    <a:bodyPr/>
                    <a:lstStyle/>
                    <a:p>
                      <a:pPr marL="0" marR="0" algn="ctr">
                        <a:spcBef>
                          <a:spcPts val="0"/>
                        </a:spcBef>
                        <a:spcAft>
                          <a:spcPts val="0"/>
                        </a:spcAft>
                      </a:pPr>
                      <a:r>
                        <a:rPr lang="en-US" sz="1800" b="1" dirty="0" smtClean="0">
                          <a:latin typeface="Arial"/>
                          <a:ea typeface="Times New Roman"/>
                        </a:rPr>
                        <a:t>08/09</a:t>
                      </a:r>
                      <a:endParaRPr lang="en-US" sz="1800" dirty="0">
                        <a:latin typeface="Arial"/>
                        <a:ea typeface="Times New Roman"/>
                      </a:endParaRPr>
                    </a:p>
                  </a:txBody>
                  <a:tcPr marL="76200" marR="76200" marT="0" marB="0" anchor="ctr"/>
                </a:tc>
                <a:tc>
                  <a:txBody>
                    <a:bodyPr/>
                    <a:lstStyle/>
                    <a:p>
                      <a:pPr marL="0" marR="0" algn="ctr">
                        <a:spcBef>
                          <a:spcPts val="0"/>
                        </a:spcBef>
                        <a:spcAft>
                          <a:spcPts val="0"/>
                        </a:spcAft>
                      </a:pPr>
                      <a:r>
                        <a:rPr lang="en-US" sz="1800" b="1" dirty="0" smtClean="0">
                          <a:latin typeface="Arial"/>
                          <a:ea typeface="Times New Roman"/>
                        </a:rPr>
                        <a:t>09/10</a:t>
                      </a:r>
                      <a:endParaRPr lang="en-US" sz="1800" dirty="0">
                        <a:latin typeface="Arial"/>
                        <a:ea typeface="Times New Roman"/>
                      </a:endParaRPr>
                    </a:p>
                  </a:txBody>
                  <a:tcPr marL="76200" marR="76200" marT="0" marB="0" anchor="ctr"/>
                </a:tc>
                <a:tc>
                  <a:txBody>
                    <a:bodyPr/>
                    <a:lstStyle/>
                    <a:p>
                      <a:pPr marL="0" marR="0" algn="ctr">
                        <a:spcBef>
                          <a:spcPts val="0"/>
                        </a:spcBef>
                        <a:spcAft>
                          <a:spcPts val="0"/>
                        </a:spcAft>
                      </a:pPr>
                      <a:r>
                        <a:rPr lang="en-US" sz="1800" b="1" dirty="0" smtClean="0">
                          <a:latin typeface="Arial"/>
                          <a:ea typeface="Times New Roman"/>
                        </a:rPr>
                        <a:t>10/11</a:t>
                      </a:r>
                      <a:endParaRPr lang="en-US" sz="1800" dirty="0">
                        <a:latin typeface="Arial"/>
                        <a:ea typeface="Times New Roman"/>
                      </a:endParaRPr>
                    </a:p>
                  </a:txBody>
                  <a:tcPr marL="76200" marR="76200" marT="0" marB="0" anchor="ctr"/>
                </a:tc>
              </a:tr>
              <a:tr h="1325513">
                <a:tc>
                  <a:txBody>
                    <a:bodyPr/>
                    <a:lstStyle/>
                    <a:p>
                      <a:pPr marL="0" marR="0">
                        <a:spcBef>
                          <a:spcPts val="0"/>
                        </a:spcBef>
                        <a:spcAft>
                          <a:spcPts val="290"/>
                        </a:spcAft>
                      </a:pPr>
                      <a:r>
                        <a:rPr lang="en-US" sz="1800" dirty="0" smtClean="0">
                          <a:latin typeface="Arial"/>
                          <a:ea typeface="Times New Roman"/>
                        </a:rPr>
                        <a:t>Annual </a:t>
                      </a:r>
                      <a:r>
                        <a:rPr lang="en-US" sz="1800" dirty="0">
                          <a:latin typeface="Arial"/>
                          <a:ea typeface="Times New Roman"/>
                        </a:rPr>
                        <a:t>Financial Report</a:t>
                      </a:r>
                    </a:p>
                  </a:txBody>
                  <a:tcPr marL="76200" marR="76200" marT="0" marB="0" anchor="ctr"/>
                </a:tc>
                <a:tc>
                  <a:txBody>
                    <a:bodyPr/>
                    <a:lstStyle/>
                    <a:p>
                      <a:pPr marL="0" marR="0" algn="ctr">
                        <a:spcBef>
                          <a:spcPts val="0"/>
                        </a:spcBef>
                        <a:spcAft>
                          <a:spcPts val="290"/>
                        </a:spcAft>
                      </a:pPr>
                      <a:r>
                        <a:rPr lang="en-US" sz="1800" dirty="0" smtClean="0">
                          <a:latin typeface="Arial"/>
                          <a:ea typeface="Times New Roman"/>
                        </a:rPr>
                        <a:t>89</a:t>
                      </a:r>
                      <a:endParaRPr lang="en-US" sz="1800" dirty="0">
                        <a:latin typeface="Arial"/>
                        <a:ea typeface="Times New Roman"/>
                      </a:endParaRPr>
                    </a:p>
                  </a:txBody>
                  <a:tcPr marL="76200" marR="76200" marT="0" marB="0" anchor="ctr"/>
                </a:tc>
                <a:tc>
                  <a:txBody>
                    <a:bodyPr/>
                    <a:lstStyle/>
                    <a:p>
                      <a:pPr marL="0" marR="0" algn="ctr">
                        <a:spcBef>
                          <a:spcPts val="0"/>
                        </a:spcBef>
                        <a:spcAft>
                          <a:spcPts val="290"/>
                        </a:spcAft>
                      </a:pPr>
                      <a:r>
                        <a:rPr lang="en-US" sz="1800" dirty="0" smtClean="0">
                          <a:latin typeface="Arial"/>
                          <a:ea typeface="Times New Roman"/>
                        </a:rPr>
                        <a:t>127</a:t>
                      </a:r>
                      <a:endParaRPr lang="en-US" sz="1800" dirty="0">
                        <a:latin typeface="Arial"/>
                        <a:ea typeface="Times New Roman"/>
                      </a:endParaRPr>
                    </a:p>
                  </a:txBody>
                  <a:tcPr marL="76200" marR="76200" marT="0" marB="0" anchor="ctr"/>
                </a:tc>
                <a:tc>
                  <a:txBody>
                    <a:bodyPr/>
                    <a:lstStyle/>
                    <a:p>
                      <a:pPr marL="0" marR="0" algn="ctr">
                        <a:spcBef>
                          <a:spcPts val="0"/>
                        </a:spcBef>
                        <a:spcAft>
                          <a:spcPts val="290"/>
                        </a:spcAft>
                      </a:pPr>
                      <a:r>
                        <a:rPr lang="en-US" sz="1800" dirty="0" smtClean="0">
                          <a:latin typeface="Arial"/>
                          <a:ea typeface="Times New Roman"/>
                        </a:rPr>
                        <a:t>91</a:t>
                      </a:r>
                      <a:endParaRPr lang="en-US" sz="1800" dirty="0">
                        <a:latin typeface="Arial"/>
                        <a:ea typeface="Times New Roman"/>
                      </a:endParaRPr>
                    </a:p>
                  </a:txBody>
                  <a:tcPr marL="76200" marR="76200" marT="0" marB="0" anchor="ctr"/>
                </a:tc>
                <a:tc>
                  <a:txBody>
                    <a:bodyPr/>
                    <a:lstStyle/>
                    <a:p>
                      <a:pPr marL="0" marR="0" algn="ctr">
                        <a:spcBef>
                          <a:spcPts val="0"/>
                        </a:spcBef>
                        <a:spcAft>
                          <a:spcPts val="290"/>
                        </a:spcAft>
                      </a:pPr>
                      <a:r>
                        <a:rPr lang="en-US" sz="1800" dirty="0" smtClean="0">
                          <a:latin typeface="Arial"/>
                          <a:ea typeface="Times New Roman"/>
                        </a:rPr>
                        <a:t>103</a:t>
                      </a:r>
                      <a:endParaRPr lang="en-US" sz="1800" dirty="0">
                        <a:latin typeface="Arial"/>
                        <a:ea typeface="Times New Roman"/>
                      </a:endParaRPr>
                    </a:p>
                  </a:txBody>
                  <a:tcPr marL="76200" marR="76200" marT="0" marB="0" anchor="ctr"/>
                </a:tc>
                <a:tc>
                  <a:txBody>
                    <a:bodyPr/>
                    <a:lstStyle/>
                    <a:p>
                      <a:pPr marL="0" marR="0" algn="ctr">
                        <a:spcBef>
                          <a:spcPts val="0"/>
                        </a:spcBef>
                        <a:spcAft>
                          <a:spcPts val="290"/>
                        </a:spcAft>
                      </a:pPr>
                      <a:r>
                        <a:rPr lang="en-US" sz="1800" dirty="0" smtClean="0">
                          <a:latin typeface="Arial"/>
                          <a:ea typeface="Times New Roman"/>
                        </a:rPr>
                        <a:t>132 </a:t>
                      </a:r>
                      <a:endParaRPr lang="en-US" sz="1800" dirty="0">
                        <a:latin typeface="Arial"/>
                        <a:ea typeface="Times New Roman"/>
                      </a:endParaRPr>
                    </a:p>
                  </a:txBody>
                  <a:tcPr marL="76200" marR="76200" marT="0" marB="0" anchor="ctr"/>
                </a:tc>
                <a:tc>
                  <a:txBody>
                    <a:bodyPr/>
                    <a:lstStyle/>
                    <a:p>
                      <a:pPr marL="0" marR="0" algn="ctr">
                        <a:spcBef>
                          <a:spcPts val="0"/>
                        </a:spcBef>
                        <a:spcAft>
                          <a:spcPts val="290"/>
                        </a:spcAft>
                      </a:pPr>
                      <a:r>
                        <a:rPr lang="en-US" sz="1800" dirty="0" smtClean="0">
                          <a:latin typeface="Arial"/>
                          <a:ea typeface="Times New Roman"/>
                        </a:rPr>
                        <a:t>101</a:t>
                      </a:r>
                      <a:endParaRPr lang="en-US" sz="1800" dirty="0">
                        <a:latin typeface="Arial"/>
                        <a:ea typeface="Times New Roman"/>
                      </a:endParaRPr>
                    </a:p>
                  </a:txBody>
                  <a:tcPr marL="76200" marR="76200" marT="0" marB="0" anchor="ctr"/>
                </a:tc>
                <a:tc>
                  <a:txBody>
                    <a:bodyPr/>
                    <a:lstStyle/>
                    <a:p>
                      <a:pPr marL="0" marR="0" algn="ctr">
                        <a:spcBef>
                          <a:spcPts val="0"/>
                        </a:spcBef>
                        <a:spcAft>
                          <a:spcPts val="290"/>
                        </a:spcAft>
                      </a:pPr>
                      <a:r>
                        <a:rPr lang="en-US" sz="1800" dirty="0" smtClean="0">
                          <a:latin typeface="Arial"/>
                          <a:ea typeface="Times New Roman"/>
                        </a:rPr>
                        <a:t>119</a:t>
                      </a:r>
                      <a:endParaRPr lang="en-US" sz="1800" dirty="0">
                        <a:latin typeface="Arial"/>
                        <a:ea typeface="Times New Roman"/>
                      </a:endParaRPr>
                    </a:p>
                  </a:txBody>
                  <a:tcPr marL="76200" marR="76200" marT="0" marB="0" anchor="ctr"/>
                </a:tc>
              </a:tr>
              <a:tr h="1325513">
                <a:tc>
                  <a:txBody>
                    <a:bodyPr/>
                    <a:lstStyle/>
                    <a:p>
                      <a:pPr marL="0" marR="0">
                        <a:spcBef>
                          <a:spcPts val="0"/>
                        </a:spcBef>
                        <a:spcAft>
                          <a:spcPts val="290"/>
                        </a:spcAft>
                      </a:pPr>
                      <a:r>
                        <a:rPr lang="en-US" sz="1800" dirty="0" smtClean="0">
                          <a:latin typeface="Arial"/>
                          <a:ea typeface="Times New Roman"/>
                        </a:rPr>
                        <a:t>Annual </a:t>
                      </a:r>
                      <a:r>
                        <a:rPr lang="en-US" sz="1800" dirty="0">
                          <a:latin typeface="Arial"/>
                          <a:ea typeface="Times New Roman"/>
                        </a:rPr>
                        <a:t>Financial Audit Report</a:t>
                      </a:r>
                    </a:p>
                  </a:txBody>
                  <a:tcPr marL="76200" marR="76200" marT="0" marB="0" anchor="ctr"/>
                </a:tc>
                <a:tc>
                  <a:txBody>
                    <a:bodyPr/>
                    <a:lstStyle/>
                    <a:p>
                      <a:pPr marL="0" marR="0" algn="ctr">
                        <a:spcBef>
                          <a:spcPts val="0"/>
                        </a:spcBef>
                        <a:spcAft>
                          <a:spcPts val="290"/>
                        </a:spcAft>
                      </a:pPr>
                      <a:r>
                        <a:rPr lang="en-US" sz="1800" dirty="0">
                          <a:latin typeface="Arial"/>
                          <a:ea typeface="Times New Roman"/>
                        </a:rPr>
                        <a:t>25</a:t>
                      </a:r>
                    </a:p>
                  </a:txBody>
                  <a:tcPr marL="76200" marR="76200" marT="0" marB="0" anchor="ctr"/>
                </a:tc>
                <a:tc>
                  <a:txBody>
                    <a:bodyPr/>
                    <a:lstStyle/>
                    <a:p>
                      <a:pPr marL="0" marR="0" algn="ctr">
                        <a:spcBef>
                          <a:spcPts val="0"/>
                        </a:spcBef>
                        <a:spcAft>
                          <a:spcPts val="290"/>
                        </a:spcAft>
                      </a:pPr>
                      <a:r>
                        <a:rPr lang="en-US" sz="1800" dirty="0">
                          <a:latin typeface="Arial"/>
                          <a:ea typeface="Times New Roman"/>
                        </a:rPr>
                        <a:t>36</a:t>
                      </a:r>
                    </a:p>
                  </a:txBody>
                  <a:tcPr marL="76200" marR="76200" marT="0" marB="0" anchor="ctr"/>
                </a:tc>
                <a:tc>
                  <a:txBody>
                    <a:bodyPr/>
                    <a:lstStyle/>
                    <a:p>
                      <a:pPr marL="0" marR="0" algn="ctr">
                        <a:spcBef>
                          <a:spcPts val="0"/>
                        </a:spcBef>
                        <a:spcAft>
                          <a:spcPts val="290"/>
                        </a:spcAft>
                      </a:pPr>
                      <a:r>
                        <a:rPr lang="en-US" sz="1800" dirty="0" smtClean="0">
                          <a:latin typeface="Arial"/>
                          <a:ea typeface="Times New Roman"/>
                        </a:rPr>
                        <a:t>43</a:t>
                      </a:r>
                      <a:endParaRPr lang="en-US" sz="1800" dirty="0">
                        <a:latin typeface="Arial"/>
                        <a:ea typeface="Times New Roman"/>
                      </a:endParaRPr>
                    </a:p>
                  </a:txBody>
                  <a:tcPr marL="76200" marR="76200" marT="0" marB="0" anchor="ctr"/>
                </a:tc>
                <a:tc>
                  <a:txBody>
                    <a:bodyPr/>
                    <a:lstStyle/>
                    <a:p>
                      <a:pPr marL="0" marR="0" algn="ctr">
                        <a:spcBef>
                          <a:spcPts val="0"/>
                        </a:spcBef>
                        <a:spcAft>
                          <a:spcPts val="290"/>
                        </a:spcAft>
                      </a:pPr>
                      <a:r>
                        <a:rPr lang="en-US" sz="1800" dirty="0" smtClean="0">
                          <a:latin typeface="Arial"/>
                          <a:ea typeface="Times New Roman"/>
                        </a:rPr>
                        <a:t>36</a:t>
                      </a:r>
                      <a:endParaRPr lang="en-US" sz="1800" dirty="0">
                        <a:latin typeface="Arial"/>
                        <a:ea typeface="Times New Roman"/>
                      </a:endParaRPr>
                    </a:p>
                  </a:txBody>
                  <a:tcPr marL="76200" marR="76200" marT="0" marB="0" anchor="ctr"/>
                </a:tc>
                <a:tc>
                  <a:txBody>
                    <a:bodyPr/>
                    <a:lstStyle/>
                    <a:p>
                      <a:pPr marL="0" marR="0" algn="ctr">
                        <a:spcBef>
                          <a:spcPts val="0"/>
                        </a:spcBef>
                        <a:spcAft>
                          <a:spcPts val="290"/>
                        </a:spcAft>
                      </a:pPr>
                      <a:r>
                        <a:rPr lang="en-US" sz="1800" dirty="0">
                          <a:latin typeface="Arial"/>
                          <a:ea typeface="Times New Roman"/>
                        </a:rPr>
                        <a:t>51</a:t>
                      </a:r>
                    </a:p>
                  </a:txBody>
                  <a:tcPr marL="76200" marR="76200" marT="0" marB="0" anchor="ctr"/>
                </a:tc>
                <a:tc>
                  <a:txBody>
                    <a:bodyPr/>
                    <a:lstStyle/>
                    <a:p>
                      <a:pPr marL="0" marR="0" algn="ctr">
                        <a:spcBef>
                          <a:spcPts val="0"/>
                        </a:spcBef>
                        <a:spcAft>
                          <a:spcPts val="0"/>
                        </a:spcAft>
                      </a:pPr>
                      <a:r>
                        <a:rPr lang="en-US" sz="1800" dirty="0" smtClean="0">
                          <a:latin typeface="Arial"/>
                          <a:ea typeface="Times New Roman"/>
                        </a:rPr>
                        <a:t>41</a:t>
                      </a:r>
                      <a:endParaRPr lang="en-US" sz="1800" dirty="0">
                        <a:latin typeface="Arial"/>
                        <a:ea typeface="Times New Roman"/>
                      </a:endParaRPr>
                    </a:p>
                  </a:txBody>
                  <a:tcPr marL="76200" marR="76200" marT="0" marB="0" anchor="ctr"/>
                </a:tc>
                <a:tc>
                  <a:txBody>
                    <a:bodyPr/>
                    <a:lstStyle/>
                    <a:p>
                      <a:pPr marL="0" marR="0" algn="ctr">
                        <a:spcBef>
                          <a:spcPts val="0"/>
                        </a:spcBef>
                        <a:spcAft>
                          <a:spcPts val="0"/>
                        </a:spcAft>
                      </a:pPr>
                      <a:r>
                        <a:rPr lang="en-US" sz="1800" dirty="0">
                          <a:latin typeface="Arial"/>
                          <a:ea typeface="Times New Roman"/>
                        </a:rPr>
                        <a:t>34</a:t>
                      </a:r>
                    </a:p>
                  </a:txBody>
                  <a:tcPr marL="76200" marR="76200" marT="0" marB="0" anchor="ctr"/>
                </a:tc>
              </a:tr>
            </a:tbl>
          </a:graphicData>
        </a:graphic>
      </p:graphicFrame>
      <p:sp>
        <p:nvSpPr>
          <p:cNvPr id="144386" name="Rectangle 2"/>
          <p:cNvSpPr>
            <a:spLocks noGrp="1" noChangeArrowheads="1"/>
          </p:cNvSpPr>
          <p:nvPr>
            <p:ph type="title"/>
          </p:nvPr>
        </p:nvSpPr>
        <p:spPr/>
        <p:txBody>
          <a:bodyPr>
            <a:normAutofit/>
          </a:bodyPr>
          <a:lstStyle/>
          <a:p>
            <a:r>
              <a:rPr lang="en-US" dirty="0" smtClean="0"/>
              <a:t>The </a:t>
            </a:r>
            <a:r>
              <a:rPr lang="en-US" sz="3600" b="1" dirty="0" smtClean="0"/>
              <a:t>oversight</a:t>
            </a:r>
            <a:r>
              <a:rPr lang="en-US" dirty="0" smtClean="0"/>
              <a:t> of special districts</a:t>
            </a:r>
          </a:p>
        </p:txBody>
      </p:sp>
      <p:sp>
        <p:nvSpPr>
          <p:cNvPr id="5" name="Slide Number Placeholder 4"/>
          <p:cNvSpPr>
            <a:spLocks noGrp="1"/>
          </p:cNvSpPr>
          <p:nvPr>
            <p:ph type="sldNum" sz="quarter" idx="12"/>
          </p:nvPr>
        </p:nvSpPr>
        <p:spPr/>
        <p:txBody>
          <a:bodyPr/>
          <a:lstStyle/>
          <a:p>
            <a:fld id="{2984BE0F-614D-A94E-B98B-A6270180DFD6}" type="slidenum">
              <a:rPr lang="en-US" smtClean="0"/>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3"/>
          <p:cNvSpPr>
            <a:spLocks noGrp="1" noChangeArrowheads="1"/>
          </p:cNvSpPr>
          <p:nvPr>
            <p:ph idx="1"/>
          </p:nvPr>
        </p:nvSpPr>
        <p:spPr/>
        <p:txBody>
          <a:bodyPr>
            <a:normAutofit lnSpcReduction="10000"/>
          </a:bodyPr>
          <a:lstStyle/>
          <a:p>
            <a:pPr eaLnBrk="1" hangingPunct="1">
              <a:lnSpc>
                <a:spcPct val="80000"/>
              </a:lnSpc>
              <a:buFont typeface="Wingdings" pitchFamily="2" charset="2"/>
              <a:buChar char="Ø"/>
            </a:pPr>
            <a:r>
              <a:rPr lang="en-US" sz="2800" b="1" dirty="0" smtClean="0"/>
              <a:t>If they don’t comply after 60 days:</a:t>
            </a:r>
            <a:br>
              <a:rPr lang="en-US" sz="2800" b="1" dirty="0" smtClean="0"/>
            </a:br>
            <a:endParaRPr lang="en-US" sz="2800" b="1" dirty="0" smtClean="0"/>
          </a:p>
          <a:p>
            <a:pPr lvl="1" eaLnBrk="1" hangingPunct="1">
              <a:lnSpc>
                <a:spcPct val="80000"/>
              </a:lnSpc>
              <a:buFont typeface="Arial" pitchFamily="34" charset="0"/>
              <a:buChar char="•"/>
            </a:pPr>
            <a:r>
              <a:rPr lang="en-US" sz="2400" dirty="0" smtClean="0"/>
              <a:t>The Special District Information Program can declare the district inactive, which requires dissolution by the entity that created it (usual method if the Program determines the special district is no longer in operation)</a:t>
            </a:r>
            <a:br>
              <a:rPr lang="en-US" sz="2400" dirty="0" smtClean="0"/>
            </a:br>
            <a:endParaRPr lang="en-US" sz="2400" dirty="0" smtClean="0"/>
          </a:p>
          <a:p>
            <a:pPr lvl="1" eaLnBrk="1" hangingPunct="1">
              <a:lnSpc>
                <a:spcPct val="80000"/>
              </a:lnSpc>
              <a:buFont typeface="Arial" pitchFamily="34" charset="0"/>
              <a:buChar char="•"/>
            </a:pPr>
            <a:r>
              <a:rPr lang="en-US" sz="2400" dirty="0" smtClean="0"/>
              <a:t>The Joint Legislative Auditing Committee meets</a:t>
            </a:r>
            <a:br>
              <a:rPr lang="en-US" sz="2400" dirty="0" smtClean="0"/>
            </a:br>
            <a:endParaRPr lang="en-US" sz="2400" dirty="0" smtClean="0"/>
          </a:p>
          <a:p>
            <a:pPr lvl="2" eaLnBrk="1" hangingPunct="1">
              <a:lnSpc>
                <a:spcPct val="80000"/>
              </a:lnSpc>
              <a:buFont typeface="Wingdings" pitchFamily="2" charset="2"/>
              <a:buChar char="v"/>
            </a:pPr>
            <a:r>
              <a:rPr lang="en-US" dirty="0" smtClean="0"/>
              <a:t>Determines whether to initiate enforcement, based on individual circumstances</a:t>
            </a:r>
            <a:br>
              <a:rPr lang="en-US" dirty="0" smtClean="0"/>
            </a:br>
            <a:endParaRPr lang="en-US" dirty="0" smtClean="0"/>
          </a:p>
          <a:p>
            <a:pPr lvl="2" eaLnBrk="1" hangingPunct="1">
              <a:lnSpc>
                <a:spcPct val="80000"/>
              </a:lnSpc>
              <a:buFont typeface="Wingdings" pitchFamily="2" charset="2"/>
              <a:buChar char="v"/>
            </a:pPr>
            <a:r>
              <a:rPr lang="en-US" dirty="0" smtClean="0"/>
              <a:t>If enforcement is justified, directs state agencies to  initiate enforcement</a:t>
            </a:r>
          </a:p>
          <a:p>
            <a:pPr lvl="1" eaLnBrk="1" hangingPunct="1">
              <a:lnSpc>
                <a:spcPct val="80000"/>
              </a:lnSpc>
            </a:pPr>
            <a:endParaRPr lang="en-US" sz="2000" dirty="0" smtClean="0"/>
          </a:p>
        </p:txBody>
      </p:sp>
      <p:sp>
        <p:nvSpPr>
          <p:cNvPr id="143362" name="Rectangle 2"/>
          <p:cNvSpPr>
            <a:spLocks noGrp="1" noChangeArrowheads="1"/>
          </p:cNvSpPr>
          <p:nvPr>
            <p:ph type="title"/>
          </p:nvPr>
        </p:nvSpPr>
        <p:spPr/>
        <p:txBody>
          <a:bodyPr>
            <a:normAutofit/>
          </a:bodyPr>
          <a:lstStyle/>
          <a:p>
            <a:pPr eaLnBrk="1" fontAlgn="auto" hangingPunct="1">
              <a:spcAft>
                <a:spcPts val="0"/>
              </a:spcAft>
              <a:defRPr/>
            </a:pPr>
            <a:r>
              <a:rPr lang="en-US" sz="3600" b="1" dirty="0" smtClean="0"/>
              <a:t>Enforcement</a:t>
            </a:r>
          </a:p>
        </p:txBody>
      </p:sp>
      <p:sp>
        <p:nvSpPr>
          <p:cNvPr id="4" name="Slide Number Placeholder 3"/>
          <p:cNvSpPr>
            <a:spLocks noGrp="1"/>
          </p:cNvSpPr>
          <p:nvPr>
            <p:ph type="sldNum" sz="quarter" idx="12"/>
          </p:nvPr>
        </p:nvSpPr>
        <p:spPr/>
        <p:txBody>
          <a:bodyPr/>
          <a:lstStyle/>
          <a:p>
            <a:fld id="{2984BE0F-614D-A94E-B98B-A6270180DFD6}" type="slidenum">
              <a:rPr lang="en-US" smtClean="0"/>
              <a:pPr/>
              <a:t>37</a:t>
            </a:fld>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3"/>
          <p:cNvSpPr>
            <a:spLocks noGrp="1" noChangeArrowheads="1"/>
          </p:cNvSpPr>
          <p:nvPr>
            <p:ph idx="1"/>
          </p:nvPr>
        </p:nvSpPr>
        <p:spPr/>
        <p:txBody>
          <a:bodyPr/>
          <a:lstStyle/>
          <a:p>
            <a:pPr eaLnBrk="1" hangingPunct="1">
              <a:lnSpc>
                <a:spcPct val="80000"/>
              </a:lnSpc>
              <a:buFont typeface="Wingdings" pitchFamily="2" charset="2"/>
              <a:buChar char="Ø"/>
            </a:pPr>
            <a:r>
              <a:rPr lang="en-US" sz="2800" b="1" dirty="0" smtClean="0"/>
              <a:t>Counties and Municipalities:</a:t>
            </a:r>
            <a:br>
              <a:rPr lang="en-US" sz="2800" b="1" dirty="0" smtClean="0"/>
            </a:br>
            <a:endParaRPr lang="en-US" sz="2800" b="1" dirty="0" smtClean="0"/>
          </a:p>
          <a:p>
            <a:pPr lvl="1" eaLnBrk="1" hangingPunct="1">
              <a:lnSpc>
                <a:spcPct val="80000"/>
              </a:lnSpc>
              <a:buFont typeface="Arial" pitchFamily="34" charset="0"/>
              <a:buChar char="•"/>
            </a:pPr>
            <a:r>
              <a:rPr lang="en-US" sz="2400" dirty="0" smtClean="0"/>
              <a:t>The Committee directs the Department of Revenue and the Department of Financial Services to withhold any funds not pledged for bond debt service satisfaction until the county or municipality complies with its financial reporting requirements.</a:t>
            </a:r>
            <a:br>
              <a:rPr lang="en-US" sz="2400" dirty="0" smtClean="0"/>
            </a:br>
            <a:endParaRPr lang="en-US" sz="2400" dirty="0" smtClean="0"/>
          </a:p>
          <a:p>
            <a:pPr eaLnBrk="1" hangingPunct="1">
              <a:lnSpc>
                <a:spcPct val="80000"/>
              </a:lnSpc>
              <a:buFont typeface="Wingdings" pitchFamily="2" charset="2"/>
              <a:buChar char="Ø"/>
            </a:pPr>
            <a:r>
              <a:rPr lang="en-US" sz="2800" b="1" dirty="0" smtClean="0"/>
              <a:t>Special Districts:</a:t>
            </a:r>
            <a:br>
              <a:rPr lang="en-US" sz="2800" b="1" dirty="0" smtClean="0"/>
            </a:br>
            <a:endParaRPr lang="en-US" sz="2800" b="1" dirty="0" smtClean="0"/>
          </a:p>
          <a:p>
            <a:pPr lvl="1">
              <a:lnSpc>
                <a:spcPct val="80000"/>
              </a:lnSpc>
              <a:buFont typeface="Arial" pitchFamily="34" charset="0"/>
              <a:buChar char="•"/>
            </a:pPr>
            <a:r>
              <a:rPr lang="en-US" sz="2400" dirty="0" smtClean="0"/>
              <a:t>The process is different, since special districts do not get their funds through the Department of Revenue and Department of Financial Services.</a:t>
            </a:r>
          </a:p>
          <a:p>
            <a:pPr eaLnBrk="1" hangingPunct="1">
              <a:lnSpc>
                <a:spcPct val="80000"/>
              </a:lnSpc>
            </a:pPr>
            <a:endParaRPr lang="en-US" sz="2400" dirty="0" smtClean="0"/>
          </a:p>
        </p:txBody>
      </p:sp>
      <p:sp>
        <p:nvSpPr>
          <p:cNvPr id="143362" name="Rectangle 2"/>
          <p:cNvSpPr>
            <a:spLocks noGrp="1" noChangeArrowheads="1"/>
          </p:cNvSpPr>
          <p:nvPr>
            <p:ph type="title"/>
          </p:nvPr>
        </p:nvSpPr>
        <p:spPr/>
        <p:txBody>
          <a:bodyPr>
            <a:normAutofit/>
          </a:bodyPr>
          <a:lstStyle/>
          <a:p>
            <a:pPr eaLnBrk="1" fontAlgn="auto" hangingPunct="1">
              <a:spcAft>
                <a:spcPts val="0"/>
              </a:spcAft>
              <a:defRPr/>
            </a:pPr>
            <a:r>
              <a:rPr lang="en-US" sz="3600" b="1" dirty="0" smtClean="0"/>
              <a:t>Enforcement</a:t>
            </a:r>
          </a:p>
        </p:txBody>
      </p:sp>
      <p:sp>
        <p:nvSpPr>
          <p:cNvPr id="4" name="Slide Number Placeholder 3"/>
          <p:cNvSpPr>
            <a:spLocks noGrp="1"/>
          </p:cNvSpPr>
          <p:nvPr>
            <p:ph type="sldNum" sz="quarter" idx="12"/>
          </p:nvPr>
        </p:nvSpPr>
        <p:spPr/>
        <p:txBody>
          <a:bodyPr/>
          <a:lstStyle/>
          <a:p>
            <a:fld id="{2984BE0F-614D-A94E-B98B-A6270180DFD6}" type="slidenum">
              <a:rPr lang="en-US" smtClean="0"/>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3"/>
          <p:cNvSpPr>
            <a:spLocks noGrp="1" noChangeArrowheads="1"/>
          </p:cNvSpPr>
          <p:nvPr>
            <p:ph idx="1"/>
          </p:nvPr>
        </p:nvSpPr>
        <p:spPr/>
        <p:txBody>
          <a:bodyPr/>
          <a:lstStyle/>
          <a:p>
            <a:pPr marL="457200" indent="-457200" eaLnBrk="1" hangingPunct="1">
              <a:lnSpc>
                <a:spcPct val="80000"/>
              </a:lnSpc>
              <a:buFont typeface="Wingdings" pitchFamily="2" charset="2"/>
              <a:buChar char="Ø"/>
            </a:pPr>
            <a:r>
              <a:rPr lang="en-US" sz="2800" b="1" dirty="0" smtClean="0"/>
              <a:t>Instead, the Committee directs the Program to initiate enforcement through circuit court:</a:t>
            </a:r>
          </a:p>
          <a:p>
            <a:pPr eaLnBrk="1" hangingPunct="1">
              <a:lnSpc>
                <a:spcPct val="80000"/>
              </a:lnSpc>
              <a:buFont typeface="Arial" pitchFamily="34" charset="0"/>
              <a:buChar char="•"/>
            </a:pPr>
            <a:endParaRPr lang="en-US" sz="2400" dirty="0" smtClean="0"/>
          </a:p>
          <a:p>
            <a:pPr lvl="1" eaLnBrk="1" hangingPunct="1">
              <a:lnSpc>
                <a:spcPct val="80000"/>
              </a:lnSpc>
              <a:buFont typeface="Arial" pitchFamily="34" charset="0"/>
              <a:buChar char="•"/>
            </a:pPr>
            <a:r>
              <a:rPr lang="en-US" sz="2400" dirty="0" smtClean="0"/>
              <a:t>The Program files a petition for writ of certiorari.</a:t>
            </a:r>
            <a:br>
              <a:rPr lang="en-US" sz="2400" dirty="0" smtClean="0"/>
            </a:br>
            <a:endParaRPr lang="en-US" sz="2400" dirty="0" smtClean="0"/>
          </a:p>
          <a:p>
            <a:pPr lvl="1" eaLnBrk="1" hangingPunct="1">
              <a:lnSpc>
                <a:spcPct val="80000"/>
              </a:lnSpc>
              <a:buFont typeface="Arial" pitchFamily="34" charset="0"/>
              <a:buChar char="•"/>
            </a:pPr>
            <a:r>
              <a:rPr lang="en-US" sz="2400" dirty="0" smtClean="0"/>
              <a:t>A hearing is scheduled before a judge in Leon County.</a:t>
            </a:r>
            <a:br>
              <a:rPr lang="en-US" sz="2400" dirty="0" smtClean="0"/>
            </a:br>
            <a:endParaRPr lang="en-US" sz="2400" dirty="0" smtClean="0"/>
          </a:p>
          <a:p>
            <a:pPr lvl="1" eaLnBrk="1" hangingPunct="1">
              <a:lnSpc>
                <a:spcPct val="80000"/>
              </a:lnSpc>
              <a:buFont typeface="Arial" pitchFamily="34" charset="0"/>
              <a:buChar char="•"/>
            </a:pPr>
            <a:r>
              <a:rPr lang="en-US" sz="2400" dirty="0" smtClean="0"/>
              <a:t>Unless the court determines a material error occurred (the district did in fact file the report and the list from the Joint Legislative Auditing Committee was incorrect), the court will issue a writ of certiorari ordering the special district to produce the missing reports by a specified date.</a:t>
            </a:r>
          </a:p>
          <a:p>
            <a:pPr eaLnBrk="1" hangingPunct="1">
              <a:lnSpc>
                <a:spcPct val="80000"/>
              </a:lnSpc>
              <a:buFont typeface="Arial" pitchFamily="34" charset="0"/>
              <a:buChar char="•"/>
            </a:pPr>
            <a:endParaRPr lang="en-US" sz="2400" dirty="0" smtClean="0"/>
          </a:p>
        </p:txBody>
      </p:sp>
      <p:sp>
        <p:nvSpPr>
          <p:cNvPr id="143362" name="Rectangle 2"/>
          <p:cNvSpPr>
            <a:spLocks noGrp="1" noChangeArrowheads="1"/>
          </p:cNvSpPr>
          <p:nvPr>
            <p:ph type="title"/>
          </p:nvPr>
        </p:nvSpPr>
        <p:spPr/>
        <p:txBody>
          <a:bodyPr>
            <a:normAutofit/>
          </a:bodyPr>
          <a:lstStyle/>
          <a:p>
            <a:pPr eaLnBrk="1" fontAlgn="auto" hangingPunct="1">
              <a:spcAft>
                <a:spcPts val="0"/>
              </a:spcAft>
              <a:defRPr/>
            </a:pPr>
            <a:r>
              <a:rPr lang="en-US" sz="3600" b="1" dirty="0" smtClean="0"/>
              <a:t>Enforcement</a:t>
            </a:r>
          </a:p>
        </p:txBody>
      </p:sp>
      <p:sp>
        <p:nvSpPr>
          <p:cNvPr id="4" name="Slide Number Placeholder 3"/>
          <p:cNvSpPr>
            <a:spLocks noGrp="1"/>
          </p:cNvSpPr>
          <p:nvPr>
            <p:ph type="sldNum" sz="quarter" idx="12"/>
          </p:nvPr>
        </p:nvSpPr>
        <p:spPr/>
        <p:txBody>
          <a:bodyPr/>
          <a:lstStyle/>
          <a:p>
            <a:fld id="{2984BE0F-614D-A94E-B98B-A6270180DFD6}" type="slidenum">
              <a:rPr lang="en-US" smtClean="0"/>
              <a:pPr/>
              <a:t>39</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idx="1"/>
          </p:nvPr>
        </p:nvSpPr>
        <p:spPr/>
        <p:txBody>
          <a:bodyPr/>
          <a:lstStyle/>
          <a:p>
            <a:pPr eaLnBrk="1" hangingPunct="1">
              <a:lnSpc>
                <a:spcPct val="90000"/>
              </a:lnSpc>
              <a:buFont typeface="Wingdings" pitchFamily="2" charset="2"/>
              <a:buChar char="Ø"/>
            </a:pPr>
            <a:r>
              <a:rPr lang="en-US" sz="2800" b="1" dirty="0" smtClean="0"/>
              <a:t>What are special districts?</a:t>
            </a:r>
            <a:br>
              <a:rPr lang="en-US" sz="2800" b="1" dirty="0" smtClean="0"/>
            </a:br>
            <a:endParaRPr lang="en-US" sz="2800" b="1" dirty="0" smtClean="0"/>
          </a:p>
          <a:p>
            <a:pPr lvl="1" eaLnBrk="1" hangingPunct="1">
              <a:lnSpc>
                <a:spcPct val="90000"/>
              </a:lnSpc>
              <a:buFont typeface="Arial" pitchFamily="34" charset="0"/>
              <a:buChar char="•"/>
            </a:pPr>
            <a:r>
              <a:rPr lang="en-US" sz="1800" dirty="0" smtClean="0"/>
              <a:t>Special districts are very similar to counties and municipalities:</a:t>
            </a:r>
            <a:br>
              <a:rPr lang="en-US" sz="1800" dirty="0" smtClean="0"/>
            </a:br>
            <a:endParaRPr lang="en-US" sz="1800" dirty="0" smtClean="0"/>
          </a:p>
          <a:p>
            <a:pPr lvl="2" eaLnBrk="1" hangingPunct="1">
              <a:lnSpc>
                <a:spcPct val="90000"/>
              </a:lnSpc>
              <a:buFont typeface="Wingdings" pitchFamily="2" charset="2"/>
              <a:buChar char="v"/>
            </a:pPr>
            <a:r>
              <a:rPr lang="en-US" sz="1800" b="1" dirty="0" smtClean="0">
                <a:latin typeface="Helvetica Neue"/>
              </a:rPr>
              <a:t>Counties and municipalities are units of local </a:t>
            </a:r>
            <a:r>
              <a:rPr lang="en-US" sz="1800" b="1" u="sng" dirty="0" smtClean="0">
                <a:latin typeface="Helvetica Neue"/>
              </a:rPr>
              <a:t>general-purpose</a:t>
            </a:r>
            <a:r>
              <a:rPr lang="en-US" sz="1800" b="1" dirty="0" smtClean="0">
                <a:latin typeface="Helvetica Neue"/>
              </a:rPr>
              <a:t> government operating in a limited geographical area.</a:t>
            </a:r>
          </a:p>
          <a:p>
            <a:pPr lvl="2" eaLnBrk="1" hangingPunct="1">
              <a:lnSpc>
                <a:spcPct val="90000"/>
              </a:lnSpc>
              <a:buFont typeface="Wingdings" pitchFamily="2" charset="2"/>
              <a:buChar char="v"/>
            </a:pPr>
            <a:r>
              <a:rPr lang="en-US" sz="1800" b="1" dirty="0" smtClean="0">
                <a:latin typeface="Helvetica Neue"/>
              </a:rPr>
              <a:t>Special districts are units of local </a:t>
            </a:r>
            <a:r>
              <a:rPr lang="en-US" sz="1800" b="1" u="sng" dirty="0" smtClean="0">
                <a:latin typeface="Helvetica Neue"/>
              </a:rPr>
              <a:t>special-purpose</a:t>
            </a:r>
            <a:r>
              <a:rPr lang="en-US" sz="1800" b="1" dirty="0" smtClean="0">
                <a:latin typeface="Helvetica Neue"/>
              </a:rPr>
              <a:t> government operating in a limited geographical area.</a:t>
            </a:r>
            <a:br>
              <a:rPr lang="en-US" sz="1800" b="1" dirty="0" smtClean="0">
                <a:latin typeface="Helvetica Neue"/>
              </a:rPr>
            </a:br>
            <a:endParaRPr lang="en-US" sz="1800" b="1" dirty="0" smtClean="0">
              <a:latin typeface="Helvetica Neue"/>
            </a:endParaRPr>
          </a:p>
          <a:p>
            <a:pPr lvl="3" eaLnBrk="1" hangingPunct="1">
              <a:lnSpc>
                <a:spcPct val="90000"/>
              </a:lnSpc>
            </a:pPr>
            <a:r>
              <a:rPr lang="en-US" sz="1800" b="1" dirty="0" smtClean="0">
                <a:latin typeface="Helvetica Neue"/>
              </a:rPr>
              <a:t>Limited, explicit authority – not implied authority - that is specified in its charter and / or the laws under which it operates.</a:t>
            </a:r>
            <a:br>
              <a:rPr lang="en-US" sz="1800" b="1" dirty="0" smtClean="0">
                <a:latin typeface="Helvetica Neue"/>
              </a:rPr>
            </a:br>
            <a:endParaRPr lang="en-US" sz="1800" b="1" dirty="0" smtClean="0">
              <a:latin typeface="Helvetica Neue"/>
            </a:endParaRPr>
          </a:p>
          <a:p>
            <a:pPr lvl="3" eaLnBrk="1" hangingPunct="1">
              <a:lnSpc>
                <a:spcPct val="90000"/>
              </a:lnSpc>
            </a:pPr>
            <a:r>
              <a:rPr lang="en-US" sz="1800" b="1" dirty="0" smtClean="0">
                <a:latin typeface="Helvetica Neue"/>
              </a:rPr>
              <a:t>Governing board with policy-making powers (as opposed to an advisory function).</a:t>
            </a:r>
          </a:p>
          <a:p>
            <a:pPr lvl="3" eaLnBrk="1" hangingPunct="1">
              <a:lnSpc>
                <a:spcPct val="90000"/>
              </a:lnSpc>
            </a:pPr>
            <a:endParaRPr lang="en-US" sz="1600" dirty="0" smtClean="0"/>
          </a:p>
        </p:txBody>
      </p:sp>
      <p:sp>
        <p:nvSpPr>
          <p:cNvPr id="102402" name="Rectangle 2"/>
          <p:cNvSpPr>
            <a:spLocks noGrp="1" noChangeArrowheads="1"/>
          </p:cNvSpPr>
          <p:nvPr>
            <p:ph type="title"/>
          </p:nvPr>
        </p:nvSpPr>
        <p:spPr/>
        <p:txBody>
          <a:bodyPr>
            <a:normAutofit/>
          </a:bodyPr>
          <a:lstStyle/>
          <a:p>
            <a:pPr eaLnBrk="1" fontAlgn="auto" hangingPunct="1">
              <a:spcAft>
                <a:spcPts val="0"/>
              </a:spcAft>
              <a:defRPr/>
            </a:pPr>
            <a:r>
              <a:rPr lang="en-US" sz="3600" b="1" dirty="0" smtClean="0"/>
              <a:t>Introduction to Special Districts</a:t>
            </a:r>
          </a:p>
        </p:txBody>
      </p:sp>
      <p:sp>
        <p:nvSpPr>
          <p:cNvPr id="4" name="Slide Number Placeholder 3"/>
          <p:cNvSpPr>
            <a:spLocks noGrp="1"/>
          </p:cNvSpPr>
          <p:nvPr>
            <p:ph type="sldNum" sz="quarter" idx="12"/>
          </p:nvPr>
        </p:nvSpPr>
        <p:spPr/>
        <p:txBody>
          <a:bodyPr/>
          <a:lstStyle/>
          <a:p>
            <a:fld id="{2984BE0F-614D-A94E-B98B-A6270180DFD6}" type="slidenum">
              <a:rPr lang="en-US" smtClean="0"/>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p:txBody>
          <a:bodyPr>
            <a:normAutofit lnSpcReduction="10000"/>
          </a:bodyPr>
          <a:lstStyle/>
          <a:p>
            <a:pPr eaLnBrk="1" hangingPunct="1">
              <a:buFont typeface="Wingdings" pitchFamily="2" charset="2"/>
              <a:buChar char="Ø"/>
            </a:pPr>
            <a:r>
              <a:rPr lang="en-US" sz="2800" b="1" dirty="0" smtClean="0"/>
              <a:t>Official List of Special Districts Online</a:t>
            </a:r>
            <a:br>
              <a:rPr lang="en-US" sz="2800" b="1" dirty="0" smtClean="0"/>
            </a:br>
            <a:endParaRPr lang="en-US" sz="2800" b="1" dirty="0" smtClean="0"/>
          </a:p>
          <a:p>
            <a:pPr lvl="1" eaLnBrk="1" hangingPunct="1">
              <a:buFont typeface="Arial" pitchFamily="34" charset="0"/>
              <a:buChar char="•"/>
            </a:pPr>
            <a:r>
              <a:rPr lang="en-US" sz="2200" dirty="0" smtClean="0"/>
              <a:t>All special districts must file their creation document and boundary map, as amended, and registered agent and office information with us so we can formally classify them as independent or dependent and make uniform information about them publically available.</a:t>
            </a:r>
            <a:br>
              <a:rPr lang="en-US" sz="2200" dirty="0" smtClean="0"/>
            </a:br>
            <a:endParaRPr lang="en-US" sz="1000" dirty="0" smtClean="0"/>
          </a:p>
          <a:p>
            <a:pPr lvl="1" eaLnBrk="1" hangingPunct="1">
              <a:buFont typeface="Arial" pitchFamily="34" charset="0"/>
              <a:buChar char="•"/>
            </a:pPr>
            <a:r>
              <a:rPr lang="en-US" sz="2200" dirty="0" smtClean="0"/>
              <a:t>More than 685 state and local agencies use the list to monitor special districts for compliance purposes, gather financial information, and coordinate activities.</a:t>
            </a:r>
            <a:br>
              <a:rPr lang="en-US" sz="2200" dirty="0" smtClean="0"/>
            </a:br>
            <a:endParaRPr lang="en-US" sz="1100" dirty="0" smtClean="0"/>
          </a:p>
          <a:p>
            <a:pPr lvl="1" eaLnBrk="1" hangingPunct="1">
              <a:buFont typeface="Arial" pitchFamily="34" charset="0"/>
              <a:buChar char="•"/>
            </a:pPr>
            <a:r>
              <a:rPr lang="en-US" sz="2200" dirty="0" smtClean="0"/>
              <a:t>Citizens and the private sector (e.g., real estate, financial, insurance) use the list to find contact and other information.</a:t>
            </a:r>
          </a:p>
          <a:p>
            <a:pPr lvl="1" eaLnBrk="1" hangingPunct="1">
              <a:buNone/>
            </a:pPr>
            <a:endParaRPr lang="en-US" sz="2000" dirty="0" smtClean="0"/>
          </a:p>
          <a:p>
            <a:pPr eaLnBrk="1" hangingPunct="1"/>
            <a:endParaRPr lang="en-US" sz="2400" dirty="0" smtClean="0"/>
          </a:p>
        </p:txBody>
      </p:sp>
      <p:sp>
        <p:nvSpPr>
          <p:cNvPr id="2" name="Title 1"/>
          <p:cNvSpPr>
            <a:spLocks noGrp="1"/>
          </p:cNvSpPr>
          <p:nvPr>
            <p:ph type="title"/>
          </p:nvPr>
        </p:nvSpPr>
        <p:spPr/>
        <p:txBody>
          <a:bodyPr>
            <a:normAutofit/>
          </a:bodyPr>
          <a:lstStyle/>
          <a:p>
            <a:pPr eaLnBrk="1" fontAlgn="auto" hangingPunct="1">
              <a:spcAft>
                <a:spcPts val="0"/>
              </a:spcAft>
              <a:defRPr/>
            </a:pPr>
            <a:r>
              <a:rPr lang="en-US" sz="3600" b="1" dirty="0" smtClean="0"/>
              <a:t>Uniform Special District Information</a:t>
            </a:r>
          </a:p>
        </p:txBody>
      </p:sp>
      <p:sp>
        <p:nvSpPr>
          <p:cNvPr id="4" name="Slide Number Placeholder 3"/>
          <p:cNvSpPr>
            <a:spLocks noGrp="1"/>
          </p:cNvSpPr>
          <p:nvPr>
            <p:ph type="sldNum" sz="quarter" idx="12"/>
          </p:nvPr>
        </p:nvSpPr>
        <p:spPr/>
        <p:txBody>
          <a:bodyPr/>
          <a:lstStyle/>
          <a:p>
            <a:fld id="{2984BE0F-614D-A94E-B98B-A6270180DFD6}" type="slidenum">
              <a:rPr lang="en-US" smtClean="0"/>
              <a:pPr/>
              <a:t>40</a:t>
            </a:fld>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p:txBody>
          <a:bodyPr>
            <a:normAutofit fontScale="92500" lnSpcReduction="20000"/>
          </a:bodyPr>
          <a:lstStyle/>
          <a:p>
            <a:pPr eaLnBrk="1" hangingPunct="1">
              <a:buFont typeface="Wingdings" pitchFamily="2" charset="2"/>
              <a:buChar char="Ø"/>
            </a:pPr>
            <a:r>
              <a:rPr lang="en-US" sz="2800" b="1" dirty="0" smtClean="0"/>
              <a:t>The Florida Special District Handbook Online</a:t>
            </a:r>
            <a:br>
              <a:rPr lang="en-US" sz="2800" b="1" dirty="0" smtClean="0"/>
            </a:br>
            <a:endParaRPr lang="en-US" sz="2800" b="1" dirty="0" smtClean="0"/>
          </a:p>
          <a:p>
            <a:pPr lvl="1" eaLnBrk="1" hangingPunct="1">
              <a:buFont typeface="Arial" pitchFamily="34" charset="0"/>
              <a:buChar char="•"/>
            </a:pPr>
            <a:r>
              <a:rPr lang="en-US" sz="2200" dirty="0" smtClean="0"/>
              <a:t>Reporting requirements</a:t>
            </a:r>
            <a:br>
              <a:rPr lang="en-US" sz="2200" dirty="0" smtClean="0"/>
            </a:br>
            <a:endParaRPr lang="en-US" sz="2200" dirty="0" smtClean="0"/>
          </a:p>
          <a:p>
            <a:pPr lvl="1" eaLnBrk="1" hangingPunct="1">
              <a:buFont typeface="Arial" pitchFamily="34" charset="0"/>
              <a:buChar char="•"/>
            </a:pPr>
            <a:r>
              <a:rPr lang="en-US" sz="2200" dirty="0" smtClean="0"/>
              <a:t>Ethics</a:t>
            </a:r>
            <a:br>
              <a:rPr lang="en-US" sz="2200" dirty="0" smtClean="0"/>
            </a:br>
            <a:endParaRPr lang="en-US" sz="2200" dirty="0" smtClean="0"/>
          </a:p>
          <a:p>
            <a:pPr lvl="1" eaLnBrk="1" hangingPunct="1">
              <a:buFont typeface="Arial" pitchFamily="34" charset="0"/>
              <a:buChar char="•"/>
            </a:pPr>
            <a:r>
              <a:rPr lang="en-US" sz="2200" dirty="0" smtClean="0"/>
              <a:t>Government-in-the-Sunshine</a:t>
            </a:r>
            <a:br>
              <a:rPr lang="en-US" sz="2200" dirty="0" smtClean="0"/>
            </a:br>
            <a:endParaRPr lang="en-US" sz="2200" dirty="0" smtClean="0"/>
          </a:p>
          <a:p>
            <a:pPr lvl="1" eaLnBrk="1" hangingPunct="1">
              <a:buFont typeface="Arial" pitchFamily="34" charset="0"/>
              <a:buChar char="•"/>
            </a:pPr>
            <a:r>
              <a:rPr lang="en-US" sz="2200" dirty="0" smtClean="0"/>
              <a:t>Bond Financing</a:t>
            </a:r>
            <a:br>
              <a:rPr lang="en-US" sz="2200" dirty="0" smtClean="0"/>
            </a:br>
            <a:endParaRPr lang="en-US" sz="2200" dirty="0" smtClean="0"/>
          </a:p>
          <a:p>
            <a:pPr lvl="1" eaLnBrk="1" hangingPunct="1">
              <a:buFont typeface="Arial" pitchFamily="34" charset="0"/>
              <a:buChar char="•"/>
            </a:pPr>
            <a:r>
              <a:rPr lang="en-US" sz="2200" dirty="0" smtClean="0"/>
              <a:t>Due dates by agency and by month</a:t>
            </a:r>
            <a:br>
              <a:rPr lang="en-US" sz="2200" dirty="0" smtClean="0"/>
            </a:br>
            <a:endParaRPr lang="en-US" sz="2200" dirty="0" smtClean="0"/>
          </a:p>
          <a:p>
            <a:pPr lvl="1" eaLnBrk="1" hangingPunct="1">
              <a:buFont typeface="Arial" pitchFamily="34" charset="0"/>
              <a:buChar char="•"/>
            </a:pPr>
            <a:r>
              <a:rPr lang="en-US" sz="2200" dirty="0" smtClean="0"/>
              <a:t>Links to online forms and reports</a:t>
            </a:r>
            <a:br>
              <a:rPr lang="en-US" sz="2200" dirty="0" smtClean="0"/>
            </a:br>
            <a:endParaRPr lang="en-US" sz="2200" dirty="0" smtClean="0"/>
          </a:p>
          <a:p>
            <a:pPr lvl="1" eaLnBrk="1" hangingPunct="1">
              <a:buFont typeface="Arial" pitchFamily="34" charset="0"/>
              <a:buChar char="•"/>
            </a:pPr>
            <a:r>
              <a:rPr lang="en-US" sz="2200" dirty="0" smtClean="0"/>
              <a:t>Direct contact information by specialty</a:t>
            </a:r>
            <a:br>
              <a:rPr lang="en-US" sz="2200" dirty="0" smtClean="0"/>
            </a:br>
            <a:endParaRPr lang="en-US" sz="2200" dirty="0" smtClean="0"/>
          </a:p>
          <a:p>
            <a:pPr lvl="1" eaLnBrk="1" hangingPunct="1">
              <a:buFont typeface="Arial" pitchFamily="34" charset="0"/>
              <a:buChar char="•"/>
            </a:pPr>
            <a:r>
              <a:rPr lang="en-US" sz="2200" dirty="0" smtClean="0"/>
              <a:t>and much more . . .</a:t>
            </a:r>
          </a:p>
          <a:p>
            <a:pPr lvl="1" eaLnBrk="1" hangingPunct="1"/>
            <a:endParaRPr lang="en-US" sz="2000" dirty="0" smtClean="0"/>
          </a:p>
          <a:p>
            <a:pPr eaLnBrk="1" hangingPunct="1"/>
            <a:endParaRPr lang="en-US" sz="2400" dirty="0" smtClean="0"/>
          </a:p>
        </p:txBody>
      </p:sp>
      <p:sp>
        <p:nvSpPr>
          <p:cNvPr id="2" name="Title 1"/>
          <p:cNvSpPr>
            <a:spLocks noGrp="1"/>
          </p:cNvSpPr>
          <p:nvPr>
            <p:ph type="title"/>
          </p:nvPr>
        </p:nvSpPr>
        <p:spPr/>
        <p:txBody>
          <a:bodyPr>
            <a:noAutofit/>
          </a:bodyPr>
          <a:lstStyle/>
          <a:p>
            <a:pPr eaLnBrk="1" fontAlgn="auto" hangingPunct="1">
              <a:spcAft>
                <a:spcPts val="0"/>
              </a:spcAft>
              <a:defRPr/>
            </a:pPr>
            <a:r>
              <a:rPr lang="en-US" sz="3600" b="1" dirty="0" smtClean="0"/>
              <a:t>Technical Assistance for Special Districts</a:t>
            </a:r>
          </a:p>
        </p:txBody>
      </p:sp>
      <p:sp>
        <p:nvSpPr>
          <p:cNvPr id="4" name="Slide Number Placeholder 3"/>
          <p:cNvSpPr>
            <a:spLocks noGrp="1"/>
          </p:cNvSpPr>
          <p:nvPr>
            <p:ph type="sldNum" sz="quarter" idx="12"/>
          </p:nvPr>
        </p:nvSpPr>
        <p:spPr/>
        <p:txBody>
          <a:bodyPr/>
          <a:lstStyle/>
          <a:p>
            <a:fld id="{2984BE0F-614D-A94E-B98B-A6270180DFD6}" type="slidenum">
              <a:rPr lang="en-US" smtClean="0"/>
              <a:pPr/>
              <a:t>41</a:t>
            </a:fld>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Questions</a:t>
            </a:r>
            <a:r>
              <a:rPr lang="en-US" sz="3600" b="1" dirty="0" smtClean="0"/>
              <a:t>?</a:t>
            </a:r>
            <a:endParaRPr lang="en-US" sz="3600" b="1" dirty="0"/>
          </a:p>
        </p:txBody>
      </p:sp>
      <p:sp>
        <p:nvSpPr>
          <p:cNvPr id="3" name="Content Placeholder 2"/>
          <p:cNvSpPr>
            <a:spLocks noGrp="1"/>
          </p:cNvSpPr>
          <p:nvPr>
            <p:ph idx="1"/>
          </p:nvPr>
        </p:nvSpPr>
        <p:spPr>
          <a:xfrm>
            <a:off x="812800" y="2062480"/>
            <a:ext cx="7457440" cy="3637280"/>
          </a:xfrm>
        </p:spPr>
        <p:txBody>
          <a:bodyPr>
            <a:normAutofit fontScale="70000" lnSpcReduction="20000"/>
          </a:bodyPr>
          <a:lstStyle/>
          <a:p>
            <a:pPr algn="ctr">
              <a:buNone/>
            </a:pPr>
            <a:r>
              <a:rPr lang="en-US" sz="4800" b="1" dirty="0" smtClean="0"/>
              <a:t>Jack Gaskins, Jr.</a:t>
            </a:r>
          </a:p>
          <a:p>
            <a:pPr algn="ctr">
              <a:buNone/>
            </a:pPr>
            <a:r>
              <a:rPr lang="en-US" sz="3600" dirty="0" smtClean="0"/>
              <a:t>Special District Information Program</a:t>
            </a:r>
          </a:p>
          <a:p>
            <a:pPr algn="ctr">
              <a:buNone/>
            </a:pPr>
            <a:r>
              <a:rPr lang="en-US" sz="3600" dirty="0" smtClean="0"/>
              <a:t>Division of Community Development</a:t>
            </a:r>
          </a:p>
          <a:p>
            <a:pPr algn="ctr">
              <a:buNone/>
            </a:pPr>
            <a:endParaRPr lang="en-US" sz="3600" dirty="0" smtClean="0"/>
          </a:p>
          <a:p>
            <a:pPr algn="ctr">
              <a:buNone/>
            </a:pPr>
            <a:r>
              <a:rPr lang="en-US" sz="3600" dirty="0" smtClean="0"/>
              <a:t>Florida Department of Economic Opportunity</a:t>
            </a:r>
          </a:p>
          <a:p>
            <a:pPr algn="ctr">
              <a:buNone/>
            </a:pPr>
            <a:r>
              <a:rPr lang="en-US" sz="3600" dirty="0" smtClean="0"/>
              <a:t>107 East Madison Street</a:t>
            </a:r>
          </a:p>
          <a:p>
            <a:pPr algn="ctr">
              <a:buNone/>
            </a:pPr>
            <a:r>
              <a:rPr lang="en-US" sz="3600" dirty="0" smtClean="0"/>
              <a:t>Tallahassee, FL  32399-4135</a:t>
            </a:r>
          </a:p>
          <a:p>
            <a:pPr algn="ctr">
              <a:buNone/>
            </a:pPr>
            <a:endParaRPr lang="en-US" sz="3600" dirty="0" smtClean="0"/>
          </a:p>
          <a:p>
            <a:pPr algn="ctr">
              <a:buNone/>
            </a:pPr>
            <a:r>
              <a:rPr lang="en-US" sz="3600" dirty="0" smtClean="0"/>
              <a:t>    </a:t>
            </a:r>
            <a:r>
              <a:rPr lang="en-US" sz="3600" u="sng" dirty="0" smtClean="0">
                <a:solidFill>
                  <a:schemeClr val="tx2"/>
                </a:solidFill>
              </a:rPr>
              <a:t>floridajobs.org</a:t>
            </a:r>
            <a:r>
              <a:rPr lang="en-US" sz="3600" dirty="0" smtClean="0">
                <a:solidFill>
                  <a:schemeClr val="tx2"/>
                </a:solidFill>
              </a:rPr>
              <a:t> </a:t>
            </a:r>
          </a:p>
          <a:p>
            <a:endParaRPr lang="en-US" dirty="0"/>
          </a:p>
        </p:txBody>
      </p:sp>
      <p:sp>
        <p:nvSpPr>
          <p:cNvPr id="4" name="Slide Number Placeholder 3"/>
          <p:cNvSpPr>
            <a:spLocks noGrp="1"/>
          </p:cNvSpPr>
          <p:nvPr>
            <p:ph type="sldNum" sz="quarter" idx="12"/>
          </p:nvPr>
        </p:nvSpPr>
        <p:spPr/>
        <p:txBody>
          <a:bodyPr/>
          <a:lstStyle/>
          <a:p>
            <a:fld id="{2984BE0F-614D-A94E-B98B-A6270180DFD6}" type="slidenum">
              <a:rPr lang="en-US" smtClean="0"/>
              <a:pPr/>
              <a:t>42</a:t>
            </a:fld>
            <a:endParaRPr lang="en-US" dirty="0"/>
          </a:p>
        </p:txBody>
      </p:sp>
    </p:spTree>
    <p:extLst>
      <p:ext uri="{BB962C8B-B14F-4D97-AF65-F5344CB8AC3E}">
        <p14:creationId xmlns:p14="http://schemas.microsoft.com/office/powerpoint/2010/main" xmlns="" val="23444635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idx="1"/>
          </p:nvPr>
        </p:nvSpPr>
        <p:spPr/>
        <p:txBody>
          <a:bodyPr>
            <a:normAutofit fontScale="92500" lnSpcReduction="10000"/>
          </a:bodyPr>
          <a:lstStyle/>
          <a:p>
            <a:pPr eaLnBrk="1" hangingPunct="1">
              <a:lnSpc>
                <a:spcPct val="90000"/>
              </a:lnSpc>
              <a:buFont typeface="Wingdings" pitchFamily="2" charset="2"/>
              <a:buChar char="Ø"/>
            </a:pPr>
            <a:r>
              <a:rPr lang="en-US" sz="3500" b="1" dirty="0" smtClean="0"/>
              <a:t>Special districts are not:</a:t>
            </a:r>
            <a:br>
              <a:rPr lang="en-US" sz="3500" b="1" dirty="0" smtClean="0"/>
            </a:br>
            <a:endParaRPr lang="en-US" sz="3500" b="1" dirty="0" smtClean="0"/>
          </a:p>
          <a:p>
            <a:pPr lvl="1">
              <a:buFont typeface="Arial" pitchFamily="34" charset="0"/>
              <a:buChar char="•"/>
            </a:pPr>
            <a:r>
              <a:rPr lang="en-US" dirty="0" smtClean="0"/>
              <a:t>School Districts </a:t>
            </a:r>
          </a:p>
          <a:p>
            <a:pPr lvl="1">
              <a:buFont typeface="Arial" pitchFamily="34" charset="0"/>
              <a:buChar char="•"/>
            </a:pPr>
            <a:r>
              <a:rPr lang="en-US" dirty="0" smtClean="0"/>
              <a:t>Community College Districts</a:t>
            </a:r>
          </a:p>
          <a:p>
            <a:pPr lvl="1">
              <a:buFont typeface="Arial" pitchFamily="34" charset="0"/>
              <a:buChar char="•"/>
            </a:pPr>
            <a:r>
              <a:rPr lang="en-US" dirty="0" smtClean="0"/>
              <a:t>Municipal Service Taxing or Benefit Units (MSTU / MSBU)</a:t>
            </a:r>
          </a:p>
          <a:p>
            <a:pPr lvl="1">
              <a:buFont typeface="Arial" pitchFamily="34" charset="0"/>
              <a:buChar char="•"/>
            </a:pPr>
            <a:r>
              <a:rPr lang="en-US" dirty="0" smtClean="0"/>
              <a:t>Seminole and Miccosukee Tribe Special Improvement Districts</a:t>
            </a:r>
          </a:p>
          <a:p>
            <a:pPr lvl="1">
              <a:buFont typeface="Arial" pitchFamily="34" charset="0"/>
              <a:buChar char="•"/>
            </a:pPr>
            <a:r>
              <a:rPr lang="en-US" dirty="0" smtClean="0"/>
              <a:t>Boards providing electrical services that are political subdivisions of a municipality or part of a municipality</a:t>
            </a:r>
          </a:p>
        </p:txBody>
      </p:sp>
      <p:sp>
        <p:nvSpPr>
          <p:cNvPr id="102402" name="Rectangle 2"/>
          <p:cNvSpPr>
            <a:spLocks noGrp="1" noChangeArrowheads="1"/>
          </p:cNvSpPr>
          <p:nvPr>
            <p:ph type="title"/>
          </p:nvPr>
        </p:nvSpPr>
        <p:spPr/>
        <p:txBody>
          <a:bodyPr>
            <a:normAutofit/>
          </a:bodyPr>
          <a:lstStyle/>
          <a:p>
            <a:pPr eaLnBrk="1" fontAlgn="auto" hangingPunct="1">
              <a:spcAft>
                <a:spcPts val="0"/>
              </a:spcAft>
              <a:defRPr/>
            </a:pPr>
            <a:r>
              <a:rPr lang="en-US" sz="3600" b="1" dirty="0" smtClean="0"/>
              <a:t>Introduction to Special Districts</a:t>
            </a:r>
          </a:p>
        </p:txBody>
      </p:sp>
      <p:sp>
        <p:nvSpPr>
          <p:cNvPr id="4" name="Slide Number Placeholder 3"/>
          <p:cNvSpPr>
            <a:spLocks noGrp="1"/>
          </p:cNvSpPr>
          <p:nvPr>
            <p:ph type="sldNum" sz="quarter" idx="12"/>
          </p:nvPr>
        </p:nvSpPr>
        <p:spPr/>
        <p:txBody>
          <a:bodyPr/>
          <a:lstStyle/>
          <a:p>
            <a:fld id="{2984BE0F-614D-A94E-B98B-A6270180DFD6}"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idx="1"/>
          </p:nvPr>
        </p:nvSpPr>
        <p:spPr/>
        <p:txBody>
          <a:bodyPr>
            <a:normAutofit fontScale="47500" lnSpcReduction="20000"/>
          </a:bodyPr>
          <a:lstStyle/>
          <a:p>
            <a:pPr eaLnBrk="1" hangingPunct="1">
              <a:lnSpc>
                <a:spcPct val="90000"/>
              </a:lnSpc>
              <a:buFont typeface="Wingdings" pitchFamily="2" charset="2"/>
              <a:buChar char="Ø"/>
            </a:pPr>
            <a:r>
              <a:rPr lang="en-US" sz="5900" b="1" dirty="0" smtClean="0"/>
              <a:t>Generally:</a:t>
            </a:r>
            <a:r>
              <a:rPr lang="en-US" sz="4500" b="1" dirty="0" smtClean="0"/>
              <a:t/>
            </a:r>
            <a:br>
              <a:rPr lang="en-US" sz="4500" b="1" dirty="0" smtClean="0"/>
            </a:br>
            <a:endParaRPr lang="en-US" sz="4500" b="1" dirty="0" smtClean="0"/>
          </a:p>
          <a:p>
            <a:pPr lvl="1">
              <a:lnSpc>
                <a:spcPct val="90000"/>
              </a:lnSpc>
              <a:buFont typeface="Arial" pitchFamily="34" charset="0"/>
              <a:buChar char="•"/>
            </a:pPr>
            <a:r>
              <a:rPr lang="en-US" sz="4800" dirty="0" smtClean="0"/>
              <a:t>The same accountability laws that apply to counties and municipalities also apply to special districts.</a:t>
            </a:r>
          </a:p>
          <a:p>
            <a:pPr lvl="1">
              <a:lnSpc>
                <a:spcPct val="90000"/>
              </a:lnSpc>
              <a:buNone/>
            </a:pPr>
            <a:endParaRPr lang="en-US" sz="4800" dirty="0" smtClean="0"/>
          </a:p>
          <a:p>
            <a:pPr lvl="1">
              <a:lnSpc>
                <a:spcPct val="90000"/>
              </a:lnSpc>
              <a:buFont typeface="Arial" pitchFamily="34" charset="0"/>
              <a:buChar char="•"/>
            </a:pPr>
            <a:r>
              <a:rPr lang="en-US" sz="4800" dirty="0" smtClean="0"/>
              <a:t>The same accountability laws that apply to county and municipal governing board members also apply to special district governing board members.</a:t>
            </a:r>
          </a:p>
          <a:p>
            <a:pPr lvl="1">
              <a:lnSpc>
                <a:spcPct val="90000"/>
              </a:lnSpc>
              <a:buNone/>
            </a:pPr>
            <a:endParaRPr lang="en-US" sz="4800" dirty="0" smtClean="0"/>
          </a:p>
          <a:p>
            <a:pPr lvl="1">
              <a:lnSpc>
                <a:spcPct val="90000"/>
              </a:lnSpc>
              <a:buFont typeface="Arial" pitchFamily="34" charset="0"/>
              <a:buChar char="•"/>
            </a:pPr>
            <a:r>
              <a:rPr lang="en-US" sz="4800" dirty="0" smtClean="0"/>
              <a:t>The oversight of special districts is very similar to the oversight of counties and municipalities.</a:t>
            </a:r>
          </a:p>
          <a:p>
            <a:pPr lvl="1">
              <a:lnSpc>
                <a:spcPct val="90000"/>
              </a:lnSpc>
              <a:buNone/>
            </a:pPr>
            <a:endParaRPr lang="en-US" sz="4800" dirty="0" smtClean="0"/>
          </a:p>
          <a:p>
            <a:pPr lvl="1">
              <a:lnSpc>
                <a:spcPct val="90000"/>
              </a:lnSpc>
              <a:buFont typeface="Arial" pitchFamily="34" charset="0"/>
              <a:buChar char="•"/>
            </a:pPr>
            <a:r>
              <a:rPr lang="en-US" sz="4800" dirty="0" smtClean="0"/>
              <a:t>Counties, municipalities, and special districts are subject to enforcement provisions when they fail to comply with certain state financial reporting requirements.</a:t>
            </a:r>
            <a:br>
              <a:rPr lang="en-US" sz="4800" dirty="0" smtClean="0"/>
            </a:br>
            <a:endParaRPr lang="en-US" sz="4800" dirty="0" smtClean="0"/>
          </a:p>
        </p:txBody>
      </p:sp>
      <p:sp>
        <p:nvSpPr>
          <p:cNvPr id="102402" name="Rectangle 2"/>
          <p:cNvSpPr>
            <a:spLocks noGrp="1" noChangeArrowheads="1"/>
          </p:cNvSpPr>
          <p:nvPr>
            <p:ph type="title"/>
          </p:nvPr>
        </p:nvSpPr>
        <p:spPr/>
        <p:txBody>
          <a:bodyPr>
            <a:normAutofit/>
          </a:bodyPr>
          <a:lstStyle/>
          <a:p>
            <a:pPr eaLnBrk="1" fontAlgn="auto" hangingPunct="1">
              <a:spcAft>
                <a:spcPts val="0"/>
              </a:spcAft>
              <a:defRPr/>
            </a:pPr>
            <a:r>
              <a:rPr lang="en-US" sz="3600" b="1" dirty="0" smtClean="0"/>
              <a:t>Introduction to Special Districts</a:t>
            </a:r>
          </a:p>
        </p:txBody>
      </p:sp>
      <p:sp>
        <p:nvSpPr>
          <p:cNvPr id="4" name="Slide Number Placeholder 3"/>
          <p:cNvSpPr>
            <a:spLocks noGrp="1"/>
          </p:cNvSpPr>
          <p:nvPr>
            <p:ph type="sldNum" sz="quarter" idx="12"/>
          </p:nvPr>
        </p:nvSpPr>
        <p:spPr/>
        <p:txBody>
          <a:bodyPr/>
          <a:lstStyle/>
          <a:p>
            <a:fld id="{2984BE0F-614D-A94E-B98B-A6270180DFD6}"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5" name="Rectangle 3"/>
          <p:cNvSpPr>
            <a:spLocks noGrp="1" noChangeArrowheads="1"/>
          </p:cNvSpPr>
          <p:nvPr>
            <p:ph idx="1"/>
          </p:nvPr>
        </p:nvSpPr>
        <p:spPr/>
        <p:txBody>
          <a:bodyPr>
            <a:normAutofit/>
          </a:bodyPr>
          <a:lstStyle/>
          <a:p>
            <a:pPr marL="365760" lvl="1" indent="-256032" eaLnBrk="1" fontAlgn="auto" hangingPunct="1">
              <a:spcBef>
                <a:spcPts val="400"/>
              </a:spcBef>
              <a:spcAft>
                <a:spcPts val="0"/>
              </a:spcAft>
              <a:buSzPct val="68000"/>
              <a:buFont typeface="Wingdings" pitchFamily="2" charset="2"/>
              <a:buChar char="Ø"/>
              <a:defRPr/>
            </a:pPr>
            <a:r>
              <a:rPr lang="en-US" sz="2800" dirty="0" smtClean="0"/>
              <a:t>For financial reporting and other purposes, special districts are classified as either:</a:t>
            </a:r>
            <a:br>
              <a:rPr lang="en-US" sz="2800" dirty="0" smtClean="0"/>
            </a:br>
            <a:endParaRPr lang="en-US" sz="2800" dirty="0" smtClean="0"/>
          </a:p>
          <a:p>
            <a:pPr marL="621348" lvl="1" indent="-256032" eaLnBrk="1" fontAlgn="auto" hangingPunct="1">
              <a:spcAft>
                <a:spcPts val="0"/>
              </a:spcAft>
              <a:buFont typeface="Arial" pitchFamily="34" charset="0"/>
              <a:buChar char="•"/>
              <a:defRPr/>
            </a:pPr>
            <a:r>
              <a:rPr lang="en-US" sz="2600" dirty="0" smtClean="0"/>
              <a:t>Dependent</a:t>
            </a:r>
            <a:br>
              <a:rPr lang="en-US" sz="2600" dirty="0" smtClean="0"/>
            </a:br>
            <a:endParaRPr lang="en-US" sz="2600" dirty="0" smtClean="0"/>
          </a:p>
          <a:p>
            <a:pPr marL="621348" lvl="1" indent="-256032" eaLnBrk="1" fontAlgn="auto" hangingPunct="1">
              <a:spcAft>
                <a:spcPts val="0"/>
              </a:spcAft>
              <a:buFont typeface="Arial" pitchFamily="34" charset="0"/>
              <a:buChar char="•"/>
              <a:defRPr/>
            </a:pPr>
            <a:r>
              <a:rPr lang="en-US" sz="2600" dirty="0" smtClean="0"/>
              <a:t>Independent</a:t>
            </a:r>
          </a:p>
        </p:txBody>
      </p:sp>
      <p:sp>
        <p:nvSpPr>
          <p:cNvPr id="105474" name="Rectangle 2"/>
          <p:cNvSpPr>
            <a:spLocks noGrp="1" noChangeArrowheads="1"/>
          </p:cNvSpPr>
          <p:nvPr>
            <p:ph type="title"/>
          </p:nvPr>
        </p:nvSpPr>
        <p:spPr/>
        <p:txBody>
          <a:bodyPr>
            <a:normAutofit/>
          </a:bodyPr>
          <a:lstStyle/>
          <a:p>
            <a:pPr eaLnBrk="1" fontAlgn="auto" hangingPunct="1">
              <a:spcAft>
                <a:spcPts val="0"/>
              </a:spcAft>
              <a:defRPr/>
            </a:pPr>
            <a:r>
              <a:rPr lang="en-US" sz="3600" b="1" dirty="0" smtClean="0"/>
              <a:t>Introduction to Special Districts</a:t>
            </a:r>
          </a:p>
        </p:txBody>
      </p:sp>
      <p:sp>
        <p:nvSpPr>
          <p:cNvPr id="4" name="Slide Number Placeholder 3"/>
          <p:cNvSpPr>
            <a:spLocks noGrp="1"/>
          </p:cNvSpPr>
          <p:nvPr>
            <p:ph type="sldNum" sz="quarter" idx="12"/>
          </p:nvPr>
        </p:nvSpPr>
        <p:spPr/>
        <p:txBody>
          <a:bodyPr/>
          <a:lstStyle/>
          <a:p>
            <a:fld id="{2984BE0F-614D-A94E-B98B-A6270180DFD6}"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p:txBody>
          <a:bodyPr>
            <a:noAutofit/>
          </a:bodyPr>
          <a:lstStyle/>
          <a:p>
            <a:pPr eaLnBrk="1" hangingPunct="1">
              <a:lnSpc>
                <a:spcPct val="90000"/>
              </a:lnSpc>
              <a:buFont typeface="Wingdings" pitchFamily="2" charset="2"/>
              <a:buChar char="Ø"/>
            </a:pPr>
            <a:r>
              <a:rPr lang="en-US" sz="2800" b="1" dirty="0" smtClean="0"/>
              <a:t>Dependent</a:t>
            </a:r>
            <a:r>
              <a:rPr lang="en-US" sz="2800" dirty="0" smtClean="0"/>
              <a:t> special districts are under some control by a single county or municipality (one or more of the following):</a:t>
            </a:r>
            <a:br>
              <a:rPr lang="en-US" sz="2800" dirty="0" smtClean="0"/>
            </a:br>
            <a:endParaRPr lang="en-US" sz="2800" dirty="0" smtClean="0"/>
          </a:p>
          <a:p>
            <a:pPr lvl="1" eaLnBrk="1" hangingPunct="1">
              <a:lnSpc>
                <a:spcPct val="90000"/>
              </a:lnSpc>
              <a:buFont typeface="Arial" pitchFamily="34" charset="0"/>
              <a:buChar char="•"/>
            </a:pPr>
            <a:r>
              <a:rPr lang="en-US" sz="2600" dirty="0" smtClean="0"/>
              <a:t>May have identical governing board members (but always a separate governing board)</a:t>
            </a:r>
          </a:p>
          <a:p>
            <a:pPr lvl="1" eaLnBrk="1" hangingPunct="1">
              <a:lnSpc>
                <a:spcPct val="90000"/>
              </a:lnSpc>
              <a:buFont typeface="Arial" pitchFamily="34" charset="0"/>
              <a:buChar char="•"/>
            </a:pPr>
            <a:r>
              <a:rPr lang="en-US" sz="2600" dirty="0" smtClean="0"/>
              <a:t>May appoint all members to the special district’s governing body</a:t>
            </a:r>
          </a:p>
          <a:p>
            <a:pPr lvl="1" eaLnBrk="1" hangingPunct="1">
              <a:lnSpc>
                <a:spcPct val="90000"/>
              </a:lnSpc>
              <a:buFont typeface="Arial" pitchFamily="34" charset="0"/>
              <a:buChar char="•"/>
            </a:pPr>
            <a:r>
              <a:rPr lang="en-US" sz="2600" dirty="0" smtClean="0"/>
              <a:t>May remove any member at will during unexpired terms</a:t>
            </a:r>
          </a:p>
          <a:p>
            <a:pPr lvl="1" eaLnBrk="1" hangingPunct="1">
              <a:lnSpc>
                <a:spcPct val="90000"/>
              </a:lnSpc>
              <a:buFont typeface="Arial" pitchFamily="34" charset="0"/>
              <a:buChar char="•"/>
            </a:pPr>
            <a:r>
              <a:rPr lang="en-US" sz="2600" dirty="0" smtClean="0"/>
              <a:t>May approve the special district’s budget</a:t>
            </a:r>
          </a:p>
          <a:p>
            <a:pPr lvl="1" eaLnBrk="1" hangingPunct="1">
              <a:lnSpc>
                <a:spcPct val="90000"/>
              </a:lnSpc>
              <a:buFont typeface="Arial" pitchFamily="34" charset="0"/>
              <a:buChar char="•"/>
            </a:pPr>
            <a:r>
              <a:rPr lang="en-US" sz="2600" dirty="0" smtClean="0"/>
              <a:t>May veto the special district’s budget</a:t>
            </a:r>
          </a:p>
        </p:txBody>
      </p:sp>
      <p:sp>
        <p:nvSpPr>
          <p:cNvPr id="106498" name="Rectangle 2"/>
          <p:cNvSpPr>
            <a:spLocks noGrp="1" noChangeArrowheads="1"/>
          </p:cNvSpPr>
          <p:nvPr>
            <p:ph type="title"/>
          </p:nvPr>
        </p:nvSpPr>
        <p:spPr/>
        <p:txBody>
          <a:bodyPr>
            <a:normAutofit/>
          </a:bodyPr>
          <a:lstStyle/>
          <a:p>
            <a:pPr eaLnBrk="1" fontAlgn="auto" hangingPunct="1">
              <a:spcAft>
                <a:spcPts val="0"/>
              </a:spcAft>
              <a:defRPr/>
            </a:pPr>
            <a:r>
              <a:rPr lang="en-US" sz="3600" b="1" dirty="0" smtClean="0"/>
              <a:t>Introduction to Special Districts</a:t>
            </a:r>
          </a:p>
        </p:txBody>
      </p:sp>
      <p:sp>
        <p:nvSpPr>
          <p:cNvPr id="4" name="Slide Number Placeholder 3"/>
          <p:cNvSpPr>
            <a:spLocks noGrp="1"/>
          </p:cNvSpPr>
          <p:nvPr>
            <p:ph type="sldNum" sz="quarter" idx="12"/>
          </p:nvPr>
        </p:nvSpPr>
        <p:spPr/>
        <p:txBody>
          <a:bodyPr/>
          <a:lstStyle/>
          <a:p>
            <a:fld id="{2984BE0F-614D-A94E-B98B-A6270180DFD6}"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a:xfrm>
            <a:off x="457200" y="1447800"/>
            <a:ext cx="8229600" cy="4525963"/>
          </a:xfrm>
        </p:spPr>
        <p:txBody>
          <a:bodyPr/>
          <a:lstStyle/>
          <a:p>
            <a:pPr eaLnBrk="1" hangingPunct="1"/>
            <a:endParaRPr lang="en-US" dirty="0" smtClean="0"/>
          </a:p>
          <a:p>
            <a:pPr eaLnBrk="1" hangingPunct="1">
              <a:buFont typeface="Wingdings" pitchFamily="2" charset="2"/>
              <a:buChar char="Ø"/>
            </a:pPr>
            <a:r>
              <a:rPr lang="en-US" sz="2800" b="1" dirty="0" smtClean="0"/>
              <a:t>A special district that does not have any dependent characteristics is </a:t>
            </a:r>
            <a:r>
              <a:rPr lang="en-US" sz="2800" b="1" dirty="0" smtClean="0">
                <a:solidFill>
                  <a:srgbClr val="FF0000"/>
                </a:solidFill>
              </a:rPr>
              <a:t>independent.</a:t>
            </a:r>
            <a:r>
              <a:rPr lang="en-US" sz="2800" b="1" dirty="0" smtClean="0"/>
              <a:t/>
            </a:r>
            <a:br>
              <a:rPr lang="en-US" sz="2800" b="1" dirty="0" smtClean="0"/>
            </a:br>
            <a:endParaRPr lang="en-US" sz="2800" b="1" dirty="0" smtClean="0"/>
          </a:p>
          <a:p>
            <a:pPr eaLnBrk="1" hangingPunct="1">
              <a:buFont typeface="Wingdings" pitchFamily="2" charset="2"/>
              <a:buChar char="Ø"/>
            </a:pPr>
            <a:r>
              <a:rPr lang="en-US" sz="2800" b="1" dirty="0" smtClean="0"/>
              <a:t>Multi-county special districts are usually independent.</a:t>
            </a:r>
          </a:p>
        </p:txBody>
      </p:sp>
      <p:sp>
        <p:nvSpPr>
          <p:cNvPr id="107522" name="Rectangle 2"/>
          <p:cNvSpPr>
            <a:spLocks noGrp="1" noChangeArrowheads="1"/>
          </p:cNvSpPr>
          <p:nvPr>
            <p:ph type="title"/>
          </p:nvPr>
        </p:nvSpPr>
        <p:spPr/>
        <p:txBody>
          <a:bodyPr>
            <a:normAutofit/>
          </a:bodyPr>
          <a:lstStyle/>
          <a:p>
            <a:pPr eaLnBrk="1" fontAlgn="auto" hangingPunct="1">
              <a:spcAft>
                <a:spcPts val="0"/>
              </a:spcAft>
              <a:defRPr/>
            </a:pPr>
            <a:r>
              <a:rPr lang="en-US" sz="3600" b="1" dirty="0" smtClean="0"/>
              <a:t>Introduction to Special Districts</a:t>
            </a:r>
            <a:endParaRPr lang="en-US" sz="3600" b="1" dirty="0"/>
          </a:p>
        </p:txBody>
      </p:sp>
      <p:sp>
        <p:nvSpPr>
          <p:cNvPr id="4" name="Slide Number Placeholder 3"/>
          <p:cNvSpPr>
            <a:spLocks noGrp="1"/>
          </p:cNvSpPr>
          <p:nvPr>
            <p:ph type="sldNum" sz="quarter" idx="12"/>
          </p:nvPr>
        </p:nvSpPr>
        <p:spPr/>
        <p:txBody>
          <a:bodyPr/>
          <a:lstStyle/>
          <a:p>
            <a:fld id="{2984BE0F-614D-A94E-B98B-A6270180DFD6}"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o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1327</TotalTime>
  <Words>1045</Words>
  <Application>Microsoft Office PowerPoint</Application>
  <PresentationFormat>On-screen Show (4:3)</PresentationFormat>
  <Paragraphs>377</Paragraphs>
  <Slides>42</Slides>
  <Notes>7</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deo master</vt:lpstr>
      <vt:lpstr>  Senate Committee on Community Affairs Presented by: Jack Gaskins, Jr., Special District Information Program, Division of Community Development   Tuesday, October 4, 2011</vt:lpstr>
      <vt:lpstr>Special District Basics</vt:lpstr>
      <vt:lpstr>Special District Information Program</vt:lpstr>
      <vt:lpstr>Introduction to Special Districts</vt:lpstr>
      <vt:lpstr>Introduction to Special Districts</vt:lpstr>
      <vt:lpstr>Introduction to Special Districts</vt:lpstr>
      <vt:lpstr>Introduction to Special Districts</vt:lpstr>
      <vt:lpstr>Introduction to Special Districts</vt:lpstr>
      <vt:lpstr>Introduction to Special Districts</vt:lpstr>
      <vt:lpstr>Introduction to Special Districts</vt:lpstr>
      <vt:lpstr>Introduction to Special Districts</vt:lpstr>
      <vt:lpstr>Introduction to Special Districts</vt:lpstr>
      <vt:lpstr>A “Snapshot” of Special Districts in Florida</vt:lpstr>
      <vt:lpstr>A “Snapshot” of Special Districts in Florida</vt:lpstr>
      <vt:lpstr>A “Snapshot” of Special Districts in Florida</vt:lpstr>
      <vt:lpstr>A “Snapshot” of Special Districts in Florida</vt:lpstr>
      <vt:lpstr>A “Snapshot” of Special Districts in Florida</vt:lpstr>
      <vt:lpstr>Why are special districts created?</vt:lpstr>
      <vt:lpstr>Why are special districts created?</vt:lpstr>
      <vt:lpstr>Why are special districts created?</vt:lpstr>
      <vt:lpstr>Why are special districts created?</vt:lpstr>
      <vt:lpstr>Why are special districts created?</vt:lpstr>
      <vt:lpstr>Why are special districts created?</vt:lpstr>
      <vt:lpstr>How are special districts held accountable?</vt:lpstr>
      <vt:lpstr>How are special districts held accountable?</vt:lpstr>
      <vt:lpstr>How are special districts held accountable?</vt:lpstr>
      <vt:lpstr>How are special districts held accountable?</vt:lpstr>
      <vt:lpstr>How are special districts held accountable?</vt:lpstr>
      <vt:lpstr>How are special districts held accountable?</vt:lpstr>
      <vt:lpstr>The oversight of special districts</vt:lpstr>
      <vt:lpstr>The oversight of special districts</vt:lpstr>
      <vt:lpstr>The oversight of special districts</vt:lpstr>
      <vt:lpstr>The oversight of special districts</vt:lpstr>
      <vt:lpstr>The oversight of special districts</vt:lpstr>
      <vt:lpstr>The oversight of special districts</vt:lpstr>
      <vt:lpstr>The oversight of special districts</vt:lpstr>
      <vt:lpstr>Enforcement</vt:lpstr>
      <vt:lpstr>Enforcement</vt:lpstr>
      <vt:lpstr>Enforcement</vt:lpstr>
      <vt:lpstr>Uniform Special District Information</vt:lpstr>
      <vt:lpstr>Technical Assistance for Special Districts</vt:lpstr>
      <vt:lpstr>Questions?</vt:lpstr>
    </vt:vector>
  </TitlesOfParts>
  <Company>Design Farm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Heading 1</dc:title>
  <dc:creator>Seth Brock</dc:creator>
  <cp:lastModifiedBy>Darrick McGhee</cp:lastModifiedBy>
  <cp:revision>263</cp:revision>
  <dcterms:created xsi:type="dcterms:W3CDTF">2011-09-07T20:10:12Z</dcterms:created>
  <dcterms:modified xsi:type="dcterms:W3CDTF">2011-09-28T15:23:48Z</dcterms:modified>
</cp:coreProperties>
</file>