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sldIdLst>
    <p:sldId id="257" r:id="rId2"/>
    <p:sldId id="259"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264" r:id="rId48"/>
    <p:sldId id="265"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2452"/>
    <a:srgbClr val="E2C549"/>
    <a:srgbClr val="7B8898"/>
    <a:srgbClr val="04A651"/>
    <a:srgbClr val="9C9E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76750" autoAdjust="0"/>
  </p:normalViewPr>
  <p:slideViewPr>
    <p:cSldViewPr snapToGrid="0">
      <p:cViewPr varScale="1">
        <p:scale>
          <a:sx n="83" d="100"/>
          <a:sy n="83" d="100"/>
        </p:scale>
        <p:origin x="15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13B6D-728D-490A-AC63-CD65EE5068DF}" type="datetimeFigureOut">
              <a:rPr lang="en-US" smtClean="0"/>
              <a:t>3/29/2024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4C95AC-A3AE-480C-9ADF-C7206673AE40}" type="slidenum">
              <a:rPr lang="en-US" smtClean="0"/>
              <a:t>‹#›</a:t>
            </a:fld>
            <a:endParaRPr lang="en-US"/>
          </a:p>
        </p:txBody>
      </p:sp>
    </p:spTree>
    <p:extLst>
      <p:ext uri="{BB962C8B-B14F-4D97-AF65-F5344CB8AC3E}">
        <p14:creationId xmlns:p14="http://schemas.microsoft.com/office/powerpoint/2010/main" val="1608202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Welcome to part two of the Wagner-</a:t>
            </a:r>
            <a:r>
              <a:rPr lang="en-US" altLang="en-US" dirty="0" err="1"/>
              <a:t>Peyser</a:t>
            </a:r>
            <a:r>
              <a:rPr lang="en-US" altLang="en-US" dirty="0"/>
              <a:t> job order training series, Guidelines for Writing Job Orders. This presentation is intended to review principles for job order writing in compliance with federal laws and state policy. For basic job order definitions and processes, please review part one of the job order training series.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a:t>
            </a:fld>
            <a:endParaRPr lang="en-US"/>
          </a:p>
        </p:txBody>
      </p:sp>
    </p:spTree>
    <p:extLst>
      <p:ext uri="{BB962C8B-B14F-4D97-AF65-F5344CB8AC3E}">
        <p14:creationId xmlns:p14="http://schemas.microsoft.com/office/powerpoint/2010/main" val="2323766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Equal Pay Act of 1963 makes it illegal to pay different wages to someone of the opposite sex, based on sex alone, if they perform equal work which requires equal skills in the same workplace. </a:t>
            </a:r>
          </a:p>
          <a:p>
            <a:endParaRPr lang="en-US" altLang="en-US" dirty="0"/>
          </a:p>
          <a:p>
            <a:r>
              <a:rPr lang="en-US" altLang="en-US" dirty="0"/>
              <a:t>The Age Discrimination in Employment Act of 1967 protects individuals, age 40 or older, from discrimination based on their age.</a:t>
            </a:r>
          </a:p>
          <a:p>
            <a:endParaRPr lang="en-US" altLang="en-US" dirty="0"/>
          </a:p>
          <a:p>
            <a:r>
              <a:rPr lang="en-US" altLang="en-US" dirty="0"/>
              <a:t>The Genetic Information Nondiscrimination Act of 2008 makes it illegal for employers to discriminate against someone based on the receipt of genetic information.</a:t>
            </a:r>
          </a:p>
          <a:p>
            <a:r>
              <a:rPr lang="en-US" altLang="en-US" dirty="0"/>
              <a:t>	In the 1970s employers were requiring applicants to be tested for sickle cell anemia, a disorder which primarily affects African Americans. These test results were used as a means of discriminating against blacks in their hiring practices. Congress enacted a law to combat this particular practice and later enacted GINA.</a:t>
            </a:r>
          </a:p>
          <a:p>
            <a:endParaRPr lang="en-US" altLang="en-US" dirty="0"/>
          </a:p>
          <a:p>
            <a:endParaRPr lang="en-US" altLang="en-US" dirty="0"/>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10</a:t>
            </a:fld>
            <a:endParaRPr lang="en-US"/>
          </a:p>
        </p:txBody>
      </p:sp>
    </p:spTree>
    <p:extLst>
      <p:ext uri="{BB962C8B-B14F-4D97-AF65-F5344CB8AC3E}">
        <p14:creationId xmlns:p14="http://schemas.microsoft.com/office/powerpoint/2010/main" val="1906306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a:p>
            <a:r>
              <a:rPr lang="en-US" altLang="en-US" dirty="0"/>
              <a:t>Title one of the Americans with Disabilities Act of 1990 prohibits employers from discriminating against qualified persons with disabilities. Employers must reasonably accommodate any known mental or physical limitations of an applicant or employee as long as it does not cause an undue hardship on the employer.</a:t>
            </a:r>
          </a:p>
          <a:p>
            <a:r>
              <a:rPr lang="en-US" altLang="en-US" dirty="0"/>
              <a:t>	Employers cannot legally inquire about an individual’s disability or request medical testing to uncover potential disabilities. They can, however, ask applicants whether they would be able to successfully complete duties of the position.</a:t>
            </a:r>
          </a:p>
          <a:p>
            <a:endParaRPr lang="en-US" altLang="en-US" dirty="0"/>
          </a:p>
          <a:p>
            <a:r>
              <a:rPr lang="en-US" altLang="en-US" dirty="0"/>
              <a:t>Sections 102 and 103 of the Civil Rights Act of 1991 permit damages to be awarded in cases where it found that the employer intentionally discriminated against and applicant or employee.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11</a:t>
            </a:fld>
            <a:endParaRPr lang="en-US"/>
          </a:p>
        </p:txBody>
      </p:sp>
    </p:spTree>
    <p:extLst>
      <p:ext uri="{BB962C8B-B14F-4D97-AF65-F5344CB8AC3E}">
        <p14:creationId xmlns:p14="http://schemas.microsoft.com/office/powerpoint/2010/main" val="286399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One-Stop Center staff are the first line of defense on verifying job orders and safeguarding job seekers from potential scams.  This task is accomplished by obtaining as much information as possible about an employer and any vacancies they wish to post. For the employer verification process, please follow the link on this slide. Only legitimate job orders should be displayed online to the public. Staff should only provide referrals to job orders that have been reviewed and validated.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12</a:t>
            </a:fld>
            <a:endParaRPr lang="en-US"/>
          </a:p>
        </p:txBody>
      </p:sp>
    </p:spTree>
    <p:extLst>
      <p:ext uri="{BB962C8B-B14F-4D97-AF65-F5344CB8AC3E}">
        <p14:creationId xmlns:p14="http://schemas.microsoft.com/office/powerpoint/2010/main" val="161818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One-Stop Career Centers should not actively recruit orders falling below Florida’s Minimum Wage Law. If an employer lists a position below minimum wage staff should contact the employer to inform them of the current minimum wage and discuss the probable difficulty filling such an order. If the employer does not modify the wage, staff should proceed with taking the order.</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13</a:t>
            </a:fld>
            <a:endParaRPr lang="en-US"/>
          </a:p>
        </p:txBody>
      </p:sp>
    </p:spTree>
    <p:extLst>
      <p:ext uri="{BB962C8B-B14F-4D97-AF65-F5344CB8AC3E}">
        <p14:creationId xmlns:p14="http://schemas.microsoft.com/office/powerpoint/2010/main" val="1747040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Wagner-</a:t>
            </a:r>
            <a:r>
              <a:rPr lang="en-US" altLang="en-US" dirty="0" err="1"/>
              <a:t>Peyser</a:t>
            </a:r>
            <a:r>
              <a:rPr lang="en-US" altLang="en-US" dirty="0"/>
              <a:t> law states that there is nothing in the Act which prohibits the referral of any job seeker to private agencies, as long as the job seeker is not charged a fee. Posting job orders by a temporary staffing agency requires the phrase “position offered by a no fee agency” be listed as the first line in the job order’s job description.</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14</a:t>
            </a:fld>
            <a:endParaRPr lang="en-US"/>
          </a:p>
        </p:txBody>
      </p:sp>
    </p:spTree>
    <p:extLst>
      <p:ext uri="{BB962C8B-B14F-4D97-AF65-F5344CB8AC3E}">
        <p14:creationId xmlns:p14="http://schemas.microsoft.com/office/powerpoint/2010/main" val="4282372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Independent contractor positions are those jobs in which an employer-employee relationship does not exist. These positions provide a job opportunity for a job seeker without a guarantee of wages. Independent contractor job orders are permitted to be posted in EFM as long as the terms of employment are listed in the job description. Staff should advise job seekers about the conditions of these positions prior to making a referral.</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15</a:t>
            </a:fld>
            <a:endParaRPr lang="en-US"/>
          </a:p>
        </p:txBody>
      </p:sp>
    </p:spTree>
    <p:extLst>
      <p:ext uri="{BB962C8B-B14F-4D97-AF65-F5344CB8AC3E}">
        <p14:creationId xmlns:p14="http://schemas.microsoft.com/office/powerpoint/2010/main" val="1037532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All new job orders should be immediately computer searched for qualified veterans to include job orders requiring not minimum experience or those where an employer will train. The Local Veterans Representative or Disabled Veteran Representative or the One-Stop Center Manager should determine whether a job order is file searched or not. This decision should consider the overall labor market conditions and the availability of qualified veterans.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16</a:t>
            </a:fld>
            <a:endParaRPr lang="en-US"/>
          </a:p>
        </p:txBody>
      </p:sp>
    </p:spTree>
    <p:extLst>
      <p:ext uri="{BB962C8B-B14F-4D97-AF65-F5344CB8AC3E}">
        <p14:creationId xmlns:p14="http://schemas.microsoft.com/office/powerpoint/2010/main" val="3328405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Job orders for a mass recruitment event should be taken as soon as possible and reviewed for compliance. To avoid a potential violation of the federal placement definition, One-Stop Center participation in a mass recruitment should not occur without first entering a job order into the Wagner-</a:t>
            </a:r>
            <a:r>
              <a:rPr lang="en-US" altLang="en-US" dirty="0" err="1"/>
              <a:t>Peyser</a:t>
            </a:r>
            <a:r>
              <a:rPr lang="en-US" altLang="en-US" dirty="0"/>
              <a:t> reporting system.</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17</a:t>
            </a:fld>
            <a:endParaRPr lang="en-US"/>
          </a:p>
        </p:txBody>
      </p:sp>
    </p:spTree>
    <p:extLst>
      <p:ext uri="{BB962C8B-B14F-4D97-AF65-F5344CB8AC3E}">
        <p14:creationId xmlns:p14="http://schemas.microsoft.com/office/powerpoint/2010/main" val="1009048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delayed placement can be described as a hire that may have been initially missed by staff, but has been taken at a later date. Delayed placements may include job referrals entered with a result other than ‘hired’. Credit should be taken by locating the job seeker from the original job order; changing the applicant status to hired; recording a case note to include a comment that the placement is delayed; and a separate case note on the job seekers notes screen detailing additional information to assist with the monitoring of delayed placements.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18</a:t>
            </a:fld>
            <a:endParaRPr lang="en-US"/>
          </a:p>
        </p:txBody>
      </p:sp>
    </p:spTree>
    <p:extLst>
      <p:ext uri="{BB962C8B-B14F-4D97-AF65-F5344CB8AC3E}">
        <p14:creationId xmlns:p14="http://schemas.microsoft.com/office/powerpoint/2010/main" val="3653590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There are a few guidelines staff should follow when compiling job orders.  The title of the job should be specific to the position. The job descriptions should be written with the criteria that will allow job seekers and staff to determine suitability for a referral to a job; listing qualifying and disqualifying terms first. Staff should avoid the use of vague adjectives when describing job duties. Concrete terms provide more detail regarding the expectations of a position. All job order language should comply with federal, state, and local laws as applicable. Suppressed job orders should not display an employer’s information.</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19</a:t>
            </a:fld>
            <a:endParaRPr lang="en-US"/>
          </a:p>
        </p:txBody>
      </p:sp>
    </p:spTree>
    <p:extLst>
      <p:ext uri="{BB962C8B-B14F-4D97-AF65-F5344CB8AC3E}">
        <p14:creationId xmlns:p14="http://schemas.microsoft.com/office/powerpoint/2010/main" val="1907224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Job orders are the vehicle which drive the recruitment and application process for employers and job seekers. Job orders can be self – entered by employers, or entered by the One-Stop Career Center staff. If an employer enters their own job order, an alert will be sent through EFM to notify staff of the pending order. Staff have 48 hours to review new employer accounts to ensure that they are in compliance with federal and state laws and the terms of use prior to the auto-enable process. Other requests received by staff must be immediately reviewed for compliance and accuracy prior to entry into EFM.</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a:t>
            </a:fld>
            <a:endParaRPr lang="en-US"/>
          </a:p>
        </p:txBody>
      </p:sp>
    </p:spTree>
    <p:extLst>
      <p:ext uri="{BB962C8B-B14F-4D97-AF65-F5344CB8AC3E}">
        <p14:creationId xmlns:p14="http://schemas.microsoft.com/office/powerpoint/2010/main" val="26104020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Other guidelines to consider when writing job orders include using acronyms sparingly. Many employers and associates use jargon at their companies which may translate over to their job order requests, but are unknown to the universal job seeker. Staff should seek clarification on any acronyms and use standard dictionary abbreviations when possible. EFM contains a spell check feature to assist with locating any typing errors during data entry. However, proof read all job orders before displaying them to the public to ensure all errors have been corrected, including grammatical errors. The use of key words is recommended to help information stand out. Specify the type of experience required for a position. If in doubt, consult with the employer about any technical questions staff may ask applicants to determine whether a referral should be made. Also specify any languages that may be required to perform the duties of job.</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20</a:t>
            </a:fld>
            <a:endParaRPr lang="en-US"/>
          </a:p>
        </p:txBody>
      </p:sp>
    </p:spTree>
    <p:extLst>
      <p:ext uri="{BB962C8B-B14F-4D97-AF65-F5344CB8AC3E}">
        <p14:creationId xmlns:p14="http://schemas.microsoft.com/office/powerpoint/2010/main" val="2925843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To assist with a fluid labor exchange system, staff must match the job orders job description with the proper O*Net code. This requires a careful analysis of the job title and the job’s duties. Staff should search the O*NET database using the job title as the key word and select a code which most closely links the duties to the position. Lastly, confidential job orders should be listed using the One-Stop Centers name, address, and phone number while the order is displayed online. The employer’s contact information should be listed on the case notes screen and replace the One-Stops information once the order closes.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21</a:t>
            </a:fld>
            <a:endParaRPr lang="en-US"/>
          </a:p>
        </p:txBody>
      </p:sp>
    </p:spTree>
    <p:extLst>
      <p:ext uri="{BB962C8B-B14F-4D97-AF65-F5344CB8AC3E}">
        <p14:creationId xmlns:p14="http://schemas.microsoft.com/office/powerpoint/2010/main" val="41807720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When taking job order requests, staff should tactfully discuss the hiring requirements with the employer. Avoid asking leading questions about a position which may lead the employer to make an arbitrary decision about age, education, years of experience, or physical requirements. Discuss with the employer whether requirements are firm or preferences. Explain the necessity of reporting a filled position as soon as possible, as well as the verification process.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22</a:t>
            </a:fld>
            <a:endParaRPr lang="en-US"/>
          </a:p>
        </p:txBody>
      </p:sp>
    </p:spTree>
    <p:extLst>
      <p:ext uri="{BB962C8B-B14F-4D97-AF65-F5344CB8AC3E}">
        <p14:creationId xmlns:p14="http://schemas.microsoft.com/office/powerpoint/2010/main" val="1470863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successful labor exchange system is reliant upon a well organized job order management process. The regional workforce boards should implement local procedures for job order management. This includes the data entry, maintenance and follow up. Duties may be delegated to a specific individual or unit at the One-Stop Center. Job orders should be properly maintained and not allowed to expire.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23</a:t>
            </a:fld>
            <a:endParaRPr lang="en-US"/>
          </a:p>
        </p:txBody>
      </p:sp>
    </p:spTree>
    <p:extLst>
      <p:ext uri="{BB962C8B-B14F-4D97-AF65-F5344CB8AC3E}">
        <p14:creationId xmlns:p14="http://schemas.microsoft.com/office/powerpoint/2010/main" val="32594766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Expired job orders may indicate lax management and potentially poor customer and employer service. The following shows a recommended follow up schedule. Those job orders that have been fully referred should be verified daily or as requested by the employer; orders on hold should be verified weekly; and all other orders should be verified at least every two weeks. Maintaining and following a follow up schedule is pertinent to a fluid labor exchange system.</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24</a:t>
            </a:fld>
            <a:endParaRPr lang="en-US"/>
          </a:p>
        </p:txBody>
      </p:sp>
    </p:spTree>
    <p:extLst>
      <p:ext uri="{BB962C8B-B14F-4D97-AF65-F5344CB8AC3E}">
        <p14:creationId xmlns:p14="http://schemas.microsoft.com/office/powerpoint/2010/main" val="41710225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Job orders should not be modified by any other office other than the order holding office. The order holding office is the region in which the job order has been assigned. The order holding office has the sole responsibility to perform job order follow-up, change the status of an order, or verify referral and placement results. Staff must ensure that placements follow the federal placement definition before credit can be taken. If staff miss a placement initially, a delayed placement credit may be taken followed by a case note indicating why the placement was recorded at a later date.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25</a:t>
            </a:fld>
            <a:endParaRPr lang="en-US"/>
          </a:p>
        </p:txBody>
      </p:sp>
    </p:spTree>
    <p:extLst>
      <p:ext uri="{BB962C8B-B14F-4D97-AF65-F5344CB8AC3E}">
        <p14:creationId xmlns:p14="http://schemas.microsoft.com/office/powerpoint/2010/main" val="311137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Answers – 1. False  2. False  3. True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26</a:t>
            </a:fld>
            <a:endParaRPr lang="en-US"/>
          </a:p>
        </p:txBody>
      </p:sp>
    </p:spTree>
    <p:extLst>
      <p:ext uri="{BB962C8B-B14F-4D97-AF65-F5344CB8AC3E}">
        <p14:creationId xmlns:p14="http://schemas.microsoft.com/office/powerpoint/2010/main" val="38080609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Answers – 4. True  5. True  6. True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27</a:t>
            </a:fld>
            <a:endParaRPr lang="en-US"/>
          </a:p>
        </p:txBody>
      </p:sp>
    </p:spTree>
    <p:extLst>
      <p:ext uri="{BB962C8B-B14F-4D97-AF65-F5344CB8AC3E}">
        <p14:creationId xmlns:p14="http://schemas.microsoft.com/office/powerpoint/2010/main" val="42918290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Answers – 7. True  8. False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28</a:t>
            </a:fld>
            <a:endParaRPr lang="en-US"/>
          </a:p>
        </p:txBody>
      </p:sp>
    </p:spTree>
    <p:extLst>
      <p:ext uri="{BB962C8B-B14F-4D97-AF65-F5344CB8AC3E}">
        <p14:creationId xmlns:p14="http://schemas.microsoft.com/office/powerpoint/2010/main" val="24812221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Answers – 9. True  10. True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29</a:t>
            </a:fld>
            <a:endParaRPr lang="en-US"/>
          </a:p>
        </p:txBody>
      </p:sp>
    </p:spTree>
    <p:extLst>
      <p:ext uri="{BB962C8B-B14F-4D97-AF65-F5344CB8AC3E}">
        <p14:creationId xmlns:p14="http://schemas.microsoft.com/office/powerpoint/2010/main" val="753349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All fields on the job order form that are marked by an asterisk must be completed. There are supplemental fields that, if completed, will assist with providing more information about the advertised position; however, these fields are not required. An example of this is the wage data. Wage data is a required field, but employers are not required to list the position’s actual pay information if they choose not to. To complete this requirement, however, some numerical value must populate this field. For those employers wishing to list salary data, the actual wage or wage range should be listed on the job order. The job order form provides a field for employers to list any hiring requirements that may be associated with a position. To be a legitimate requirement the company policy must require all job seekers meet this criteria regardless of the referral source. These requirements may include drug testing, physical examinations, background or credit checks to name a few.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a:t>
            </a:fld>
            <a:endParaRPr lang="en-US"/>
          </a:p>
        </p:txBody>
      </p:sp>
    </p:spTree>
    <p:extLst>
      <p:ext uri="{BB962C8B-B14F-4D97-AF65-F5344CB8AC3E}">
        <p14:creationId xmlns:p14="http://schemas.microsoft.com/office/powerpoint/2010/main" val="4361024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C</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30</a:t>
            </a:fld>
            <a:endParaRPr lang="en-US"/>
          </a:p>
        </p:txBody>
      </p:sp>
    </p:spTree>
    <p:extLst>
      <p:ext uri="{BB962C8B-B14F-4D97-AF65-F5344CB8AC3E}">
        <p14:creationId xmlns:p14="http://schemas.microsoft.com/office/powerpoint/2010/main" val="32187773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31</a:t>
            </a:fld>
            <a:endParaRPr lang="en-US"/>
          </a:p>
        </p:txBody>
      </p:sp>
    </p:spTree>
    <p:extLst>
      <p:ext uri="{BB962C8B-B14F-4D97-AF65-F5344CB8AC3E}">
        <p14:creationId xmlns:p14="http://schemas.microsoft.com/office/powerpoint/2010/main" val="36338522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32</a:t>
            </a:fld>
            <a:endParaRPr lang="en-US"/>
          </a:p>
        </p:txBody>
      </p:sp>
    </p:spTree>
    <p:extLst>
      <p:ext uri="{BB962C8B-B14F-4D97-AF65-F5344CB8AC3E}">
        <p14:creationId xmlns:p14="http://schemas.microsoft.com/office/powerpoint/2010/main" val="1515365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33</a:t>
            </a:fld>
            <a:endParaRPr lang="en-US"/>
          </a:p>
        </p:txBody>
      </p:sp>
    </p:spTree>
    <p:extLst>
      <p:ext uri="{BB962C8B-B14F-4D97-AF65-F5344CB8AC3E}">
        <p14:creationId xmlns:p14="http://schemas.microsoft.com/office/powerpoint/2010/main" val="38261610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34</a:t>
            </a:fld>
            <a:endParaRPr lang="en-US"/>
          </a:p>
        </p:txBody>
      </p:sp>
    </p:spTree>
    <p:extLst>
      <p:ext uri="{BB962C8B-B14F-4D97-AF65-F5344CB8AC3E}">
        <p14:creationId xmlns:p14="http://schemas.microsoft.com/office/powerpoint/2010/main" val="34845509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G</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35</a:t>
            </a:fld>
            <a:endParaRPr lang="en-US"/>
          </a:p>
        </p:txBody>
      </p:sp>
    </p:spTree>
    <p:extLst>
      <p:ext uri="{BB962C8B-B14F-4D97-AF65-F5344CB8AC3E}">
        <p14:creationId xmlns:p14="http://schemas.microsoft.com/office/powerpoint/2010/main" val="42157233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Answer: 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36</a:t>
            </a:fld>
            <a:endParaRPr lang="en-US"/>
          </a:p>
        </p:txBody>
      </p:sp>
    </p:spTree>
    <p:extLst>
      <p:ext uri="{BB962C8B-B14F-4D97-AF65-F5344CB8AC3E}">
        <p14:creationId xmlns:p14="http://schemas.microsoft.com/office/powerpoint/2010/main" val="36746005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Answer: A</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37</a:t>
            </a:fld>
            <a:endParaRPr lang="en-US"/>
          </a:p>
        </p:txBody>
      </p:sp>
    </p:spTree>
    <p:extLst>
      <p:ext uri="{BB962C8B-B14F-4D97-AF65-F5344CB8AC3E}">
        <p14:creationId xmlns:p14="http://schemas.microsoft.com/office/powerpoint/2010/main" val="8879030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Answer: B</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38</a:t>
            </a:fld>
            <a:endParaRPr lang="en-US"/>
          </a:p>
        </p:txBody>
      </p:sp>
    </p:spTree>
    <p:extLst>
      <p:ext uri="{BB962C8B-B14F-4D97-AF65-F5344CB8AC3E}">
        <p14:creationId xmlns:p14="http://schemas.microsoft.com/office/powerpoint/2010/main" val="15362889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Answer: 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39</a:t>
            </a:fld>
            <a:endParaRPr lang="en-US"/>
          </a:p>
        </p:txBody>
      </p:sp>
    </p:spTree>
    <p:extLst>
      <p:ext uri="{BB962C8B-B14F-4D97-AF65-F5344CB8AC3E}">
        <p14:creationId xmlns:p14="http://schemas.microsoft.com/office/powerpoint/2010/main" val="3485935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Additionally, employers may request polygraph examinations be performed on applicants if the employer is a governmental agency, security service company or pharmaceutical sales. Some jobs may also require the job seeker to pay for pre-employment tests without future reimbursement from the employer. Staff should ensure the customer is aware of this requirement during the screening and referral process. Entering this data in the job description field may help job seekers determine whether they should seek a referral for a particular position.</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a:t>
            </a:fld>
            <a:endParaRPr lang="en-US"/>
          </a:p>
        </p:txBody>
      </p:sp>
    </p:spTree>
    <p:extLst>
      <p:ext uri="{BB962C8B-B14F-4D97-AF65-F5344CB8AC3E}">
        <p14:creationId xmlns:p14="http://schemas.microsoft.com/office/powerpoint/2010/main" val="195295760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Answer: C</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40</a:t>
            </a:fld>
            <a:endParaRPr lang="en-US"/>
          </a:p>
        </p:txBody>
      </p:sp>
    </p:spTree>
    <p:extLst>
      <p:ext uri="{BB962C8B-B14F-4D97-AF65-F5344CB8AC3E}">
        <p14:creationId xmlns:p14="http://schemas.microsoft.com/office/powerpoint/2010/main" val="4977594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Answer: 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41</a:t>
            </a:fld>
            <a:endParaRPr lang="en-US"/>
          </a:p>
        </p:txBody>
      </p:sp>
    </p:spTree>
    <p:extLst>
      <p:ext uri="{BB962C8B-B14F-4D97-AF65-F5344CB8AC3E}">
        <p14:creationId xmlns:p14="http://schemas.microsoft.com/office/powerpoint/2010/main" val="38756084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Answer: F</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42</a:t>
            </a:fld>
            <a:endParaRPr lang="en-US"/>
          </a:p>
        </p:txBody>
      </p:sp>
    </p:spTree>
    <p:extLst>
      <p:ext uri="{BB962C8B-B14F-4D97-AF65-F5344CB8AC3E}">
        <p14:creationId xmlns:p14="http://schemas.microsoft.com/office/powerpoint/2010/main" val="30623263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Answer: A</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43</a:t>
            </a:fld>
            <a:endParaRPr lang="en-US"/>
          </a:p>
        </p:txBody>
      </p:sp>
    </p:spTree>
    <p:extLst>
      <p:ext uri="{BB962C8B-B14F-4D97-AF65-F5344CB8AC3E}">
        <p14:creationId xmlns:p14="http://schemas.microsoft.com/office/powerpoint/2010/main" val="30006312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Answer: B</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44</a:t>
            </a:fld>
            <a:endParaRPr lang="en-US"/>
          </a:p>
        </p:txBody>
      </p:sp>
    </p:spTree>
    <p:extLst>
      <p:ext uri="{BB962C8B-B14F-4D97-AF65-F5344CB8AC3E}">
        <p14:creationId xmlns:p14="http://schemas.microsoft.com/office/powerpoint/2010/main" val="42433231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45</a:t>
            </a:fld>
            <a:endParaRPr lang="en-US"/>
          </a:p>
        </p:txBody>
      </p:sp>
    </p:spTree>
    <p:extLst>
      <p:ext uri="{BB962C8B-B14F-4D97-AF65-F5344CB8AC3E}">
        <p14:creationId xmlns:p14="http://schemas.microsoft.com/office/powerpoint/2010/main" val="41636660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Answer: A</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46</a:t>
            </a:fld>
            <a:endParaRPr lang="en-US"/>
          </a:p>
        </p:txBody>
      </p:sp>
    </p:spTree>
    <p:extLst>
      <p:ext uri="{BB962C8B-B14F-4D97-AF65-F5344CB8AC3E}">
        <p14:creationId xmlns:p14="http://schemas.microsoft.com/office/powerpoint/2010/main" val="114638947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Thank you for viewing processing job orders in the Employ Florida Marketplace. For more information or additional questions, please contact the Wagner </a:t>
            </a:r>
            <a:r>
              <a:rPr lang="en-US" altLang="en-US" dirty="0" err="1"/>
              <a:t>Peyser</a:t>
            </a:r>
            <a:r>
              <a:rPr lang="en-US" altLang="en-US" dirty="0"/>
              <a:t> team at the information shown.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48</a:t>
            </a:fld>
            <a:endParaRPr lang="en-US"/>
          </a:p>
        </p:txBody>
      </p:sp>
    </p:spTree>
    <p:extLst>
      <p:ext uri="{BB962C8B-B14F-4D97-AF65-F5344CB8AC3E}">
        <p14:creationId xmlns:p14="http://schemas.microsoft.com/office/powerpoint/2010/main" val="865177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language presented on a job order should be clear and concise. Most of the fields on the order form allow for minimal input or require selection from drop down menu; however, other fields, such as the job description require more information that should be carefully monitored so as not to violate any equal employment or affirmative action clauses.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a:t>
            </a:fld>
            <a:endParaRPr lang="en-US"/>
          </a:p>
        </p:txBody>
      </p:sp>
    </p:spTree>
    <p:extLst>
      <p:ext uri="{BB962C8B-B14F-4D97-AF65-F5344CB8AC3E}">
        <p14:creationId xmlns:p14="http://schemas.microsoft.com/office/powerpoint/2010/main" val="1324623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Shown here is a table of common job description errors that employers and staff often use when entering a job order. Column one provides examples of inappropriate or subjective language that is often found on the job order form. Column two provides the reason for the discrepancy, and the last column provides an objective and more appropriate statement of the requirement. Staff should ensure that job orders contain nondiscriminatory language prior to displaying them to the public.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6</a:t>
            </a:fld>
            <a:endParaRPr lang="en-US"/>
          </a:p>
        </p:txBody>
      </p:sp>
    </p:spTree>
    <p:extLst>
      <p:ext uri="{BB962C8B-B14F-4D97-AF65-F5344CB8AC3E}">
        <p14:creationId xmlns:p14="http://schemas.microsoft.com/office/powerpoint/2010/main" val="3875321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Job orders that don’t comply with federal and state laws or other terms, should not be enabled to display to the public. </a:t>
            </a:r>
          </a:p>
          <a:p>
            <a:endParaRPr lang="en-US" altLang="en-US" dirty="0"/>
          </a:p>
          <a:p>
            <a:r>
              <a:rPr lang="en-US" altLang="en-US" dirty="0"/>
              <a:t>Staff should contact the employer for clarification of any inconsistencies with the order. If the employer refuses to change the violations with the job, the order should be closed.</a:t>
            </a:r>
          </a:p>
          <a:p>
            <a:endParaRPr lang="en-US" altLang="en-US" dirty="0"/>
          </a:p>
          <a:p>
            <a:r>
              <a:rPr lang="en-US" altLang="en-US" dirty="0"/>
              <a:t>Preferential criteria that is listed in a job order must be justified as a bona fide occupational qualification or the order should be voided. A bona fide occupational qualification is a preference that has been listed in a job order that is reasonably necessary for the normal operation of a particular business.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7</a:t>
            </a:fld>
            <a:endParaRPr lang="en-US"/>
          </a:p>
        </p:txBody>
      </p:sp>
    </p:spTree>
    <p:extLst>
      <p:ext uri="{BB962C8B-B14F-4D97-AF65-F5344CB8AC3E}">
        <p14:creationId xmlns:p14="http://schemas.microsoft.com/office/powerpoint/2010/main" val="29197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Equal Employment Opportunity Commission is responsible for enforcing federal laws that make it illegal to discriminate against applicants on because of race, color, religion, sex, national origin, age, disability, or genetic information. EEOC laws cover most employers with 15 or more employees to include labor unions and employment agencies. The Commission investigates and attempts to settle discrimination cases for various practices to include hiring, firing, and harassment.</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8</a:t>
            </a:fld>
            <a:endParaRPr lang="en-US"/>
          </a:p>
        </p:txBody>
      </p:sp>
    </p:spTree>
    <p:extLst>
      <p:ext uri="{BB962C8B-B14F-4D97-AF65-F5344CB8AC3E}">
        <p14:creationId xmlns:p14="http://schemas.microsoft.com/office/powerpoint/2010/main" val="1292424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Title seven of the Civil Rights Act of 1964, makes it illegal for employers to discriminate against a person on the basis of race, color, religion, national origin, or sex.</a:t>
            </a:r>
          </a:p>
          <a:p>
            <a:endParaRPr lang="en-US" altLang="en-US" dirty="0"/>
          </a:p>
          <a:p>
            <a:r>
              <a:rPr lang="en-US" altLang="en-US" dirty="0"/>
              <a:t>The Pregnancy Discrimination Act amended title seven of this Act making it illegal to discriminate against a woman because of issues related to pregnancy or childbirth.</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9</a:t>
            </a:fld>
            <a:endParaRPr lang="en-US"/>
          </a:p>
        </p:txBody>
      </p:sp>
    </p:spTree>
    <p:extLst>
      <p:ext uri="{BB962C8B-B14F-4D97-AF65-F5344CB8AC3E}">
        <p14:creationId xmlns:p14="http://schemas.microsoft.com/office/powerpoint/2010/main" val="3134138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4E23-4CB6-7816-6FCE-840FB38064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71AC1E-BE95-3C84-4DEF-AE6AA1712C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61A67E-67A8-5633-0ED4-ADE890CDF14C}"/>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6D443BB4-6240-4C3F-66F3-4AE76BB8C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1E7D70-A769-EA5C-9D62-6DFF750A3A0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421499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A5ADE-5CBA-1B75-10F2-56349574CB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5AD0CF-9733-32D0-A0C7-4CEA06D5CA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B038F-8FCA-810B-997D-1BE77F00FEAB}"/>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ED3948AE-97C2-B22A-E50D-CC8273193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53857-459B-74F5-A271-986BDD999EA8}"/>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4183020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AD3C82-87D4-E3ED-8D3D-B1A71E8EB7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967294-982D-33C9-D3DB-9E47A7372D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3CCD54-AF99-1832-279F-CFCC9615840C}"/>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A61F6406-DEB6-DBA9-CD11-03A8117951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81E25-EDD2-358B-78B0-4B98E24F2F97}"/>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85993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DEFD-E517-5A37-7163-486E378C2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96CE0A-0772-A7F1-F0E1-EAB02AA5FB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4DC1C6-3DEE-E715-C4F1-A9386D5C78F3}"/>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AB6353E6-B0F9-EB8D-14B4-A7BB23D9E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F3823-A859-018F-8D57-E42659128B75}"/>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71730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13BA-42E2-5A91-59E3-404447C758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375562-75A9-64DB-255A-8613A27C7A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BF896E-EFB0-10F0-5528-E4AF844C4F4D}"/>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90DF74AB-42E2-0828-AA1B-D9E832304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9BD4D7-DD1F-4334-DD93-C7603863A1B4}"/>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36579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3BAA4-F598-89F4-6FDF-D53EA22486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90E0A5-D63D-BF48-CB71-2F74C4D49B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38AE4C-B218-D6F6-157A-F03D1E8E96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8EDDA2-BAE3-45A6-1100-41021149AEE4}"/>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BE7D220D-3D2A-5815-83AE-DC197F48C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D11C0-CD3B-5E8B-5FA7-4168BE12E1F4}"/>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09638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CE2E-9DC0-8550-0367-13EDC29193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ECBD52-C12D-4BFE-875F-8712EB350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4C1880-CA19-4910-069A-5F60651747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A33C3F-F294-FCA8-5496-BC301A36EF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64D20D-00B3-1D2A-51E8-3650DEBE9A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CB2B1A-A62D-2892-C02B-A38C02EF8976}"/>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8" name="Footer Placeholder 7">
            <a:extLst>
              <a:ext uri="{FF2B5EF4-FFF2-40B4-BE49-F238E27FC236}">
                <a16:creationId xmlns:a16="http://schemas.microsoft.com/office/drawing/2014/main" id="{A0B3613A-6BB4-9EBA-0CC5-69D11FD941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14FBDF-028E-689B-5052-21430E30BA4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103959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AA4E-02CD-427A-7DA6-24DA810CBA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E8AC2D-5F8E-96A0-1193-EBCD8EC03D07}"/>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4" name="Footer Placeholder 3">
            <a:extLst>
              <a:ext uri="{FF2B5EF4-FFF2-40B4-BE49-F238E27FC236}">
                <a16:creationId xmlns:a16="http://schemas.microsoft.com/office/drawing/2014/main" id="{15F57071-A154-1A0C-CF7D-D1F8C1D536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FC7762-398B-0006-2BDD-7B351CFB6C50}"/>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64819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CC7581-1C8A-3F14-0422-EB98E189E780}"/>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3" name="Footer Placeholder 2">
            <a:extLst>
              <a:ext uri="{FF2B5EF4-FFF2-40B4-BE49-F238E27FC236}">
                <a16:creationId xmlns:a16="http://schemas.microsoft.com/office/drawing/2014/main" id="{63CAF1F3-1716-63A2-D84D-6068A9AEBF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1D3E25-2583-AD9D-C298-D3A188A06A83}"/>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28876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4CCE1-8B5E-A0BF-4567-296E5798A6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B7E449-FFEB-71CB-DB43-48389A4AD6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99111E-5B2D-C507-DE8B-410045C213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7488A-AA58-CACE-6E39-EA322B0D8AD9}"/>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ED261C95-0773-7D76-3D6D-31004F5EDC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EACCD0-B23C-2520-E16C-1CC3E70D2BCF}"/>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14095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5A1D9-04C8-91DC-253F-49492AD61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316650-830B-C798-C6F8-2E467FC018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048306-9358-0053-658E-765D6130E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858AA9-D262-CB4A-8B47-8690769945DF}"/>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1EBD7FF3-2EEC-07EB-B86A-AD79104022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C80B6C-6BFC-24AF-B040-659B1E4E22F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91780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237BDE-F9E0-C596-0B2E-C3A4DCE585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EE1D13-FA3C-B3A3-BD00-2D41DCDFB4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1D1B4-6476-F9CE-28F5-E91F5DC7B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BFBEADFB-E14D-8D7A-3AF6-ADD1B5EAA7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0F25EB-9929-E691-BB58-8523545100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2D185-12EC-1345-84C6-F37B919F986D}" type="slidenum">
              <a:rPr lang="en-US" smtClean="0"/>
              <a:t>‹#›</a:t>
            </a:fld>
            <a:endParaRPr lang="en-US"/>
          </a:p>
        </p:txBody>
      </p:sp>
    </p:spTree>
    <p:extLst>
      <p:ext uri="{BB962C8B-B14F-4D97-AF65-F5344CB8AC3E}">
        <p14:creationId xmlns:p14="http://schemas.microsoft.com/office/powerpoint/2010/main" val="330001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floridajobs.org/workforce/training_pres.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onetonline.org/"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FM.JPG">
            <a:extLst>
              <a:ext uri="{FF2B5EF4-FFF2-40B4-BE49-F238E27FC236}">
                <a16:creationId xmlns:a16="http://schemas.microsoft.com/office/drawing/2014/main" id="{E11188D8-E7C5-C9EF-2700-C06221F5C298}"/>
              </a:ext>
            </a:extLst>
          </p:cNvPr>
          <p:cNvPicPr>
            <a:picLocks noChangeAspect="1"/>
          </p:cNvPicPr>
          <p:nvPr/>
        </p:nvPicPr>
        <p:blipFill>
          <a:blip r:embed="rId3" cstate="print"/>
          <a:stretch>
            <a:fillRect/>
          </a:stretch>
        </p:blipFill>
        <p:spPr>
          <a:xfrm>
            <a:off x="5809862" y="0"/>
            <a:ext cx="9748624" cy="6092890"/>
          </a:xfrm>
          <a:prstGeom prst="rect">
            <a:avLst/>
          </a:prstGeom>
          <a:effectLst>
            <a:innerShdw blurRad="63500" dist="50800" dir="18900000">
              <a:prstClr val="black">
                <a:alpha val="50000"/>
              </a:prstClr>
            </a:innerShdw>
          </a:effectLst>
        </p:spPr>
      </p:pic>
      <p:pic>
        <p:nvPicPr>
          <p:cNvPr id="13" name="Picture 12" descr="A picture containing graphics, clipart, design&#10;&#10;Description automatically generated">
            <a:extLst>
              <a:ext uri="{FF2B5EF4-FFF2-40B4-BE49-F238E27FC236}">
                <a16:creationId xmlns:a16="http://schemas.microsoft.com/office/drawing/2014/main" id="{BC74ECEE-E099-87AA-7E6C-BFCB4246DFD2}"/>
              </a:ext>
            </a:extLst>
          </p:cNvPr>
          <p:cNvPicPr>
            <a:picLocks noChangeAspect="1"/>
          </p:cNvPicPr>
          <p:nvPr/>
        </p:nvPicPr>
        <p:blipFill>
          <a:blip r:embed="rId4"/>
          <a:stretch>
            <a:fillRect/>
          </a:stretch>
        </p:blipFill>
        <p:spPr>
          <a:xfrm>
            <a:off x="-1" y="0"/>
            <a:ext cx="12193473" cy="6858000"/>
          </a:xfrm>
          <a:prstGeom prst="rect">
            <a:avLst/>
          </a:prstGeom>
        </p:spPr>
      </p:pic>
      <p:sp>
        <p:nvSpPr>
          <p:cNvPr id="6" name="Title 1">
            <a:extLst>
              <a:ext uri="{FF2B5EF4-FFF2-40B4-BE49-F238E27FC236}">
                <a16:creationId xmlns:a16="http://schemas.microsoft.com/office/drawing/2014/main" id="{E2DC671E-C487-D62B-02B1-31761F595824}"/>
              </a:ext>
            </a:extLst>
          </p:cNvPr>
          <p:cNvSpPr txBox="1">
            <a:spLocks/>
          </p:cNvSpPr>
          <p:nvPr/>
        </p:nvSpPr>
        <p:spPr>
          <a:xfrm>
            <a:off x="951469" y="3630673"/>
            <a:ext cx="5758249" cy="11745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202452"/>
                </a:solidFill>
                <a:latin typeface="Arial" panose="020B0604020202020204" pitchFamily="34" charset="0"/>
                <a:cs typeface="Arial" panose="020B0604020202020204" pitchFamily="34" charset="0"/>
              </a:rPr>
              <a:t>Job Orders</a:t>
            </a:r>
          </a:p>
        </p:txBody>
      </p:sp>
      <p:sp>
        <p:nvSpPr>
          <p:cNvPr id="7" name="Subtitle 2">
            <a:extLst>
              <a:ext uri="{FF2B5EF4-FFF2-40B4-BE49-F238E27FC236}">
                <a16:creationId xmlns:a16="http://schemas.microsoft.com/office/drawing/2014/main" id="{62499B39-DC55-EDF6-AB5D-66138D2220B9}"/>
              </a:ext>
            </a:extLst>
          </p:cNvPr>
          <p:cNvSpPr txBox="1">
            <a:spLocks/>
          </p:cNvSpPr>
          <p:nvPr/>
        </p:nvSpPr>
        <p:spPr>
          <a:xfrm>
            <a:off x="951470" y="4535741"/>
            <a:ext cx="7139234" cy="5389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4A651"/>
                </a:solidFill>
                <a:latin typeface="Arial" panose="020B0604020202020204" pitchFamily="34" charset="0"/>
                <a:cs typeface="Arial" panose="020B0604020202020204" pitchFamily="34" charset="0"/>
              </a:rPr>
              <a:t>Part Two: Guidelines for Writing Job Orders</a:t>
            </a:r>
          </a:p>
        </p:txBody>
      </p:sp>
    </p:spTree>
    <p:extLst>
      <p:ext uri="{BB962C8B-B14F-4D97-AF65-F5344CB8AC3E}">
        <p14:creationId xmlns:p14="http://schemas.microsoft.com/office/powerpoint/2010/main" val="2428166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EEO Laws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1E41E51D-825D-B285-81EC-68573BB1C1D9}"/>
              </a:ext>
            </a:extLst>
          </p:cNvPr>
          <p:cNvSpPr>
            <a:spLocks noGrp="1"/>
          </p:cNvSpPr>
          <p:nvPr>
            <p:ph idx="1"/>
          </p:nvPr>
        </p:nvSpPr>
        <p:spPr>
          <a:xfrm>
            <a:off x="838200" y="1690688"/>
            <a:ext cx="10515600" cy="5322425"/>
          </a:xfrm>
        </p:spPr>
        <p:txBody>
          <a:bodyPr>
            <a:normAutofit/>
          </a:bodyPr>
          <a:lstStyle/>
          <a:p>
            <a:pPr eaLnBrk="1" hangingPunct="1"/>
            <a:r>
              <a:rPr lang="en-US" altLang="en-US" sz="2600" dirty="0">
                <a:solidFill>
                  <a:srgbClr val="202452"/>
                </a:solidFill>
              </a:rPr>
              <a:t>The Equal Pay Act (EPA) of 1963</a:t>
            </a:r>
          </a:p>
          <a:p>
            <a:pPr lvl="1" eaLnBrk="1" hangingPunct="1"/>
            <a:r>
              <a:rPr lang="en-US" altLang="en-US" sz="2600" dirty="0">
                <a:solidFill>
                  <a:srgbClr val="202452"/>
                </a:solidFill>
              </a:rPr>
              <a:t>Illegal to pay different wages to men and women if they perform equal work in the same workplace</a:t>
            </a:r>
          </a:p>
          <a:p>
            <a:pPr eaLnBrk="1" hangingPunct="1"/>
            <a:r>
              <a:rPr lang="en-US" altLang="en-US" sz="2600" dirty="0">
                <a:solidFill>
                  <a:srgbClr val="202452"/>
                </a:solidFill>
              </a:rPr>
              <a:t>The Age Discrimination in Employment Act (ADEA) of 1967</a:t>
            </a:r>
          </a:p>
          <a:p>
            <a:pPr lvl="1" eaLnBrk="1" hangingPunct="1"/>
            <a:r>
              <a:rPr lang="en-US" altLang="en-US" sz="2600" dirty="0">
                <a:solidFill>
                  <a:srgbClr val="202452"/>
                </a:solidFill>
              </a:rPr>
              <a:t>Protects people age 40 or older from discrimination based on age</a:t>
            </a:r>
          </a:p>
          <a:p>
            <a:pPr eaLnBrk="1" hangingPunct="1"/>
            <a:r>
              <a:rPr lang="en-US" altLang="en-US" sz="2600" dirty="0">
                <a:solidFill>
                  <a:srgbClr val="202452"/>
                </a:solidFill>
              </a:rPr>
              <a:t>The Genetic Information Nondiscrimination Act of 2008</a:t>
            </a:r>
          </a:p>
          <a:p>
            <a:pPr lvl="1" eaLnBrk="1" hangingPunct="1"/>
            <a:r>
              <a:rPr lang="en-US" altLang="en-US" sz="2600" dirty="0">
                <a:solidFill>
                  <a:srgbClr val="202452"/>
                </a:solidFill>
              </a:rPr>
              <a:t>Illegal to discriminate based on genetic information</a:t>
            </a:r>
          </a:p>
        </p:txBody>
      </p:sp>
    </p:spTree>
    <p:extLst>
      <p:ext uri="{BB962C8B-B14F-4D97-AF65-F5344CB8AC3E}">
        <p14:creationId xmlns:p14="http://schemas.microsoft.com/office/powerpoint/2010/main" val="1368401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EEO Laws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C576DCC4-7CD9-8113-3767-545716F604F6}"/>
              </a:ext>
            </a:extLst>
          </p:cNvPr>
          <p:cNvSpPr>
            <a:spLocks noGrp="1"/>
          </p:cNvSpPr>
          <p:nvPr>
            <p:ph idx="1"/>
          </p:nvPr>
        </p:nvSpPr>
        <p:spPr>
          <a:xfrm>
            <a:off x="838200" y="1690688"/>
            <a:ext cx="10515600" cy="4525963"/>
          </a:xfrm>
        </p:spPr>
        <p:txBody>
          <a:bodyPr/>
          <a:lstStyle/>
          <a:p>
            <a:pPr eaLnBrk="1" hangingPunct="1"/>
            <a:r>
              <a:rPr lang="en-US" altLang="en-US" sz="2600" dirty="0">
                <a:solidFill>
                  <a:srgbClr val="202452"/>
                </a:solidFill>
              </a:rPr>
              <a:t>Title I of the Americans with Disabilities Act (ADA) of 1990</a:t>
            </a:r>
          </a:p>
          <a:p>
            <a:pPr lvl="1" eaLnBrk="1" hangingPunct="1"/>
            <a:r>
              <a:rPr lang="en-US" altLang="en-US" sz="2600" dirty="0">
                <a:solidFill>
                  <a:srgbClr val="202452"/>
                </a:solidFill>
              </a:rPr>
              <a:t>Illegal to discriminate against a qualified person with a disability;</a:t>
            </a:r>
          </a:p>
          <a:p>
            <a:pPr lvl="1" eaLnBrk="1" hangingPunct="1"/>
            <a:r>
              <a:rPr lang="en-US" altLang="en-US" sz="2600" dirty="0">
                <a:solidFill>
                  <a:srgbClr val="202452"/>
                </a:solidFill>
              </a:rPr>
              <a:t>Employer must reasonably accommodate the known mental or physical limitations</a:t>
            </a:r>
          </a:p>
          <a:p>
            <a:pPr eaLnBrk="1" hangingPunct="1"/>
            <a:r>
              <a:rPr lang="en-US" altLang="en-US" sz="2600" dirty="0">
                <a:solidFill>
                  <a:srgbClr val="202452"/>
                </a:solidFill>
              </a:rPr>
              <a:t>Sections 102 and 103 of the Civil Rights Act of 1991</a:t>
            </a:r>
          </a:p>
          <a:p>
            <a:pPr lvl="2" eaLnBrk="1" hangingPunct="1"/>
            <a:r>
              <a:rPr lang="en-US" altLang="en-US" sz="2600" dirty="0">
                <a:solidFill>
                  <a:srgbClr val="202452"/>
                </a:solidFill>
              </a:rPr>
              <a:t>Permits jury trials and compensatory and punitive damage awards</a:t>
            </a:r>
          </a:p>
          <a:p>
            <a:pPr eaLnBrk="1" hangingPunct="1">
              <a:buFont typeface="Wingdings" panose="05000000000000000000" pitchFamily="2" charset="2"/>
              <a:buNone/>
            </a:pPr>
            <a:endParaRPr lang="en-US" altLang="en-US" sz="2600" dirty="0">
              <a:solidFill>
                <a:srgbClr val="202452"/>
              </a:solidFill>
            </a:endParaRPr>
          </a:p>
        </p:txBody>
      </p:sp>
    </p:spTree>
    <p:extLst>
      <p:ext uri="{BB962C8B-B14F-4D97-AF65-F5344CB8AC3E}">
        <p14:creationId xmlns:p14="http://schemas.microsoft.com/office/powerpoint/2010/main" val="4228510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Requests that may not be genuine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E968887C-0532-E0F2-4CC3-485F1CA102BB}"/>
              </a:ext>
            </a:extLst>
          </p:cNvPr>
          <p:cNvSpPr>
            <a:spLocks noGrp="1"/>
          </p:cNvSpPr>
          <p:nvPr>
            <p:ph idx="1"/>
          </p:nvPr>
        </p:nvSpPr>
        <p:spPr>
          <a:xfrm>
            <a:off x="838200" y="1690688"/>
            <a:ext cx="10515600" cy="4525963"/>
          </a:xfrm>
        </p:spPr>
        <p:txBody>
          <a:bodyPr/>
          <a:lstStyle/>
          <a:p>
            <a:pPr eaLnBrk="1" hangingPunct="1"/>
            <a:r>
              <a:rPr lang="en-US" altLang="en-US" sz="2600" dirty="0">
                <a:solidFill>
                  <a:srgbClr val="202452"/>
                </a:solidFill>
              </a:rPr>
              <a:t>Staff should obtain as much information as possible about an employer and a job</a:t>
            </a:r>
          </a:p>
          <a:p>
            <a:pPr lvl="1" eaLnBrk="1" hangingPunct="1"/>
            <a:r>
              <a:rPr lang="en-US" altLang="en-US" sz="2600" dirty="0">
                <a:hlinkClick r:id="rId4"/>
              </a:rPr>
              <a:t>Employer Verification In the Employ Florida Marketplace</a:t>
            </a:r>
            <a:endParaRPr lang="en-US" altLang="en-US" sz="2600" dirty="0"/>
          </a:p>
          <a:p>
            <a:pPr eaLnBrk="1" hangingPunct="1"/>
            <a:r>
              <a:rPr lang="en-US" altLang="en-US" sz="2600" dirty="0">
                <a:solidFill>
                  <a:srgbClr val="202452"/>
                </a:solidFill>
              </a:rPr>
              <a:t>Determine the legitimacy of the job order prior to posting online</a:t>
            </a:r>
          </a:p>
          <a:p>
            <a:pPr lvl="1" eaLnBrk="1" hangingPunct="1"/>
            <a:r>
              <a:rPr lang="en-US" altLang="en-US" sz="2600" dirty="0">
                <a:solidFill>
                  <a:srgbClr val="202452"/>
                </a:solidFill>
              </a:rPr>
              <a:t>Ensure compliance with the terms of use policy and federal and state laws</a:t>
            </a:r>
          </a:p>
          <a:p>
            <a:pPr eaLnBrk="1" hangingPunct="1"/>
            <a:r>
              <a:rPr lang="en-US" altLang="en-US" sz="2600" dirty="0">
                <a:solidFill>
                  <a:srgbClr val="202452"/>
                </a:solidFill>
              </a:rPr>
              <a:t>Make referrals only to valid job orders</a:t>
            </a:r>
          </a:p>
        </p:txBody>
      </p:sp>
    </p:spTree>
    <p:extLst>
      <p:ext uri="{BB962C8B-B14F-4D97-AF65-F5344CB8AC3E}">
        <p14:creationId xmlns:p14="http://schemas.microsoft.com/office/powerpoint/2010/main" val="325952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Orders Falling Below Minimum Wage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D02E63A2-5787-D08B-4CB2-0E432F114435}"/>
              </a:ext>
            </a:extLst>
          </p:cNvPr>
          <p:cNvSpPr>
            <a:spLocks noGrp="1"/>
          </p:cNvSpPr>
          <p:nvPr>
            <p:ph idx="1"/>
          </p:nvPr>
        </p:nvSpPr>
        <p:spPr>
          <a:xfrm>
            <a:off x="838200" y="1690688"/>
            <a:ext cx="10515600" cy="4525963"/>
          </a:xfrm>
        </p:spPr>
        <p:txBody>
          <a:bodyPr/>
          <a:lstStyle/>
          <a:p>
            <a:pPr eaLnBrk="1" hangingPunct="1"/>
            <a:r>
              <a:rPr lang="en-US" altLang="en-US" sz="2600" dirty="0">
                <a:solidFill>
                  <a:srgbClr val="202452"/>
                </a:solidFill>
              </a:rPr>
              <a:t>One-Stop Career Centers should not actively recruit orders falling below Florida’s Minimum Wage Law</a:t>
            </a:r>
          </a:p>
          <a:p>
            <a:pPr eaLnBrk="1" hangingPunct="1"/>
            <a:r>
              <a:rPr lang="en-US" altLang="en-US" sz="2600" dirty="0">
                <a:solidFill>
                  <a:srgbClr val="202452"/>
                </a:solidFill>
              </a:rPr>
              <a:t>If an employer lists a position below minimum wage:</a:t>
            </a:r>
          </a:p>
          <a:p>
            <a:pPr lvl="1" eaLnBrk="1" hangingPunct="1"/>
            <a:r>
              <a:rPr lang="en-US" altLang="en-US" sz="2600" dirty="0">
                <a:solidFill>
                  <a:srgbClr val="202452"/>
                </a:solidFill>
              </a:rPr>
              <a:t>Contact them to inform them of the current minimum wage</a:t>
            </a:r>
          </a:p>
          <a:p>
            <a:pPr lvl="1" eaLnBrk="1" hangingPunct="1"/>
            <a:r>
              <a:rPr lang="en-US" altLang="en-US" sz="2600" dirty="0">
                <a:solidFill>
                  <a:srgbClr val="202452"/>
                </a:solidFill>
              </a:rPr>
              <a:t>Inform the employer of probable difficulty filling such an order</a:t>
            </a:r>
          </a:p>
          <a:p>
            <a:pPr lvl="1" eaLnBrk="1" hangingPunct="1"/>
            <a:r>
              <a:rPr lang="en-US" altLang="en-US" sz="2600" dirty="0">
                <a:solidFill>
                  <a:srgbClr val="202452"/>
                </a:solidFill>
              </a:rPr>
              <a:t>If the employer does not modify the order, proceed with taking the order</a:t>
            </a:r>
          </a:p>
        </p:txBody>
      </p:sp>
    </p:spTree>
    <p:extLst>
      <p:ext uri="{BB962C8B-B14F-4D97-AF65-F5344CB8AC3E}">
        <p14:creationId xmlns:p14="http://schemas.microsoft.com/office/powerpoint/2010/main" val="325552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Referral to Private and Temporary Staffing Agencies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3A172028-BADA-8F2E-D810-537E62C91D08}"/>
              </a:ext>
            </a:extLst>
          </p:cNvPr>
          <p:cNvSpPr>
            <a:spLocks noGrp="1"/>
          </p:cNvSpPr>
          <p:nvPr>
            <p:ph idx="1"/>
          </p:nvPr>
        </p:nvSpPr>
        <p:spPr>
          <a:xfrm>
            <a:off x="838199" y="1866418"/>
            <a:ext cx="10515601" cy="4525963"/>
          </a:xfrm>
        </p:spPr>
        <p:txBody>
          <a:bodyPr rtlCol="0">
            <a:normAutofit/>
          </a:bodyPr>
          <a:lstStyle/>
          <a:p>
            <a:pPr eaLnBrk="1" fontAlgn="auto" hangingPunct="1">
              <a:spcAft>
                <a:spcPts val="0"/>
              </a:spcAft>
              <a:buFont typeface="Arial"/>
              <a:buChar char="•"/>
              <a:defRPr/>
            </a:pPr>
            <a:r>
              <a:rPr lang="en-US" sz="2600" dirty="0">
                <a:solidFill>
                  <a:srgbClr val="202452"/>
                </a:solidFill>
              </a:rPr>
              <a:t>Job orders entered by staffing agencies are permitted</a:t>
            </a:r>
          </a:p>
          <a:p>
            <a:pPr eaLnBrk="1" fontAlgn="auto" hangingPunct="1">
              <a:spcAft>
                <a:spcPts val="0"/>
              </a:spcAft>
              <a:buFont typeface="Arial"/>
              <a:buChar char="•"/>
              <a:defRPr/>
            </a:pPr>
            <a:r>
              <a:rPr lang="en-US" sz="2600" dirty="0">
                <a:solidFill>
                  <a:srgbClr val="202452"/>
                </a:solidFill>
              </a:rPr>
              <a:t>Job seekers must be advised of the referral to a temporary agency and there is no fee</a:t>
            </a:r>
          </a:p>
          <a:p>
            <a:pPr eaLnBrk="1" fontAlgn="auto" hangingPunct="1">
              <a:spcAft>
                <a:spcPts val="0"/>
              </a:spcAft>
              <a:buFont typeface="Arial"/>
              <a:buChar char="•"/>
              <a:defRPr/>
            </a:pPr>
            <a:r>
              <a:rPr lang="en-US" sz="2600" dirty="0">
                <a:solidFill>
                  <a:srgbClr val="202452"/>
                </a:solidFill>
              </a:rPr>
              <a:t>All job summaries should begin with the phrase “Position offered by a no fee agency”</a:t>
            </a:r>
          </a:p>
        </p:txBody>
      </p:sp>
    </p:spTree>
    <p:extLst>
      <p:ext uri="{BB962C8B-B14F-4D97-AF65-F5344CB8AC3E}">
        <p14:creationId xmlns:p14="http://schemas.microsoft.com/office/powerpoint/2010/main" val="1423080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Independent Contractors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F6427AAF-DD0B-E04C-AB70-DA8A9A089BF9}"/>
              </a:ext>
            </a:extLst>
          </p:cNvPr>
          <p:cNvSpPr>
            <a:spLocks noGrp="1"/>
          </p:cNvSpPr>
          <p:nvPr>
            <p:ph idx="1"/>
          </p:nvPr>
        </p:nvSpPr>
        <p:spPr>
          <a:xfrm>
            <a:off x="838200" y="1690688"/>
            <a:ext cx="10515600" cy="4525963"/>
          </a:xfrm>
        </p:spPr>
        <p:txBody>
          <a:bodyPr/>
          <a:lstStyle/>
          <a:p>
            <a:pPr eaLnBrk="1" hangingPunct="1"/>
            <a:r>
              <a:rPr lang="en-US" altLang="en-US" sz="2600" dirty="0">
                <a:solidFill>
                  <a:srgbClr val="202452"/>
                </a:solidFill>
              </a:rPr>
              <a:t>Employers recruiting independent contractors may submit job orders to EFM</a:t>
            </a:r>
          </a:p>
          <a:p>
            <a:pPr eaLnBrk="1" hangingPunct="1"/>
            <a:r>
              <a:rPr lang="en-US" altLang="en-US" sz="2600" dirty="0">
                <a:solidFill>
                  <a:srgbClr val="202452"/>
                </a:solidFill>
              </a:rPr>
              <a:t>The terms of employment must be indicated in the job description</a:t>
            </a:r>
          </a:p>
          <a:p>
            <a:pPr eaLnBrk="1" hangingPunct="1"/>
            <a:r>
              <a:rPr lang="en-US" altLang="en-US" sz="2600" dirty="0">
                <a:solidFill>
                  <a:srgbClr val="202452"/>
                </a:solidFill>
              </a:rPr>
              <a:t>Staff should advise job seekers about the conditions of these jobs prior to making a referral</a:t>
            </a:r>
          </a:p>
        </p:txBody>
      </p:sp>
    </p:spTree>
    <p:extLst>
      <p:ext uri="{BB962C8B-B14F-4D97-AF65-F5344CB8AC3E}">
        <p14:creationId xmlns:p14="http://schemas.microsoft.com/office/powerpoint/2010/main" val="3851043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Order File Search</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EE9BC8E6-9039-4144-E186-A67ABF55EC17}"/>
              </a:ext>
            </a:extLst>
          </p:cNvPr>
          <p:cNvSpPr>
            <a:spLocks noGrp="1"/>
          </p:cNvSpPr>
          <p:nvPr>
            <p:ph idx="1"/>
          </p:nvPr>
        </p:nvSpPr>
        <p:spPr>
          <a:xfrm>
            <a:off x="838200" y="1690688"/>
            <a:ext cx="10515600" cy="4525963"/>
          </a:xfrm>
        </p:spPr>
        <p:txBody>
          <a:bodyPr/>
          <a:lstStyle/>
          <a:p>
            <a:pPr eaLnBrk="1" hangingPunct="1"/>
            <a:r>
              <a:rPr lang="en-US" altLang="en-US" sz="2600" dirty="0">
                <a:solidFill>
                  <a:srgbClr val="202452"/>
                </a:solidFill>
              </a:rPr>
              <a:t>Immediately computer search all new job orders for qualified veterans</a:t>
            </a:r>
          </a:p>
          <a:p>
            <a:pPr lvl="1" eaLnBrk="1" hangingPunct="1"/>
            <a:r>
              <a:rPr lang="en-US" altLang="en-US" sz="2600" dirty="0">
                <a:solidFill>
                  <a:srgbClr val="202452"/>
                </a:solidFill>
              </a:rPr>
              <a:t>Including orders indicating no experience necessary</a:t>
            </a:r>
          </a:p>
          <a:p>
            <a:pPr eaLnBrk="1" hangingPunct="1"/>
            <a:r>
              <a:rPr lang="en-US" altLang="en-US" sz="2600" dirty="0">
                <a:solidFill>
                  <a:srgbClr val="202452"/>
                </a:solidFill>
              </a:rPr>
              <a:t>LVER/DVOP or One-Stop Center Managers should determine whether or not an order is file searched considering:</a:t>
            </a:r>
          </a:p>
          <a:p>
            <a:pPr lvl="1" eaLnBrk="1" hangingPunct="1"/>
            <a:r>
              <a:rPr lang="en-US" altLang="en-US" sz="2600" dirty="0">
                <a:solidFill>
                  <a:srgbClr val="202452"/>
                </a:solidFill>
              </a:rPr>
              <a:t>The labor market conditions</a:t>
            </a:r>
          </a:p>
          <a:p>
            <a:pPr lvl="1" eaLnBrk="1" hangingPunct="1"/>
            <a:r>
              <a:rPr lang="en-US" altLang="en-US" sz="2600" dirty="0">
                <a:solidFill>
                  <a:srgbClr val="202452"/>
                </a:solidFill>
              </a:rPr>
              <a:t>The availability of qualified veterans</a:t>
            </a:r>
          </a:p>
        </p:txBody>
      </p:sp>
    </p:spTree>
    <p:extLst>
      <p:ext uri="{BB962C8B-B14F-4D97-AF65-F5344CB8AC3E}">
        <p14:creationId xmlns:p14="http://schemas.microsoft.com/office/powerpoint/2010/main" val="3454860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Mass Recruitments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59CABE00-3605-1187-C705-5571BFF1140E}"/>
              </a:ext>
            </a:extLst>
          </p:cNvPr>
          <p:cNvSpPr>
            <a:spLocks noGrp="1"/>
          </p:cNvSpPr>
          <p:nvPr>
            <p:ph idx="1"/>
          </p:nvPr>
        </p:nvSpPr>
        <p:spPr>
          <a:xfrm>
            <a:off x="838200" y="1690688"/>
            <a:ext cx="10515600" cy="4525963"/>
          </a:xfrm>
        </p:spPr>
        <p:txBody>
          <a:bodyPr/>
          <a:lstStyle/>
          <a:p>
            <a:pPr eaLnBrk="1" hangingPunct="1"/>
            <a:r>
              <a:rPr lang="en-US" altLang="en-US" sz="2600" dirty="0">
                <a:solidFill>
                  <a:srgbClr val="202452"/>
                </a:solidFill>
              </a:rPr>
              <a:t>Job orders for mass recruitments should be taken and reviewed for compliance</a:t>
            </a:r>
          </a:p>
          <a:p>
            <a:pPr eaLnBrk="1" hangingPunct="1"/>
            <a:r>
              <a:rPr lang="en-US" altLang="en-US" sz="2600" dirty="0">
                <a:solidFill>
                  <a:srgbClr val="202452"/>
                </a:solidFill>
              </a:rPr>
              <a:t>One-Stop Centers should not participate in a recruitment without first entering the job order in EFM</a:t>
            </a:r>
          </a:p>
          <a:p>
            <a:pPr lvl="1" eaLnBrk="1" hangingPunct="1"/>
            <a:r>
              <a:rPr lang="en-US" altLang="en-US" sz="2600" dirty="0">
                <a:solidFill>
                  <a:srgbClr val="202452"/>
                </a:solidFill>
              </a:rPr>
              <a:t>Participation in a recruitment prior to entering a job order may forfeit placement credit</a:t>
            </a:r>
          </a:p>
        </p:txBody>
      </p:sp>
    </p:spTree>
    <p:extLst>
      <p:ext uri="{BB962C8B-B14F-4D97-AF65-F5344CB8AC3E}">
        <p14:creationId xmlns:p14="http://schemas.microsoft.com/office/powerpoint/2010/main" val="2769387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Delayed Placements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90D13B32-8D09-38AA-2D92-4D7E9704920A}"/>
              </a:ext>
            </a:extLst>
          </p:cNvPr>
          <p:cNvSpPr>
            <a:spLocks noGrp="1"/>
          </p:cNvSpPr>
          <p:nvPr>
            <p:ph idx="1"/>
          </p:nvPr>
        </p:nvSpPr>
        <p:spPr>
          <a:xfrm>
            <a:off x="838200" y="1690688"/>
            <a:ext cx="10515600" cy="5102225"/>
          </a:xfrm>
        </p:spPr>
        <p:txBody>
          <a:bodyPr/>
          <a:lstStyle/>
          <a:p>
            <a:pPr marL="387350" lvl="1" indent="-342900">
              <a:spcBef>
                <a:spcPts val="600"/>
              </a:spcBef>
              <a:buSzPct val="70000"/>
            </a:pPr>
            <a:r>
              <a:rPr lang="en-US" altLang="en-US" sz="2400" dirty="0">
                <a:solidFill>
                  <a:srgbClr val="202452"/>
                </a:solidFill>
              </a:rPr>
              <a:t>Described as a hire that may have been initially missed but taken at a later date</a:t>
            </a:r>
          </a:p>
          <a:p>
            <a:pPr marL="661988" lvl="2" indent="-342900">
              <a:spcBef>
                <a:spcPts val="600"/>
              </a:spcBef>
              <a:buSzPct val="70000"/>
            </a:pPr>
            <a:r>
              <a:rPr lang="en-US" altLang="en-US" dirty="0">
                <a:solidFill>
                  <a:srgbClr val="202452"/>
                </a:solidFill>
              </a:rPr>
              <a:t>May include job referrals entered with a result other than “Hired”</a:t>
            </a:r>
          </a:p>
          <a:p>
            <a:pPr marL="387350" lvl="1" indent="-342900">
              <a:spcBef>
                <a:spcPts val="600"/>
              </a:spcBef>
              <a:buSzPct val="70000"/>
            </a:pPr>
            <a:r>
              <a:rPr lang="en-US" altLang="en-US" sz="2400" dirty="0">
                <a:solidFill>
                  <a:srgbClr val="202452"/>
                </a:solidFill>
              </a:rPr>
              <a:t>Delayed placement credit should be entered by:</a:t>
            </a:r>
          </a:p>
          <a:p>
            <a:pPr marL="661988" lvl="2" indent="-342900">
              <a:spcBef>
                <a:spcPts val="600"/>
              </a:spcBef>
              <a:buSzPct val="70000"/>
            </a:pPr>
            <a:r>
              <a:rPr lang="en-US" altLang="en-US" dirty="0">
                <a:solidFill>
                  <a:srgbClr val="202452"/>
                </a:solidFill>
              </a:rPr>
              <a:t>Locating the job seeker on the original job order</a:t>
            </a:r>
          </a:p>
          <a:p>
            <a:pPr marL="661988" lvl="2" indent="-342900">
              <a:spcBef>
                <a:spcPts val="600"/>
              </a:spcBef>
              <a:buSzPct val="70000"/>
            </a:pPr>
            <a:r>
              <a:rPr lang="en-US" altLang="en-US" dirty="0">
                <a:solidFill>
                  <a:srgbClr val="202452"/>
                </a:solidFill>
              </a:rPr>
              <a:t>Change the applicant status to ‘Hired’</a:t>
            </a:r>
          </a:p>
          <a:p>
            <a:pPr marL="661988" lvl="2" indent="-342900">
              <a:spcBef>
                <a:spcPts val="600"/>
              </a:spcBef>
              <a:buSzPct val="70000"/>
            </a:pPr>
            <a:r>
              <a:rPr lang="en-US" altLang="en-US" dirty="0">
                <a:solidFill>
                  <a:srgbClr val="202452"/>
                </a:solidFill>
              </a:rPr>
              <a:t>Record a case note to include the comment ‘Delayed Placement’</a:t>
            </a:r>
          </a:p>
          <a:p>
            <a:pPr marL="661988" lvl="2" indent="-342900">
              <a:spcBef>
                <a:spcPts val="600"/>
              </a:spcBef>
              <a:buSzPct val="70000"/>
            </a:pPr>
            <a:r>
              <a:rPr lang="en-US" altLang="en-US" dirty="0">
                <a:solidFill>
                  <a:srgbClr val="202452"/>
                </a:solidFill>
              </a:rPr>
              <a:t>Record a case note on the job seeker’s notes screen as needed with additional information to assist in the monitoring of delayed placements</a:t>
            </a:r>
          </a:p>
          <a:p>
            <a:endParaRPr lang="en-US" altLang="en-US" dirty="0">
              <a:solidFill>
                <a:srgbClr val="202452"/>
              </a:solidFill>
            </a:endParaRPr>
          </a:p>
        </p:txBody>
      </p:sp>
    </p:spTree>
    <p:extLst>
      <p:ext uri="{BB962C8B-B14F-4D97-AF65-F5344CB8AC3E}">
        <p14:creationId xmlns:p14="http://schemas.microsoft.com/office/powerpoint/2010/main" val="304776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Order Writing Guidelines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20221A8C-1C69-9CE2-E31D-74F08F02907E}"/>
              </a:ext>
            </a:extLst>
          </p:cNvPr>
          <p:cNvSpPr>
            <a:spLocks noGrp="1"/>
          </p:cNvSpPr>
          <p:nvPr>
            <p:ph idx="1"/>
          </p:nvPr>
        </p:nvSpPr>
        <p:spPr>
          <a:xfrm>
            <a:off x="838199" y="1691257"/>
            <a:ext cx="10515599" cy="5102225"/>
          </a:xfrm>
        </p:spPr>
        <p:txBody>
          <a:bodyPr rtlCol="0">
            <a:normAutofit/>
          </a:bodyPr>
          <a:lstStyle/>
          <a:p>
            <a:pPr eaLnBrk="1" fontAlgn="auto" hangingPunct="1">
              <a:spcAft>
                <a:spcPts val="0"/>
              </a:spcAft>
              <a:buFont typeface="Wingdings 2" pitchFamily="18" charset="2"/>
              <a:buNone/>
              <a:defRPr/>
            </a:pPr>
            <a:r>
              <a:rPr lang="en-US" sz="2800" dirty="0">
                <a:solidFill>
                  <a:srgbClr val="202452"/>
                </a:solidFill>
              </a:rPr>
              <a:t>Job orders should list:</a:t>
            </a:r>
          </a:p>
          <a:p>
            <a:pPr lvl="1" eaLnBrk="1" fontAlgn="auto" hangingPunct="1">
              <a:spcAft>
                <a:spcPts val="0"/>
              </a:spcAft>
              <a:buFont typeface="Arial"/>
              <a:buChar char="–"/>
              <a:defRPr/>
            </a:pPr>
            <a:r>
              <a:rPr lang="en-US" dirty="0">
                <a:solidFill>
                  <a:srgbClr val="202452"/>
                </a:solidFill>
              </a:rPr>
              <a:t>Specific job titles</a:t>
            </a:r>
          </a:p>
          <a:p>
            <a:pPr lvl="1" eaLnBrk="1" fontAlgn="auto" hangingPunct="1">
              <a:spcAft>
                <a:spcPts val="0"/>
              </a:spcAft>
              <a:buFont typeface="Arial"/>
              <a:buChar char="–"/>
              <a:defRPr/>
            </a:pPr>
            <a:r>
              <a:rPr lang="en-US" dirty="0">
                <a:solidFill>
                  <a:srgbClr val="202452"/>
                </a:solidFill>
              </a:rPr>
              <a:t>Job descriptions that list qualifiers and disqualifiers first</a:t>
            </a:r>
          </a:p>
          <a:p>
            <a:pPr lvl="1" eaLnBrk="1" fontAlgn="auto" hangingPunct="1">
              <a:spcAft>
                <a:spcPts val="0"/>
              </a:spcAft>
              <a:buFont typeface="Arial"/>
              <a:buChar char="–"/>
              <a:defRPr/>
            </a:pPr>
            <a:r>
              <a:rPr lang="en-US" dirty="0">
                <a:solidFill>
                  <a:srgbClr val="202452"/>
                </a:solidFill>
              </a:rPr>
              <a:t>Avoid vague adjectives</a:t>
            </a:r>
          </a:p>
          <a:p>
            <a:pPr lvl="2" eaLnBrk="1" fontAlgn="auto" hangingPunct="1">
              <a:spcAft>
                <a:spcPts val="0"/>
              </a:spcAft>
              <a:buFont typeface="Arial"/>
              <a:buChar char="•"/>
              <a:defRPr/>
            </a:pPr>
            <a:r>
              <a:rPr lang="en-US" sz="2800" dirty="0">
                <a:solidFill>
                  <a:srgbClr val="202452"/>
                </a:solidFill>
              </a:rPr>
              <a:t>For example, “applicant must exhibit good customer service”</a:t>
            </a:r>
          </a:p>
          <a:p>
            <a:pPr lvl="1" eaLnBrk="1" fontAlgn="auto" hangingPunct="1">
              <a:spcAft>
                <a:spcPts val="0"/>
              </a:spcAft>
              <a:buFont typeface="Arial"/>
              <a:buChar char="–"/>
              <a:defRPr/>
            </a:pPr>
            <a:r>
              <a:rPr lang="en-US" dirty="0">
                <a:solidFill>
                  <a:srgbClr val="202452"/>
                </a:solidFill>
              </a:rPr>
              <a:t>Job order language and criteria must comply with federal, state, and local laws</a:t>
            </a:r>
          </a:p>
          <a:p>
            <a:pPr lvl="1" eaLnBrk="1" fontAlgn="auto" hangingPunct="1">
              <a:spcAft>
                <a:spcPts val="0"/>
              </a:spcAft>
              <a:buFont typeface="Arial"/>
              <a:buChar char="–"/>
              <a:defRPr/>
            </a:pPr>
            <a:r>
              <a:rPr lang="en-US" dirty="0">
                <a:solidFill>
                  <a:srgbClr val="202452"/>
                </a:solidFill>
              </a:rPr>
              <a:t>Employer information should not be displayed/provided on suppressed job orders</a:t>
            </a:r>
          </a:p>
          <a:p>
            <a:pPr lvl="1" eaLnBrk="1" fontAlgn="auto" hangingPunct="1">
              <a:spcAft>
                <a:spcPts val="0"/>
              </a:spcAft>
              <a:buFont typeface="Wingdings 2" pitchFamily="18" charset="2"/>
              <a:buNone/>
              <a:defRPr/>
            </a:pPr>
            <a:endParaRPr lang="en-US" dirty="0">
              <a:solidFill>
                <a:srgbClr val="202452"/>
              </a:solidFill>
            </a:endParaRPr>
          </a:p>
        </p:txBody>
      </p:sp>
    </p:spTree>
    <p:extLst>
      <p:ext uri="{BB962C8B-B14F-4D97-AF65-F5344CB8AC3E}">
        <p14:creationId xmlns:p14="http://schemas.microsoft.com/office/powerpoint/2010/main" val="422263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Order Entry</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013784A3-4E0B-168E-9CB6-B8AEF2080B28}"/>
              </a:ext>
            </a:extLst>
          </p:cNvPr>
          <p:cNvSpPr>
            <a:spLocks noGrp="1"/>
          </p:cNvSpPr>
          <p:nvPr>
            <p:ph idx="1"/>
          </p:nvPr>
        </p:nvSpPr>
        <p:spPr>
          <a:xfrm>
            <a:off x="838200" y="1690688"/>
            <a:ext cx="10515600" cy="4525963"/>
          </a:xfrm>
        </p:spPr>
        <p:txBody>
          <a:bodyPr rtlCol="0">
            <a:normAutofit/>
          </a:bodyPr>
          <a:lstStyle/>
          <a:p>
            <a:pPr eaLnBrk="1" fontAlgn="auto" hangingPunct="1">
              <a:spcAft>
                <a:spcPts val="0"/>
              </a:spcAft>
              <a:buFont typeface="Arial"/>
              <a:buChar char="•"/>
              <a:defRPr/>
            </a:pPr>
            <a:r>
              <a:rPr lang="en-US" dirty="0">
                <a:solidFill>
                  <a:srgbClr val="202452"/>
                </a:solidFill>
              </a:rPr>
              <a:t>Can be self – entered by employers</a:t>
            </a:r>
          </a:p>
          <a:p>
            <a:pPr lvl="1" eaLnBrk="1" fontAlgn="auto" hangingPunct="1">
              <a:spcAft>
                <a:spcPts val="0"/>
              </a:spcAft>
              <a:buFont typeface="Arial"/>
              <a:buChar char="–"/>
              <a:defRPr/>
            </a:pPr>
            <a:r>
              <a:rPr lang="en-US" dirty="0">
                <a:solidFill>
                  <a:srgbClr val="202452"/>
                </a:solidFill>
              </a:rPr>
              <a:t>An alert is sent to staff for review once an employer enters a job order in the system</a:t>
            </a:r>
          </a:p>
          <a:p>
            <a:pPr lvl="1" eaLnBrk="1" fontAlgn="auto" hangingPunct="1">
              <a:spcAft>
                <a:spcPts val="0"/>
              </a:spcAft>
              <a:buFont typeface="Arial"/>
              <a:buChar char="–"/>
              <a:defRPr/>
            </a:pPr>
            <a:r>
              <a:rPr lang="en-US" dirty="0">
                <a:solidFill>
                  <a:srgbClr val="202452"/>
                </a:solidFill>
              </a:rPr>
              <a:t>Staff have 2 business days to review new employer accounts</a:t>
            </a:r>
          </a:p>
          <a:p>
            <a:pPr eaLnBrk="1" fontAlgn="auto" hangingPunct="1">
              <a:spcAft>
                <a:spcPts val="0"/>
              </a:spcAft>
              <a:buFont typeface="Arial"/>
              <a:buChar char="•"/>
              <a:defRPr/>
            </a:pPr>
            <a:r>
              <a:rPr lang="en-US" dirty="0">
                <a:solidFill>
                  <a:srgbClr val="202452"/>
                </a:solidFill>
              </a:rPr>
              <a:t>All job orders must comply with federal and state laws, as well as the terms of use policy</a:t>
            </a:r>
          </a:p>
          <a:p>
            <a:pPr eaLnBrk="1" fontAlgn="auto" hangingPunct="1">
              <a:spcAft>
                <a:spcPts val="0"/>
              </a:spcAft>
              <a:buFont typeface="Arial"/>
              <a:buChar char="•"/>
              <a:defRPr/>
            </a:pPr>
            <a:r>
              <a:rPr lang="en-US" dirty="0">
                <a:solidFill>
                  <a:srgbClr val="202452"/>
                </a:solidFill>
              </a:rPr>
              <a:t>Requests received by staff must be reviewed for compliance prior to entry into EFM</a:t>
            </a:r>
          </a:p>
        </p:txBody>
      </p:sp>
    </p:spTree>
    <p:extLst>
      <p:ext uri="{BB962C8B-B14F-4D97-AF65-F5344CB8AC3E}">
        <p14:creationId xmlns:p14="http://schemas.microsoft.com/office/powerpoint/2010/main" val="1696029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Order Guidelines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8A20BBF3-0454-E648-8BE2-7F8BBFC205D8}"/>
              </a:ext>
            </a:extLst>
          </p:cNvPr>
          <p:cNvSpPr>
            <a:spLocks noGrp="1"/>
          </p:cNvSpPr>
          <p:nvPr>
            <p:ph idx="1"/>
          </p:nvPr>
        </p:nvSpPr>
        <p:spPr>
          <a:xfrm>
            <a:off x="838200" y="1690688"/>
            <a:ext cx="10515600" cy="5026025"/>
          </a:xfrm>
        </p:spPr>
        <p:txBody>
          <a:bodyPr/>
          <a:lstStyle/>
          <a:p>
            <a:pPr eaLnBrk="1" hangingPunct="1"/>
            <a:r>
              <a:rPr lang="en-US" altLang="en-US" sz="2600" dirty="0">
                <a:solidFill>
                  <a:srgbClr val="202452"/>
                </a:solidFill>
              </a:rPr>
              <a:t>Use acronyms sparingly;</a:t>
            </a:r>
          </a:p>
          <a:p>
            <a:pPr lvl="1" eaLnBrk="1" hangingPunct="1"/>
            <a:r>
              <a:rPr lang="en-US" altLang="en-US" sz="2600" dirty="0">
                <a:solidFill>
                  <a:srgbClr val="202452"/>
                </a:solidFill>
              </a:rPr>
              <a:t>Use standard dictionary abbreviations</a:t>
            </a:r>
          </a:p>
          <a:p>
            <a:pPr eaLnBrk="1" hangingPunct="1"/>
            <a:r>
              <a:rPr lang="en-US" altLang="en-US" sz="2600" dirty="0">
                <a:solidFill>
                  <a:srgbClr val="202452"/>
                </a:solidFill>
              </a:rPr>
              <a:t>Use the spell check feature in EFM</a:t>
            </a:r>
          </a:p>
          <a:p>
            <a:pPr eaLnBrk="1" hangingPunct="1"/>
            <a:r>
              <a:rPr lang="en-US" altLang="en-US" sz="2600" dirty="0">
                <a:solidFill>
                  <a:srgbClr val="202452"/>
                </a:solidFill>
              </a:rPr>
              <a:t>Use key words</a:t>
            </a:r>
          </a:p>
          <a:p>
            <a:pPr eaLnBrk="1" hangingPunct="1"/>
            <a:r>
              <a:rPr lang="en-US" altLang="en-US" sz="2600" dirty="0">
                <a:solidFill>
                  <a:srgbClr val="202452"/>
                </a:solidFill>
              </a:rPr>
              <a:t>Specifically state the type of experience required</a:t>
            </a:r>
          </a:p>
          <a:p>
            <a:pPr lvl="1" eaLnBrk="1" hangingPunct="1"/>
            <a:r>
              <a:rPr lang="en-US" altLang="en-US" sz="2600" dirty="0">
                <a:solidFill>
                  <a:srgbClr val="202452"/>
                </a:solidFill>
              </a:rPr>
              <a:t>If in doubt, ask the employer for a technical question </a:t>
            </a:r>
          </a:p>
          <a:p>
            <a:pPr eaLnBrk="1" hangingPunct="1"/>
            <a:r>
              <a:rPr lang="en-US" altLang="en-US" sz="2600" dirty="0">
                <a:solidFill>
                  <a:srgbClr val="202452"/>
                </a:solidFill>
              </a:rPr>
              <a:t>Specify languages the position may require</a:t>
            </a:r>
          </a:p>
        </p:txBody>
      </p:sp>
    </p:spTree>
    <p:extLst>
      <p:ext uri="{BB962C8B-B14F-4D97-AF65-F5344CB8AC3E}">
        <p14:creationId xmlns:p14="http://schemas.microsoft.com/office/powerpoint/2010/main" val="2000824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Order Guidelines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EB1EEC83-CA97-0F8F-1D4A-079E99C0E9DA}"/>
              </a:ext>
            </a:extLst>
          </p:cNvPr>
          <p:cNvSpPr>
            <a:spLocks noGrp="1"/>
          </p:cNvSpPr>
          <p:nvPr>
            <p:ph idx="1"/>
          </p:nvPr>
        </p:nvSpPr>
        <p:spPr>
          <a:xfrm>
            <a:off x="838199" y="1690688"/>
            <a:ext cx="10515599" cy="4525963"/>
          </a:xfrm>
        </p:spPr>
        <p:txBody>
          <a:bodyPr rtlCol="0">
            <a:normAutofit/>
          </a:bodyPr>
          <a:lstStyle/>
          <a:p>
            <a:pPr eaLnBrk="1" fontAlgn="auto" hangingPunct="1">
              <a:spcAft>
                <a:spcPts val="0"/>
              </a:spcAft>
              <a:buFont typeface="Arial"/>
              <a:buChar char="•"/>
              <a:defRPr/>
            </a:pPr>
            <a:r>
              <a:rPr lang="en-US" sz="2600" dirty="0">
                <a:solidFill>
                  <a:srgbClr val="202452"/>
                </a:solidFill>
              </a:rPr>
              <a:t>Match a job order’s job description to the proper O*NET code</a:t>
            </a:r>
          </a:p>
          <a:p>
            <a:pPr lvl="1" eaLnBrk="1" fontAlgn="auto" hangingPunct="1">
              <a:spcAft>
                <a:spcPts val="0"/>
              </a:spcAft>
              <a:buFont typeface="Arial"/>
              <a:buChar char="–"/>
              <a:defRPr/>
            </a:pPr>
            <a:r>
              <a:rPr lang="en-US" sz="2600" dirty="0">
                <a:solidFill>
                  <a:srgbClr val="202452"/>
                </a:solidFill>
              </a:rPr>
              <a:t>Use </a:t>
            </a:r>
            <a:r>
              <a:rPr lang="en-US" sz="2600" dirty="0">
                <a:hlinkClick r:id="rId4"/>
              </a:rPr>
              <a:t>O*NET Online </a:t>
            </a:r>
            <a:r>
              <a:rPr lang="en-US" sz="2600" dirty="0">
                <a:solidFill>
                  <a:srgbClr val="202452"/>
                </a:solidFill>
              </a:rPr>
              <a:t>to analyze job duties and descriptions for accurate matching</a:t>
            </a:r>
          </a:p>
          <a:p>
            <a:pPr eaLnBrk="1" fontAlgn="auto" hangingPunct="1">
              <a:spcAft>
                <a:spcPts val="0"/>
              </a:spcAft>
              <a:buFont typeface="Arial"/>
              <a:buChar char="•"/>
              <a:defRPr/>
            </a:pPr>
            <a:r>
              <a:rPr lang="en-US" sz="2600" dirty="0">
                <a:solidFill>
                  <a:srgbClr val="202452"/>
                </a:solidFill>
              </a:rPr>
              <a:t>Confidential job orders should:</a:t>
            </a:r>
          </a:p>
          <a:p>
            <a:pPr lvl="1" eaLnBrk="1" fontAlgn="auto" hangingPunct="1">
              <a:spcAft>
                <a:spcPts val="0"/>
              </a:spcAft>
              <a:buFont typeface="Arial"/>
              <a:buChar char="–"/>
              <a:defRPr/>
            </a:pPr>
            <a:r>
              <a:rPr lang="en-US" sz="2600" dirty="0">
                <a:solidFill>
                  <a:srgbClr val="202452"/>
                </a:solidFill>
              </a:rPr>
              <a:t>List the One-Stop Center’s information as the contact while the order is online</a:t>
            </a:r>
          </a:p>
          <a:p>
            <a:pPr lvl="1" eaLnBrk="1" fontAlgn="auto" hangingPunct="1">
              <a:spcAft>
                <a:spcPts val="0"/>
              </a:spcAft>
              <a:buFont typeface="Arial"/>
              <a:buChar char="–"/>
              <a:defRPr/>
            </a:pPr>
            <a:r>
              <a:rPr lang="en-US" sz="2600" dirty="0">
                <a:solidFill>
                  <a:srgbClr val="202452"/>
                </a:solidFill>
              </a:rPr>
              <a:t>Identify the employer’s contact information on the case notes screen</a:t>
            </a:r>
          </a:p>
          <a:p>
            <a:pPr lvl="1" eaLnBrk="1" fontAlgn="auto" hangingPunct="1">
              <a:spcAft>
                <a:spcPts val="0"/>
              </a:spcAft>
              <a:buFont typeface="Arial"/>
              <a:buChar char="–"/>
              <a:defRPr/>
            </a:pPr>
            <a:r>
              <a:rPr lang="en-US" sz="2600" dirty="0">
                <a:solidFill>
                  <a:srgbClr val="202452"/>
                </a:solidFill>
              </a:rPr>
              <a:t>When the order closes, change the address and phone number to the employer’s</a:t>
            </a:r>
          </a:p>
        </p:txBody>
      </p:sp>
    </p:spTree>
    <p:extLst>
      <p:ext uri="{BB962C8B-B14F-4D97-AF65-F5344CB8AC3E}">
        <p14:creationId xmlns:p14="http://schemas.microsoft.com/office/powerpoint/2010/main" val="2752371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Order Taking Etiquette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05A9227D-E0B3-F408-402B-66B43FD7689D}"/>
              </a:ext>
            </a:extLst>
          </p:cNvPr>
          <p:cNvSpPr>
            <a:spLocks noGrp="1"/>
          </p:cNvSpPr>
          <p:nvPr>
            <p:ph idx="1"/>
          </p:nvPr>
        </p:nvSpPr>
        <p:spPr>
          <a:xfrm>
            <a:off x="838200" y="1690688"/>
            <a:ext cx="10515600" cy="4525963"/>
          </a:xfrm>
        </p:spPr>
        <p:txBody>
          <a:bodyPr/>
          <a:lstStyle/>
          <a:p>
            <a:pPr eaLnBrk="1" hangingPunct="1"/>
            <a:r>
              <a:rPr lang="en-US" altLang="en-US" sz="2600" dirty="0">
                <a:solidFill>
                  <a:srgbClr val="202452"/>
                </a:solidFill>
              </a:rPr>
              <a:t>Tactfully inquire about hiring requirements</a:t>
            </a:r>
          </a:p>
          <a:p>
            <a:pPr eaLnBrk="1" hangingPunct="1"/>
            <a:r>
              <a:rPr lang="en-US" altLang="en-US" sz="2600" dirty="0">
                <a:solidFill>
                  <a:srgbClr val="202452"/>
                </a:solidFill>
              </a:rPr>
              <a:t>Avoid asking leading questions</a:t>
            </a:r>
          </a:p>
          <a:p>
            <a:pPr eaLnBrk="1" hangingPunct="1"/>
            <a:r>
              <a:rPr lang="en-US" altLang="en-US" sz="2600" dirty="0">
                <a:solidFill>
                  <a:srgbClr val="202452"/>
                </a:solidFill>
              </a:rPr>
              <a:t>Discuss whether requirements are mandatory or preferences</a:t>
            </a:r>
          </a:p>
          <a:p>
            <a:pPr eaLnBrk="1" hangingPunct="1"/>
            <a:r>
              <a:rPr lang="en-US" altLang="en-US" sz="2600" dirty="0">
                <a:solidFill>
                  <a:srgbClr val="202452"/>
                </a:solidFill>
              </a:rPr>
              <a:t>Explain the necessity of reporting a filled position as soon as possible</a:t>
            </a:r>
          </a:p>
          <a:p>
            <a:pPr eaLnBrk="1" hangingPunct="1"/>
            <a:r>
              <a:rPr lang="en-US" altLang="en-US" sz="2600" dirty="0">
                <a:solidFill>
                  <a:srgbClr val="202452"/>
                </a:solidFill>
              </a:rPr>
              <a:t>Advise the employer of the verification process</a:t>
            </a:r>
          </a:p>
        </p:txBody>
      </p:sp>
    </p:spTree>
    <p:extLst>
      <p:ext uri="{BB962C8B-B14F-4D97-AF65-F5344CB8AC3E}">
        <p14:creationId xmlns:p14="http://schemas.microsoft.com/office/powerpoint/2010/main" val="910936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Order Taking Etiquette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84CD7ADD-5786-67C6-3BF6-ECBD5AB67B53}"/>
              </a:ext>
            </a:extLst>
          </p:cNvPr>
          <p:cNvSpPr>
            <a:spLocks noGrp="1"/>
          </p:cNvSpPr>
          <p:nvPr>
            <p:ph idx="1"/>
          </p:nvPr>
        </p:nvSpPr>
        <p:spPr>
          <a:xfrm>
            <a:off x="838200" y="1690688"/>
            <a:ext cx="10515600" cy="4525963"/>
          </a:xfrm>
        </p:spPr>
        <p:txBody>
          <a:bodyPr/>
          <a:lstStyle/>
          <a:p>
            <a:pPr eaLnBrk="1" hangingPunct="1"/>
            <a:r>
              <a:rPr lang="en-US" altLang="en-US" sz="2600" dirty="0">
                <a:solidFill>
                  <a:srgbClr val="202452"/>
                </a:solidFill>
              </a:rPr>
              <a:t>RWBs should implement local procedures for job order management</a:t>
            </a:r>
          </a:p>
          <a:p>
            <a:pPr lvl="1" eaLnBrk="1" hangingPunct="1"/>
            <a:r>
              <a:rPr lang="en-US" altLang="en-US" sz="2400" dirty="0">
                <a:solidFill>
                  <a:srgbClr val="202452"/>
                </a:solidFill>
              </a:rPr>
              <a:t>To include entry, maintenance and follow-up</a:t>
            </a:r>
          </a:p>
          <a:p>
            <a:pPr eaLnBrk="1" hangingPunct="1"/>
            <a:r>
              <a:rPr lang="en-US" altLang="en-US" sz="2600" dirty="0">
                <a:solidFill>
                  <a:srgbClr val="202452"/>
                </a:solidFill>
              </a:rPr>
              <a:t>Job order duties may be delegated to a specific individual or unit</a:t>
            </a:r>
          </a:p>
          <a:p>
            <a:pPr eaLnBrk="1" hangingPunct="1"/>
            <a:r>
              <a:rPr lang="en-US" altLang="en-US" sz="2600" dirty="0">
                <a:solidFill>
                  <a:srgbClr val="202452"/>
                </a:solidFill>
              </a:rPr>
              <a:t>Job orders should not be allowed to expire</a:t>
            </a:r>
          </a:p>
        </p:txBody>
      </p:sp>
    </p:spTree>
    <p:extLst>
      <p:ext uri="{BB962C8B-B14F-4D97-AF65-F5344CB8AC3E}">
        <p14:creationId xmlns:p14="http://schemas.microsoft.com/office/powerpoint/2010/main" val="4080119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Order Maintenance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317AB3B6-AC63-722C-1C8D-8B080640E2E8}"/>
              </a:ext>
            </a:extLst>
          </p:cNvPr>
          <p:cNvSpPr>
            <a:spLocks noGrp="1"/>
          </p:cNvSpPr>
          <p:nvPr>
            <p:ph idx="1"/>
          </p:nvPr>
        </p:nvSpPr>
        <p:spPr>
          <a:xfrm>
            <a:off x="838200" y="1690688"/>
            <a:ext cx="10515600" cy="4525963"/>
          </a:xfrm>
        </p:spPr>
        <p:txBody>
          <a:bodyPr/>
          <a:lstStyle/>
          <a:p>
            <a:pPr eaLnBrk="1" hangingPunct="1"/>
            <a:r>
              <a:rPr lang="en-US" altLang="en-US" sz="2600" dirty="0">
                <a:solidFill>
                  <a:srgbClr val="202452"/>
                </a:solidFill>
              </a:rPr>
              <a:t>Recommended follow-up schedule</a:t>
            </a:r>
          </a:p>
          <a:p>
            <a:pPr lvl="1" eaLnBrk="1" hangingPunct="1"/>
            <a:r>
              <a:rPr lang="en-US" altLang="en-US" sz="2600" dirty="0">
                <a:solidFill>
                  <a:srgbClr val="202452"/>
                </a:solidFill>
              </a:rPr>
              <a:t>Fully referred orders should be verified daily or as requested by the employer</a:t>
            </a:r>
          </a:p>
          <a:p>
            <a:pPr lvl="1" eaLnBrk="1" hangingPunct="1"/>
            <a:r>
              <a:rPr lang="en-US" altLang="en-US" sz="2600" dirty="0">
                <a:solidFill>
                  <a:srgbClr val="202452"/>
                </a:solidFill>
              </a:rPr>
              <a:t>Orders on hold should be verified weekly</a:t>
            </a:r>
          </a:p>
          <a:p>
            <a:pPr lvl="1" eaLnBrk="1" hangingPunct="1"/>
            <a:r>
              <a:rPr lang="en-US" altLang="en-US" sz="2600" dirty="0">
                <a:solidFill>
                  <a:srgbClr val="202452"/>
                </a:solidFill>
              </a:rPr>
              <a:t>All other orders should be verified at least every two weeks</a:t>
            </a:r>
          </a:p>
          <a:p>
            <a:pPr eaLnBrk="1" hangingPunct="1"/>
            <a:endParaRPr lang="en-US" altLang="en-US" dirty="0">
              <a:solidFill>
                <a:srgbClr val="202452"/>
              </a:solidFill>
            </a:endParaRPr>
          </a:p>
        </p:txBody>
      </p:sp>
    </p:spTree>
    <p:extLst>
      <p:ext uri="{BB962C8B-B14F-4D97-AF65-F5344CB8AC3E}">
        <p14:creationId xmlns:p14="http://schemas.microsoft.com/office/powerpoint/2010/main" val="3091098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Order Maintenance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2A46BE79-551A-EE8B-4FCA-5F85EEA5F3F7}"/>
              </a:ext>
            </a:extLst>
          </p:cNvPr>
          <p:cNvSpPr>
            <a:spLocks noGrp="1"/>
          </p:cNvSpPr>
          <p:nvPr>
            <p:ph idx="1"/>
          </p:nvPr>
        </p:nvSpPr>
        <p:spPr>
          <a:xfrm>
            <a:off x="838200" y="1690688"/>
            <a:ext cx="10515600" cy="4525963"/>
          </a:xfrm>
        </p:spPr>
        <p:txBody>
          <a:bodyPr rtlCol="0">
            <a:normAutofit/>
          </a:bodyPr>
          <a:lstStyle/>
          <a:p>
            <a:pPr eaLnBrk="1" fontAlgn="auto" hangingPunct="1">
              <a:spcAft>
                <a:spcPts val="0"/>
              </a:spcAft>
              <a:buFont typeface="Arial"/>
              <a:buChar char="•"/>
              <a:defRPr/>
            </a:pPr>
            <a:r>
              <a:rPr lang="en-US" dirty="0">
                <a:solidFill>
                  <a:srgbClr val="202452"/>
                </a:solidFill>
              </a:rPr>
              <a:t>The order holding office has the sole responsibility for:</a:t>
            </a:r>
          </a:p>
          <a:p>
            <a:pPr lvl="1" eaLnBrk="1" fontAlgn="auto" hangingPunct="1">
              <a:spcAft>
                <a:spcPts val="0"/>
              </a:spcAft>
              <a:buFont typeface="Arial"/>
              <a:buChar char="–"/>
              <a:defRPr/>
            </a:pPr>
            <a:r>
              <a:rPr lang="en-US" sz="2400" dirty="0">
                <a:solidFill>
                  <a:srgbClr val="202452"/>
                </a:solidFill>
              </a:rPr>
              <a:t>Job order follow-up</a:t>
            </a:r>
          </a:p>
          <a:p>
            <a:pPr lvl="1" eaLnBrk="1" fontAlgn="auto" hangingPunct="1">
              <a:spcAft>
                <a:spcPts val="0"/>
              </a:spcAft>
              <a:buFont typeface="Arial"/>
              <a:buChar char="–"/>
              <a:defRPr/>
            </a:pPr>
            <a:r>
              <a:rPr lang="en-US" sz="2400" dirty="0">
                <a:solidFill>
                  <a:srgbClr val="202452"/>
                </a:solidFill>
              </a:rPr>
              <a:t>Changing the status of a job order</a:t>
            </a:r>
          </a:p>
          <a:p>
            <a:pPr lvl="1" eaLnBrk="1" fontAlgn="auto" hangingPunct="1">
              <a:spcAft>
                <a:spcPts val="0"/>
              </a:spcAft>
              <a:buFont typeface="Arial"/>
              <a:buChar char="–"/>
              <a:defRPr/>
            </a:pPr>
            <a:r>
              <a:rPr lang="en-US" sz="2400" dirty="0">
                <a:solidFill>
                  <a:srgbClr val="202452"/>
                </a:solidFill>
              </a:rPr>
              <a:t>Verifying referrals and placements</a:t>
            </a:r>
          </a:p>
          <a:p>
            <a:pPr eaLnBrk="1" fontAlgn="auto" hangingPunct="1">
              <a:spcAft>
                <a:spcPts val="0"/>
              </a:spcAft>
              <a:buFont typeface="Arial"/>
              <a:buChar char="•"/>
              <a:defRPr/>
            </a:pPr>
            <a:r>
              <a:rPr lang="en-US" dirty="0">
                <a:solidFill>
                  <a:srgbClr val="202452"/>
                </a:solidFill>
              </a:rPr>
              <a:t>Staff should not change the status of a job order from any office other than its own</a:t>
            </a:r>
          </a:p>
          <a:p>
            <a:pPr eaLnBrk="1" fontAlgn="auto" hangingPunct="1">
              <a:spcAft>
                <a:spcPts val="0"/>
              </a:spcAft>
              <a:buFont typeface="Arial"/>
              <a:buChar char="•"/>
              <a:defRPr/>
            </a:pPr>
            <a:r>
              <a:rPr lang="en-US" dirty="0">
                <a:solidFill>
                  <a:srgbClr val="202452"/>
                </a:solidFill>
              </a:rPr>
              <a:t>Placements should follow the federal placement definition</a:t>
            </a:r>
          </a:p>
        </p:txBody>
      </p:sp>
    </p:spTree>
    <p:extLst>
      <p:ext uri="{BB962C8B-B14F-4D97-AF65-F5344CB8AC3E}">
        <p14:creationId xmlns:p14="http://schemas.microsoft.com/office/powerpoint/2010/main" val="3758037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True or False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583C3C37-1DF8-B53A-78A7-B3CD4CB95897}"/>
              </a:ext>
            </a:extLst>
          </p:cNvPr>
          <p:cNvSpPr>
            <a:spLocks noGrp="1"/>
          </p:cNvSpPr>
          <p:nvPr>
            <p:ph sz="quarter" idx="1"/>
          </p:nvPr>
        </p:nvSpPr>
        <p:spPr>
          <a:xfrm>
            <a:off x="838200" y="1690688"/>
            <a:ext cx="10515600" cy="4465899"/>
          </a:xfrm>
        </p:spPr>
        <p:txBody>
          <a:bodyPr/>
          <a:lstStyle/>
          <a:p>
            <a:pPr eaLnBrk="1" hangingPunct="1">
              <a:buFont typeface="Arial" panose="020B0604020202020204" pitchFamily="34" charset="0"/>
              <a:buNone/>
            </a:pPr>
            <a:r>
              <a:rPr lang="en-US" altLang="en-US" dirty="0">
                <a:solidFill>
                  <a:srgbClr val="202452"/>
                </a:solidFill>
              </a:rPr>
              <a:t>______ Job Orders can only be entered by the employer.  </a:t>
            </a:r>
          </a:p>
          <a:p>
            <a:pPr eaLnBrk="1" hangingPunct="1">
              <a:buFont typeface="Arial" panose="020B0604020202020204" pitchFamily="34" charset="0"/>
              <a:buNone/>
            </a:pPr>
            <a:r>
              <a:rPr lang="en-US" altLang="en-US" dirty="0">
                <a:solidFill>
                  <a:srgbClr val="202452"/>
                </a:solidFill>
              </a:rPr>
              <a:t>______ All job orders must be immediately entered into EFM, and reviewed within 72 hours.</a:t>
            </a:r>
          </a:p>
          <a:p>
            <a:pPr eaLnBrk="1" hangingPunct="1">
              <a:buFont typeface="Arial" panose="020B0604020202020204" pitchFamily="34" charset="0"/>
              <a:buNone/>
            </a:pPr>
            <a:r>
              <a:rPr lang="en-US" altLang="en-US" dirty="0">
                <a:solidFill>
                  <a:srgbClr val="202452"/>
                </a:solidFill>
              </a:rPr>
              <a:t>______ Staff must review every job order for compliance with federal and state laws and terms of use before enabling the job order to be displayed to the public.</a:t>
            </a:r>
          </a:p>
          <a:p>
            <a:pPr eaLnBrk="1" hangingPunct="1"/>
            <a:endParaRPr lang="en-US" altLang="en-US" dirty="0">
              <a:solidFill>
                <a:srgbClr val="202452"/>
              </a:solidFill>
            </a:endParaRPr>
          </a:p>
        </p:txBody>
      </p:sp>
    </p:spTree>
    <p:extLst>
      <p:ext uri="{BB962C8B-B14F-4D97-AF65-F5344CB8AC3E}">
        <p14:creationId xmlns:p14="http://schemas.microsoft.com/office/powerpoint/2010/main" val="3350028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True or False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DE340F96-8A82-5E0A-6FB0-B75022D9A36F}"/>
              </a:ext>
            </a:extLst>
          </p:cNvPr>
          <p:cNvSpPr>
            <a:spLocks noGrp="1"/>
          </p:cNvSpPr>
          <p:nvPr>
            <p:ph sz="quarter" idx="1"/>
          </p:nvPr>
        </p:nvSpPr>
        <p:spPr>
          <a:xfrm>
            <a:off x="838200" y="1690688"/>
            <a:ext cx="10515600" cy="4868119"/>
          </a:xfrm>
        </p:spPr>
        <p:txBody>
          <a:bodyPr/>
          <a:lstStyle/>
          <a:p>
            <a:pPr eaLnBrk="1" hangingPunct="1">
              <a:buFont typeface="Arial" panose="020B0604020202020204" pitchFamily="34" charset="0"/>
              <a:buNone/>
            </a:pPr>
            <a:r>
              <a:rPr lang="en-US" altLang="en-US" dirty="0">
                <a:solidFill>
                  <a:srgbClr val="202452"/>
                </a:solidFill>
              </a:rPr>
              <a:t>_____ Employers are not required to list actual salary information.</a:t>
            </a:r>
          </a:p>
          <a:p>
            <a:pPr eaLnBrk="1" hangingPunct="1">
              <a:buFont typeface="Arial" panose="020B0604020202020204" pitchFamily="34" charset="0"/>
              <a:buNone/>
            </a:pPr>
            <a:r>
              <a:rPr lang="en-US" altLang="en-US" dirty="0">
                <a:solidFill>
                  <a:srgbClr val="202452"/>
                </a:solidFill>
              </a:rPr>
              <a:t> </a:t>
            </a:r>
          </a:p>
          <a:p>
            <a:pPr eaLnBrk="1" hangingPunct="1">
              <a:buFont typeface="Arial" panose="020B0604020202020204" pitchFamily="34" charset="0"/>
              <a:buNone/>
            </a:pPr>
            <a:r>
              <a:rPr lang="en-US" altLang="en-US" dirty="0">
                <a:solidFill>
                  <a:srgbClr val="202452"/>
                </a:solidFill>
              </a:rPr>
              <a:t> ______ Certain employers may request polygraph examinations.</a:t>
            </a:r>
          </a:p>
          <a:p>
            <a:pPr eaLnBrk="1" hangingPunct="1">
              <a:buFont typeface="Arial" panose="020B0604020202020204" pitchFamily="34" charset="0"/>
              <a:buNone/>
            </a:pPr>
            <a:endParaRPr lang="en-US" altLang="en-US" dirty="0">
              <a:solidFill>
                <a:srgbClr val="202452"/>
              </a:solidFill>
            </a:endParaRPr>
          </a:p>
          <a:p>
            <a:pPr eaLnBrk="1" hangingPunct="1">
              <a:buFont typeface="Arial" panose="020B0604020202020204" pitchFamily="34" charset="0"/>
              <a:buNone/>
            </a:pPr>
            <a:r>
              <a:rPr lang="en-US" altLang="en-US" dirty="0">
                <a:solidFill>
                  <a:srgbClr val="202452"/>
                </a:solidFill>
              </a:rPr>
              <a:t>_____ The employer verification process should be conducted in order to determine the legitimacy of the job order prior to it being posted online.</a:t>
            </a:r>
          </a:p>
          <a:p>
            <a:pPr eaLnBrk="1" hangingPunct="1">
              <a:buFont typeface="Arial" panose="020B0604020202020204" pitchFamily="34" charset="0"/>
              <a:buNone/>
            </a:pPr>
            <a:endParaRPr lang="en-US" altLang="en-US" dirty="0">
              <a:solidFill>
                <a:srgbClr val="202452"/>
              </a:solidFill>
            </a:endParaRPr>
          </a:p>
          <a:p>
            <a:pPr eaLnBrk="1" hangingPunct="1">
              <a:buFont typeface="Arial" panose="020B0604020202020204" pitchFamily="34" charset="0"/>
              <a:buNone/>
            </a:pPr>
            <a:endParaRPr lang="en-US" altLang="en-US" dirty="0">
              <a:solidFill>
                <a:srgbClr val="202452"/>
              </a:solidFill>
            </a:endParaRPr>
          </a:p>
          <a:p>
            <a:pPr eaLnBrk="1" hangingPunct="1">
              <a:buFont typeface="Arial" panose="020B0604020202020204" pitchFamily="34" charset="0"/>
              <a:buNone/>
            </a:pPr>
            <a:endParaRPr lang="en-US" altLang="en-US" dirty="0">
              <a:solidFill>
                <a:srgbClr val="202452"/>
              </a:solidFill>
            </a:endParaRPr>
          </a:p>
        </p:txBody>
      </p:sp>
    </p:spTree>
    <p:extLst>
      <p:ext uri="{BB962C8B-B14F-4D97-AF65-F5344CB8AC3E}">
        <p14:creationId xmlns:p14="http://schemas.microsoft.com/office/powerpoint/2010/main" val="652428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True or False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B2E0FF9D-59D9-4596-05F2-A5B34ADE17E2}"/>
              </a:ext>
            </a:extLst>
          </p:cNvPr>
          <p:cNvSpPr>
            <a:spLocks noGrp="1"/>
          </p:cNvSpPr>
          <p:nvPr>
            <p:ph sz="quarter" idx="1"/>
          </p:nvPr>
        </p:nvSpPr>
        <p:spPr>
          <a:xfrm>
            <a:off x="838199" y="1690688"/>
            <a:ext cx="10515599" cy="3811635"/>
          </a:xfrm>
        </p:spPr>
        <p:txBody>
          <a:bodyPr/>
          <a:lstStyle/>
          <a:p>
            <a:pPr eaLnBrk="1" hangingPunct="1">
              <a:buFont typeface="Arial" panose="020B0604020202020204" pitchFamily="34" charset="0"/>
              <a:buNone/>
            </a:pPr>
            <a:r>
              <a:rPr lang="en-US" altLang="en-US" dirty="0">
                <a:solidFill>
                  <a:srgbClr val="202452"/>
                </a:solidFill>
              </a:rPr>
              <a:t>_____ Job orders entered by staffing agencies are permitted.</a:t>
            </a:r>
          </a:p>
          <a:p>
            <a:pPr eaLnBrk="1" hangingPunct="1">
              <a:buFont typeface="Arial" panose="020B0604020202020204" pitchFamily="34" charset="0"/>
              <a:buNone/>
            </a:pPr>
            <a:endParaRPr lang="en-US" altLang="en-US" dirty="0">
              <a:solidFill>
                <a:srgbClr val="202452"/>
              </a:solidFill>
            </a:endParaRPr>
          </a:p>
          <a:p>
            <a:pPr eaLnBrk="1" hangingPunct="1">
              <a:buFont typeface="Arial" panose="020B0604020202020204" pitchFamily="34" charset="0"/>
              <a:buNone/>
            </a:pPr>
            <a:r>
              <a:rPr lang="en-US" altLang="en-US" dirty="0">
                <a:solidFill>
                  <a:srgbClr val="202452"/>
                </a:solidFill>
              </a:rPr>
              <a:t>_____ Job orders are not accepted from independent contractors.</a:t>
            </a:r>
          </a:p>
          <a:p>
            <a:pPr eaLnBrk="1" hangingPunct="1">
              <a:buFont typeface="Arial" panose="020B0604020202020204" pitchFamily="34" charset="0"/>
              <a:buNone/>
            </a:pPr>
            <a:endParaRPr lang="en-US" altLang="en-US" dirty="0">
              <a:solidFill>
                <a:srgbClr val="202452"/>
              </a:solidFill>
            </a:endParaRPr>
          </a:p>
          <a:p>
            <a:pPr eaLnBrk="1" hangingPunct="1">
              <a:buFont typeface="Arial" panose="020B0604020202020204" pitchFamily="34" charset="0"/>
              <a:buNone/>
            </a:pPr>
            <a:endParaRPr lang="en-US" altLang="en-US" b="1" u="sng" dirty="0">
              <a:solidFill>
                <a:srgbClr val="202452"/>
              </a:solidFill>
            </a:endParaRPr>
          </a:p>
        </p:txBody>
      </p:sp>
    </p:spTree>
    <p:extLst>
      <p:ext uri="{BB962C8B-B14F-4D97-AF65-F5344CB8AC3E}">
        <p14:creationId xmlns:p14="http://schemas.microsoft.com/office/powerpoint/2010/main" val="2249970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True or False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BD2C03E1-0432-E099-415E-D84265852DFC}"/>
              </a:ext>
            </a:extLst>
          </p:cNvPr>
          <p:cNvSpPr>
            <a:spLocks noGrp="1"/>
          </p:cNvSpPr>
          <p:nvPr>
            <p:ph sz="quarter" idx="1"/>
          </p:nvPr>
        </p:nvSpPr>
        <p:spPr>
          <a:xfrm>
            <a:off x="838200" y="1690688"/>
            <a:ext cx="10515600" cy="5330825"/>
          </a:xfrm>
        </p:spPr>
        <p:txBody>
          <a:bodyPr/>
          <a:lstStyle/>
          <a:p>
            <a:pPr eaLnBrk="1" hangingPunct="1">
              <a:buFont typeface="Arial" panose="020B0604020202020204" pitchFamily="34" charset="0"/>
              <a:buNone/>
            </a:pPr>
            <a:r>
              <a:rPr lang="en-US" altLang="en-US" dirty="0">
                <a:solidFill>
                  <a:srgbClr val="202452"/>
                </a:solidFill>
              </a:rPr>
              <a:t>_____ All new job orders should be immediately computer searched for qualified veterans,  including orders indicating no experience necessary. </a:t>
            </a:r>
          </a:p>
          <a:p>
            <a:pPr eaLnBrk="1" hangingPunct="1">
              <a:buFont typeface="Arial" panose="020B0604020202020204" pitchFamily="34" charset="0"/>
              <a:buNone/>
            </a:pPr>
            <a:r>
              <a:rPr lang="en-US" altLang="en-US" dirty="0">
                <a:solidFill>
                  <a:srgbClr val="202452"/>
                </a:solidFill>
              </a:rPr>
              <a:t>_____ To avoid potential violation of the federal placement definition, One-Stop Center participation in a mass recruitment should not occur without first entering a job order into the Wagner-</a:t>
            </a:r>
            <a:r>
              <a:rPr lang="en-US" altLang="en-US" dirty="0" err="1">
                <a:solidFill>
                  <a:srgbClr val="202452"/>
                </a:solidFill>
              </a:rPr>
              <a:t>Peyser</a:t>
            </a:r>
            <a:r>
              <a:rPr lang="en-US" altLang="en-US" dirty="0">
                <a:solidFill>
                  <a:srgbClr val="202452"/>
                </a:solidFill>
              </a:rPr>
              <a:t> reporting system.</a:t>
            </a:r>
          </a:p>
          <a:p>
            <a:pPr eaLnBrk="1" hangingPunct="1">
              <a:buFont typeface="Arial" panose="020B0604020202020204" pitchFamily="34" charset="0"/>
              <a:buNone/>
            </a:pPr>
            <a:endParaRPr lang="en-US" altLang="en-US" dirty="0">
              <a:solidFill>
                <a:srgbClr val="202452"/>
              </a:solidFill>
            </a:endParaRPr>
          </a:p>
          <a:p>
            <a:pPr eaLnBrk="1" hangingPunct="1">
              <a:buFont typeface="Arial" panose="020B0604020202020204" pitchFamily="34" charset="0"/>
              <a:buNone/>
            </a:pPr>
            <a:endParaRPr lang="en-US" altLang="en-US" dirty="0">
              <a:solidFill>
                <a:srgbClr val="202452"/>
              </a:solidFill>
            </a:endParaRPr>
          </a:p>
          <a:p>
            <a:pPr eaLnBrk="1" hangingPunct="1">
              <a:buFont typeface="Arial" panose="020B0604020202020204" pitchFamily="34" charset="0"/>
              <a:buNone/>
            </a:pPr>
            <a:endParaRPr lang="en-US" altLang="en-US" dirty="0">
              <a:solidFill>
                <a:srgbClr val="202452"/>
              </a:solidFill>
            </a:endParaRPr>
          </a:p>
        </p:txBody>
      </p:sp>
    </p:spTree>
    <p:extLst>
      <p:ext uri="{BB962C8B-B14F-4D97-AF65-F5344CB8AC3E}">
        <p14:creationId xmlns:p14="http://schemas.microsoft.com/office/powerpoint/2010/main" val="3417235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Order Form and Requirements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1C0CEA10-CB88-CFB3-52D5-E1BB2FCCAE9D}"/>
              </a:ext>
            </a:extLst>
          </p:cNvPr>
          <p:cNvSpPr>
            <a:spLocks noGrp="1"/>
          </p:cNvSpPr>
          <p:nvPr>
            <p:ph idx="1"/>
          </p:nvPr>
        </p:nvSpPr>
        <p:spPr>
          <a:xfrm>
            <a:off x="838200" y="1690688"/>
            <a:ext cx="10515600" cy="4525963"/>
          </a:xfrm>
        </p:spPr>
        <p:txBody>
          <a:bodyPr rtlCol="0">
            <a:normAutofit/>
          </a:bodyPr>
          <a:lstStyle/>
          <a:p>
            <a:pPr eaLnBrk="1" fontAlgn="auto" hangingPunct="1">
              <a:spcAft>
                <a:spcPts val="0"/>
              </a:spcAft>
              <a:buFont typeface="Arial"/>
              <a:buChar char="•"/>
              <a:defRPr/>
            </a:pPr>
            <a:r>
              <a:rPr lang="en-US" dirty="0">
                <a:solidFill>
                  <a:srgbClr val="202452"/>
                </a:solidFill>
              </a:rPr>
              <a:t>Fields marked by an asterisk must be completed</a:t>
            </a:r>
          </a:p>
          <a:p>
            <a:pPr eaLnBrk="1" fontAlgn="auto" hangingPunct="1">
              <a:spcAft>
                <a:spcPts val="0"/>
              </a:spcAft>
              <a:buFont typeface="Arial"/>
              <a:buChar char="•"/>
              <a:defRPr/>
            </a:pPr>
            <a:r>
              <a:rPr lang="en-US" dirty="0">
                <a:solidFill>
                  <a:srgbClr val="202452"/>
                </a:solidFill>
              </a:rPr>
              <a:t>Employers  are not required to list actual salary information</a:t>
            </a:r>
          </a:p>
          <a:p>
            <a:pPr lvl="1" eaLnBrk="1" fontAlgn="auto" hangingPunct="1">
              <a:spcAft>
                <a:spcPts val="0"/>
              </a:spcAft>
              <a:buFont typeface="Arial"/>
              <a:buChar char="–"/>
              <a:defRPr/>
            </a:pPr>
            <a:r>
              <a:rPr lang="en-US" dirty="0">
                <a:solidFill>
                  <a:srgbClr val="202452"/>
                </a:solidFill>
              </a:rPr>
              <a:t>An actual wage or wage range should be listed as expressed by the employer</a:t>
            </a:r>
          </a:p>
          <a:p>
            <a:pPr eaLnBrk="1" fontAlgn="auto" hangingPunct="1">
              <a:spcAft>
                <a:spcPts val="0"/>
              </a:spcAft>
              <a:buFont typeface="Arial"/>
              <a:buChar char="•"/>
              <a:defRPr/>
            </a:pPr>
            <a:r>
              <a:rPr lang="en-US" dirty="0">
                <a:solidFill>
                  <a:srgbClr val="202452"/>
                </a:solidFill>
              </a:rPr>
              <a:t>Other hiring requirements may be listed if they are required for all applicants</a:t>
            </a:r>
          </a:p>
          <a:p>
            <a:pPr lvl="1" eaLnBrk="1" fontAlgn="auto" hangingPunct="1">
              <a:spcAft>
                <a:spcPts val="0"/>
              </a:spcAft>
              <a:buFont typeface="Arial"/>
              <a:buChar char="–"/>
              <a:defRPr/>
            </a:pPr>
            <a:r>
              <a:rPr lang="en-US" dirty="0">
                <a:solidFill>
                  <a:srgbClr val="202452"/>
                </a:solidFill>
              </a:rPr>
              <a:t>For example: drug testing, credit or background checks</a:t>
            </a:r>
          </a:p>
          <a:p>
            <a:pPr eaLnBrk="1" fontAlgn="auto" hangingPunct="1">
              <a:spcAft>
                <a:spcPts val="0"/>
              </a:spcAft>
              <a:buFont typeface="Wingdings" pitchFamily="2" charset="2"/>
              <a:buNone/>
              <a:defRPr/>
            </a:pPr>
            <a:endParaRPr lang="en-US" dirty="0">
              <a:solidFill>
                <a:srgbClr val="202452"/>
              </a:solidFill>
            </a:endParaRPr>
          </a:p>
        </p:txBody>
      </p:sp>
    </p:spTree>
    <p:extLst>
      <p:ext uri="{BB962C8B-B14F-4D97-AF65-F5344CB8AC3E}">
        <p14:creationId xmlns:p14="http://schemas.microsoft.com/office/powerpoint/2010/main" val="4286025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Multiple Choice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E4FAADA6-4E71-CB38-F1DB-78A1F54D9737}"/>
              </a:ext>
            </a:extLst>
          </p:cNvPr>
          <p:cNvSpPr>
            <a:spLocks noGrp="1"/>
          </p:cNvSpPr>
          <p:nvPr>
            <p:ph sz="quarter" idx="1"/>
          </p:nvPr>
        </p:nvSpPr>
        <p:spPr>
          <a:xfrm>
            <a:off x="838200" y="1690688"/>
            <a:ext cx="10515600" cy="4657846"/>
          </a:xfrm>
        </p:spPr>
        <p:txBody>
          <a:bodyPr/>
          <a:lstStyle/>
          <a:p>
            <a:pPr eaLnBrk="1" hangingPunct="1">
              <a:buFont typeface="Arial" charset="0"/>
              <a:buNone/>
              <a:defRPr/>
            </a:pPr>
            <a:r>
              <a:rPr lang="en-US" dirty="0">
                <a:solidFill>
                  <a:srgbClr val="202452"/>
                </a:solidFill>
              </a:rPr>
              <a:t>If a job order does not comply with federal and state laws or other terms, staff should:</a:t>
            </a:r>
          </a:p>
          <a:p>
            <a:pPr marL="514350" indent="-514350" eaLnBrk="1" hangingPunct="1">
              <a:buFont typeface="+mj-lt"/>
              <a:buAutoNum type="alphaLcParenR"/>
              <a:defRPr/>
            </a:pPr>
            <a:r>
              <a:rPr lang="en-US" dirty="0">
                <a:solidFill>
                  <a:srgbClr val="202452"/>
                </a:solidFill>
              </a:rPr>
              <a:t>Void the job order</a:t>
            </a:r>
          </a:p>
          <a:p>
            <a:pPr marL="457200" indent="-457200" eaLnBrk="1" hangingPunct="1">
              <a:buFont typeface="+mj-lt"/>
              <a:buAutoNum type="alphaLcParenR"/>
              <a:defRPr/>
            </a:pPr>
            <a:r>
              <a:rPr lang="en-US" dirty="0">
                <a:solidFill>
                  <a:srgbClr val="202452"/>
                </a:solidFill>
              </a:rPr>
              <a:t>Enable the job order</a:t>
            </a:r>
          </a:p>
          <a:p>
            <a:pPr marL="457200" indent="-457200" eaLnBrk="1" hangingPunct="1">
              <a:buFont typeface="+mj-lt"/>
              <a:buAutoNum type="alphaLcParenR"/>
              <a:defRPr/>
            </a:pPr>
            <a:r>
              <a:rPr lang="en-US" dirty="0">
                <a:solidFill>
                  <a:srgbClr val="202452"/>
                </a:solidFill>
              </a:rPr>
              <a:t>Contact the employer for clarification of any inconsistencies</a:t>
            </a:r>
          </a:p>
          <a:p>
            <a:pPr marL="457200" indent="-457200" eaLnBrk="1" hangingPunct="1">
              <a:buFont typeface="+mj-lt"/>
              <a:buAutoNum type="alphaLcParenR"/>
              <a:defRPr/>
            </a:pPr>
            <a:r>
              <a:rPr lang="en-US" dirty="0">
                <a:solidFill>
                  <a:srgbClr val="202452"/>
                </a:solidFill>
              </a:rPr>
              <a:t>All of the above</a:t>
            </a:r>
          </a:p>
          <a:p>
            <a:pPr marL="457200" indent="-457200" eaLnBrk="1" hangingPunct="1">
              <a:buFont typeface="+mj-lt"/>
              <a:buAutoNum type="alphaLcParenR"/>
              <a:defRPr/>
            </a:pPr>
            <a:r>
              <a:rPr lang="en-US" dirty="0">
                <a:solidFill>
                  <a:srgbClr val="202452"/>
                </a:solidFill>
              </a:rPr>
              <a:t>None of the above</a:t>
            </a:r>
          </a:p>
          <a:p>
            <a:pPr eaLnBrk="1" hangingPunct="1">
              <a:buFont typeface="Arial" charset="0"/>
              <a:buChar char="•"/>
              <a:defRPr/>
            </a:pPr>
            <a:endParaRPr lang="en-US" dirty="0">
              <a:solidFill>
                <a:srgbClr val="202452"/>
              </a:solidFill>
            </a:endParaRPr>
          </a:p>
          <a:p>
            <a:pPr eaLnBrk="1" hangingPunct="1">
              <a:buFont typeface="Arial" charset="0"/>
              <a:buChar char="•"/>
              <a:defRPr/>
            </a:pPr>
            <a:endParaRPr lang="en-US" dirty="0">
              <a:solidFill>
                <a:srgbClr val="202452"/>
              </a:solidFill>
            </a:endParaRPr>
          </a:p>
        </p:txBody>
      </p:sp>
    </p:spTree>
    <p:extLst>
      <p:ext uri="{BB962C8B-B14F-4D97-AF65-F5344CB8AC3E}">
        <p14:creationId xmlns:p14="http://schemas.microsoft.com/office/powerpoint/2010/main" val="3900364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Multiple Choice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D3AA957E-0718-D436-2017-69456FF71579}"/>
              </a:ext>
            </a:extLst>
          </p:cNvPr>
          <p:cNvSpPr>
            <a:spLocks noGrp="1"/>
          </p:cNvSpPr>
          <p:nvPr>
            <p:ph sz="quarter" idx="1"/>
          </p:nvPr>
        </p:nvSpPr>
        <p:spPr>
          <a:xfrm>
            <a:off x="838200" y="1690688"/>
            <a:ext cx="10515600" cy="5483225"/>
          </a:xfrm>
        </p:spPr>
        <p:txBody>
          <a:bodyPr/>
          <a:lstStyle/>
          <a:p>
            <a:pPr eaLnBrk="1" hangingPunct="1">
              <a:buFont typeface="Wingdings" pitchFamily="2" charset="2"/>
              <a:buNone/>
              <a:defRPr/>
            </a:pPr>
            <a:r>
              <a:rPr lang="en-US" dirty="0">
                <a:solidFill>
                  <a:srgbClr val="202452"/>
                </a:solidFill>
              </a:rPr>
              <a:t>A confidential (Suppressed) job order should:</a:t>
            </a:r>
          </a:p>
          <a:p>
            <a:pPr marL="457200" indent="-457200" eaLnBrk="1" hangingPunct="1">
              <a:buFont typeface="+mj-lt"/>
              <a:buAutoNum type="alphaLcParenR"/>
              <a:defRPr/>
            </a:pPr>
            <a:r>
              <a:rPr lang="en-US" dirty="0">
                <a:solidFill>
                  <a:srgbClr val="202452"/>
                </a:solidFill>
              </a:rPr>
              <a:t>List the One-Stop Centers information as the contact while the order is online</a:t>
            </a:r>
          </a:p>
          <a:p>
            <a:pPr marL="457200" indent="-457200" eaLnBrk="1" hangingPunct="1">
              <a:buFont typeface="+mj-lt"/>
              <a:buAutoNum type="alphaLcParenR"/>
              <a:defRPr/>
            </a:pPr>
            <a:r>
              <a:rPr lang="en-US" dirty="0">
                <a:solidFill>
                  <a:srgbClr val="202452"/>
                </a:solidFill>
              </a:rPr>
              <a:t>Identify the employer’s contact information on the case note screen</a:t>
            </a:r>
          </a:p>
          <a:p>
            <a:pPr marL="457200" indent="-457200" eaLnBrk="1" hangingPunct="1">
              <a:buFont typeface="+mj-lt"/>
              <a:buAutoNum type="alphaLcParenR"/>
              <a:defRPr/>
            </a:pPr>
            <a:r>
              <a:rPr lang="en-US" dirty="0">
                <a:solidFill>
                  <a:srgbClr val="202452"/>
                </a:solidFill>
              </a:rPr>
              <a:t>When the order closes, change the address and phone number to the employer</a:t>
            </a:r>
          </a:p>
          <a:p>
            <a:pPr marL="457200" indent="-457200" eaLnBrk="1" hangingPunct="1">
              <a:buFont typeface="+mj-lt"/>
              <a:buAutoNum type="alphaLcParenR"/>
              <a:defRPr/>
            </a:pPr>
            <a:r>
              <a:rPr lang="en-US" dirty="0">
                <a:solidFill>
                  <a:srgbClr val="202452"/>
                </a:solidFill>
              </a:rPr>
              <a:t> All of the above</a:t>
            </a:r>
          </a:p>
          <a:p>
            <a:pPr marL="457200" indent="-457200" eaLnBrk="1" hangingPunct="1">
              <a:buFont typeface="+mj-lt"/>
              <a:buAutoNum type="alphaLcParenR"/>
              <a:defRPr/>
            </a:pPr>
            <a:r>
              <a:rPr lang="en-US" dirty="0">
                <a:solidFill>
                  <a:srgbClr val="202452"/>
                </a:solidFill>
              </a:rPr>
              <a:t>None of the above</a:t>
            </a:r>
          </a:p>
          <a:p>
            <a:pPr eaLnBrk="1" hangingPunct="1">
              <a:buFont typeface="Arial" charset="0"/>
              <a:buChar char="•"/>
              <a:defRPr/>
            </a:pPr>
            <a:endParaRPr lang="en-US" dirty="0">
              <a:solidFill>
                <a:srgbClr val="202452"/>
              </a:solidFill>
            </a:endParaRPr>
          </a:p>
        </p:txBody>
      </p:sp>
    </p:spTree>
    <p:extLst>
      <p:ext uri="{BB962C8B-B14F-4D97-AF65-F5344CB8AC3E}">
        <p14:creationId xmlns:p14="http://schemas.microsoft.com/office/powerpoint/2010/main" val="842966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Multiple Choice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33ADE508-CE37-0655-0B53-7528C6538962}"/>
              </a:ext>
            </a:extLst>
          </p:cNvPr>
          <p:cNvSpPr>
            <a:spLocks noGrp="1"/>
          </p:cNvSpPr>
          <p:nvPr>
            <p:ph sz="quarter" idx="1"/>
          </p:nvPr>
        </p:nvSpPr>
        <p:spPr>
          <a:xfrm>
            <a:off x="838200" y="1690688"/>
            <a:ext cx="10515600" cy="6019800"/>
          </a:xfrm>
        </p:spPr>
        <p:txBody>
          <a:bodyPr/>
          <a:lstStyle/>
          <a:p>
            <a:pPr eaLnBrk="1" hangingPunct="1">
              <a:buFont typeface="Wingdings" pitchFamily="2" charset="2"/>
              <a:buNone/>
              <a:defRPr/>
            </a:pPr>
            <a:r>
              <a:rPr lang="en-US" sz="2400" dirty="0">
                <a:solidFill>
                  <a:srgbClr val="202452"/>
                </a:solidFill>
              </a:rPr>
              <a:t>The Equal Employment Opportunity Commission (EEOC) laws cover most employers with:</a:t>
            </a:r>
          </a:p>
          <a:p>
            <a:pPr marL="457200" indent="-457200" eaLnBrk="1" hangingPunct="1">
              <a:buFont typeface="+mj-lt"/>
              <a:buAutoNum type="alphaLcParenR"/>
              <a:defRPr/>
            </a:pPr>
            <a:r>
              <a:rPr lang="en-US" sz="2400" dirty="0">
                <a:solidFill>
                  <a:srgbClr val="202452"/>
                </a:solidFill>
              </a:rPr>
              <a:t>5 or more employees to include labor unions and employment agencies</a:t>
            </a:r>
          </a:p>
          <a:p>
            <a:pPr marL="457200" indent="-457200" eaLnBrk="1" hangingPunct="1">
              <a:buFont typeface="+mj-lt"/>
              <a:buAutoNum type="alphaLcParenR"/>
              <a:defRPr/>
            </a:pPr>
            <a:r>
              <a:rPr lang="en-US" sz="2400" dirty="0">
                <a:solidFill>
                  <a:srgbClr val="202452"/>
                </a:solidFill>
              </a:rPr>
              <a:t>8 or more employees to include labor unions and employment agencies</a:t>
            </a:r>
          </a:p>
          <a:p>
            <a:pPr marL="457200" indent="-457200" eaLnBrk="1" hangingPunct="1">
              <a:buFont typeface="+mj-lt"/>
              <a:buAutoNum type="alphaLcParenR"/>
              <a:defRPr/>
            </a:pPr>
            <a:r>
              <a:rPr lang="en-US" sz="2400" dirty="0">
                <a:solidFill>
                  <a:srgbClr val="202452"/>
                </a:solidFill>
              </a:rPr>
              <a:t>10 or more employees to include labor unions and employment agencies</a:t>
            </a:r>
          </a:p>
          <a:p>
            <a:pPr marL="457200" indent="-457200" eaLnBrk="1" hangingPunct="1">
              <a:buFont typeface="+mj-lt"/>
              <a:buAutoNum type="alphaLcParenR"/>
              <a:defRPr/>
            </a:pPr>
            <a:r>
              <a:rPr lang="en-US" sz="2400" dirty="0">
                <a:solidFill>
                  <a:srgbClr val="202452"/>
                </a:solidFill>
              </a:rPr>
              <a:t>15 or more employees to include labor unions and employment agencies</a:t>
            </a:r>
          </a:p>
          <a:p>
            <a:pPr marL="457200" indent="-457200" eaLnBrk="1" hangingPunct="1">
              <a:buFont typeface="+mj-lt"/>
              <a:buAutoNum type="alphaLcParenR"/>
              <a:defRPr/>
            </a:pPr>
            <a:r>
              <a:rPr lang="en-US" sz="2400" dirty="0">
                <a:solidFill>
                  <a:srgbClr val="202452"/>
                </a:solidFill>
              </a:rPr>
              <a:t>None of the above</a:t>
            </a:r>
          </a:p>
          <a:p>
            <a:pPr eaLnBrk="1" hangingPunct="1">
              <a:buFont typeface="Arial" charset="0"/>
              <a:buChar char="•"/>
              <a:defRPr/>
            </a:pPr>
            <a:endParaRPr lang="en-US" sz="2400" dirty="0">
              <a:solidFill>
                <a:srgbClr val="202452"/>
              </a:solidFill>
            </a:endParaRPr>
          </a:p>
        </p:txBody>
      </p:sp>
    </p:spTree>
    <p:extLst>
      <p:ext uri="{BB962C8B-B14F-4D97-AF65-F5344CB8AC3E}">
        <p14:creationId xmlns:p14="http://schemas.microsoft.com/office/powerpoint/2010/main" val="41721126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Multiple Choice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A0B5AC78-3A69-1472-5AE5-8A7F5FF89A67}"/>
              </a:ext>
            </a:extLst>
          </p:cNvPr>
          <p:cNvSpPr>
            <a:spLocks noGrp="1"/>
          </p:cNvSpPr>
          <p:nvPr>
            <p:ph sz="quarter" idx="1"/>
          </p:nvPr>
        </p:nvSpPr>
        <p:spPr>
          <a:xfrm>
            <a:off x="838200" y="1690688"/>
            <a:ext cx="10515600" cy="5483225"/>
          </a:xfrm>
        </p:spPr>
        <p:txBody>
          <a:bodyPr/>
          <a:lstStyle/>
          <a:p>
            <a:pPr eaLnBrk="1" hangingPunct="1">
              <a:buFont typeface="Wingdings" pitchFamily="2" charset="2"/>
              <a:buNone/>
              <a:defRPr/>
            </a:pPr>
            <a:r>
              <a:rPr lang="en-US" sz="2800" dirty="0">
                <a:solidFill>
                  <a:srgbClr val="202452"/>
                </a:solidFill>
              </a:rPr>
              <a:t>A job order has the wage listed at $7/hour. This employer is exempt from the FLSA. Staff should:</a:t>
            </a:r>
          </a:p>
          <a:p>
            <a:pPr marL="457200" indent="-457200" eaLnBrk="1" hangingPunct="1">
              <a:buFont typeface="+mj-lt"/>
              <a:buAutoNum type="alphaLcParenR"/>
              <a:defRPr/>
            </a:pPr>
            <a:r>
              <a:rPr lang="en-US" sz="2800" dirty="0">
                <a:solidFill>
                  <a:srgbClr val="202452"/>
                </a:solidFill>
              </a:rPr>
              <a:t>Contact them to inform them of the current minimum wage</a:t>
            </a:r>
          </a:p>
          <a:p>
            <a:pPr marL="457200" indent="-457200" eaLnBrk="1" hangingPunct="1">
              <a:buFont typeface="+mj-lt"/>
              <a:buAutoNum type="alphaLcParenR"/>
              <a:defRPr/>
            </a:pPr>
            <a:r>
              <a:rPr lang="en-US" sz="2800" dirty="0">
                <a:solidFill>
                  <a:srgbClr val="202452"/>
                </a:solidFill>
              </a:rPr>
              <a:t>Inform them of probable difficulty filling such an order</a:t>
            </a:r>
          </a:p>
          <a:p>
            <a:pPr marL="457200" indent="-457200" eaLnBrk="1" hangingPunct="1">
              <a:buFont typeface="+mj-lt"/>
              <a:buAutoNum type="alphaLcParenR"/>
              <a:defRPr/>
            </a:pPr>
            <a:r>
              <a:rPr lang="en-US" sz="2800" dirty="0">
                <a:solidFill>
                  <a:srgbClr val="202452"/>
                </a:solidFill>
              </a:rPr>
              <a:t>Void the order</a:t>
            </a:r>
          </a:p>
          <a:p>
            <a:pPr marL="457200" indent="-457200" eaLnBrk="1" hangingPunct="1">
              <a:buFont typeface="+mj-lt"/>
              <a:buAutoNum type="alphaLcParenR"/>
              <a:defRPr/>
            </a:pPr>
            <a:r>
              <a:rPr lang="en-US" sz="2800" dirty="0">
                <a:solidFill>
                  <a:srgbClr val="202452"/>
                </a:solidFill>
              </a:rPr>
              <a:t> Both a and b</a:t>
            </a:r>
          </a:p>
          <a:p>
            <a:pPr marL="457200" indent="-457200" eaLnBrk="1" hangingPunct="1">
              <a:buFont typeface="+mj-lt"/>
              <a:buAutoNum type="alphaLcParenR"/>
              <a:defRPr/>
            </a:pPr>
            <a:r>
              <a:rPr lang="en-US" sz="2800" dirty="0">
                <a:solidFill>
                  <a:srgbClr val="202452"/>
                </a:solidFill>
              </a:rPr>
              <a:t> Both b  and c </a:t>
            </a:r>
          </a:p>
          <a:p>
            <a:pPr eaLnBrk="1" hangingPunct="1">
              <a:buFont typeface="Arial" charset="0"/>
              <a:buChar char="•"/>
              <a:defRPr/>
            </a:pPr>
            <a:endParaRPr lang="en-US" sz="2800" dirty="0">
              <a:solidFill>
                <a:srgbClr val="202452"/>
              </a:solidFill>
            </a:endParaRPr>
          </a:p>
        </p:txBody>
      </p:sp>
    </p:spTree>
    <p:extLst>
      <p:ext uri="{BB962C8B-B14F-4D97-AF65-F5344CB8AC3E}">
        <p14:creationId xmlns:p14="http://schemas.microsoft.com/office/powerpoint/2010/main" val="10689504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Multiple Choice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3FBCB62C-DF2A-85D5-E178-F3E909A11A5B}"/>
              </a:ext>
            </a:extLst>
          </p:cNvPr>
          <p:cNvSpPr>
            <a:spLocks noGrp="1"/>
          </p:cNvSpPr>
          <p:nvPr>
            <p:ph sz="quarter" idx="1"/>
          </p:nvPr>
        </p:nvSpPr>
        <p:spPr>
          <a:xfrm>
            <a:off x="838200" y="1690688"/>
            <a:ext cx="10515600" cy="5483225"/>
          </a:xfrm>
        </p:spPr>
        <p:txBody>
          <a:bodyPr/>
          <a:lstStyle/>
          <a:p>
            <a:pPr eaLnBrk="1" hangingPunct="1">
              <a:buFont typeface="Wingdings" pitchFamily="2" charset="2"/>
              <a:buNone/>
              <a:defRPr/>
            </a:pPr>
            <a:r>
              <a:rPr lang="en-US" sz="2800" dirty="0">
                <a:solidFill>
                  <a:srgbClr val="202452"/>
                </a:solidFill>
              </a:rPr>
              <a:t>Company XYZ is currently in a labor dispute. They should:</a:t>
            </a:r>
          </a:p>
          <a:p>
            <a:pPr marL="457200" indent="-457200" eaLnBrk="1" hangingPunct="1">
              <a:buFont typeface="+mj-lt"/>
              <a:buAutoNum type="alphaLcParenR"/>
              <a:defRPr/>
            </a:pPr>
            <a:r>
              <a:rPr lang="en-US" sz="2800" dirty="0">
                <a:solidFill>
                  <a:srgbClr val="202452"/>
                </a:solidFill>
              </a:rPr>
              <a:t>Notify FloridaCommerce of the existence of the dispute</a:t>
            </a:r>
          </a:p>
          <a:p>
            <a:pPr marL="457200" indent="-457200" eaLnBrk="1" hangingPunct="1">
              <a:buFont typeface="+mj-lt"/>
              <a:buAutoNum type="alphaLcParenR"/>
              <a:defRPr/>
            </a:pPr>
            <a:r>
              <a:rPr lang="en-US" sz="2800" dirty="0">
                <a:solidFill>
                  <a:srgbClr val="202452"/>
                </a:solidFill>
              </a:rPr>
              <a:t>Not fill a position that is vacant due to an issue resulting from the labor dispute</a:t>
            </a:r>
          </a:p>
          <a:p>
            <a:pPr marL="457200" indent="-457200" eaLnBrk="1" hangingPunct="1">
              <a:buFont typeface="+mj-lt"/>
              <a:buAutoNum type="alphaLcParenR"/>
              <a:defRPr/>
            </a:pPr>
            <a:r>
              <a:rPr lang="en-US" sz="2800" dirty="0">
                <a:solidFill>
                  <a:srgbClr val="202452"/>
                </a:solidFill>
              </a:rPr>
              <a:t>Provide written notification to job seekers referred to the jobs not involved with the labor dispute</a:t>
            </a:r>
          </a:p>
          <a:p>
            <a:pPr marL="457200" indent="-457200" eaLnBrk="1" hangingPunct="1">
              <a:buFont typeface="+mj-lt"/>
              <a:buAutoNum type="alphaLcParenR"/>
              <a:defRPr/>
            </a:pPr>
            <a:r>
              <a:rPr lang="en-US" sz="2800" dirty="0">
                <a:solidFill>
                  <a:srgbClr val="202452"/>
                </a:solidFill>
              </a:rPr>
              <a:t>All of the above</a:t>
            </a:r>
          </a:p>
          <a:p>
            <a:pPr marL="457200" indent="-457200" eaLnBrk="1" hangingPunct="1">
              <a:buFont typeface="+mj-lt"/>
              <a:buAutoNum type="alphaLcParenR"/>
              <a:defRPr/>
            </a:pPr>
            <a:r>
              <a:rPr lang="en-US" sz="2800" dirty="0">
                <a:solidFill>
                  <a:srgbClr val="202452"/>
                </a:solidFill>
              </a:rPr>
              <a:t>None of the above</a:t>
            </a:r>
          </a:p>
          <a:p>
            <a:pPr eaLnBrk="1" hangingPunct="1">
              <a:buFont typeface="Arial" charset="0"/>
              <a:buChar char="•"/>
              <a:defRPr/>
            </a:pPr>
            <a:endParaRPr lang="en-US" sz="2800" dirty="0">
              <a:solidFill>
                <a:srgbClr val="202452"/>
              </a:solidFill>
            </a:endParaRPr>
          </a:p>
        </p:txBody>
      </p:sp>
    </p:spTree>
    <p:extLst>
      <p:ext uri="{BB962C8B-B14F-4D97-AF65-F5344CB8AC3E}">
        <p14:creationId xmlns:p14="http://schemas.microsoft.com/office/powerpoint/2010/main" val="462066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Match the EEOC Act to the appropriate statement. (Selections may be used more than once).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B3C1F7CB-16D3-7AFF-4014-B75288353161}"/>
              </a:ext>
            </a:extLst>
          </p:cNvPr>
          <p:cNvSpPr>
            <a:spLocks noGrp="1"/>
          </p:cNvSpPr>
          <p:nvPr>
            <p:ph sz="quarter" idx="1"/>
          </p:nvPr>
        </p:nvSpPr>
        <p:spPr>
          <a:xfrm>
            <a:off x="1591520" y="2009172"/>
            <a:ext cx="3657600" cy="4663633"/>
          </a:xfrm>
        </p:spPr>
        <p:txBody>
          <a:bodyPr>
            <a:normAutofit/>
          </a:bodyPr>
          <a:lstStyle/>
          <a:p>
            <a:pPr eaLnBrk="1" hangingPunct="1">
              <a:buFont typeface="Wingdings" panose="05000000000000000000" pitchFamily="2" charset="2"/>
              <a:buNone/>
            </a:pPr>
            <a:r>
              <a:rPr lang="en-US" altLang="en-US" dirty="0">
                <a:solidFill>
                  <a:srgbClr val="202452"/>
                </a:solidFill>
              </a:rPr>
              <a:t>_____1. Permits damages to be awarded in cases where it is found that the employer intentionally discriminated against an applicant or employee.</a:t>
            </a:r>
          </a:p>
          <a:p>
            <a:pPr eaLnBrk="1" hangingPunct="1">
              <a:buFont typeface="Wingdings" panose="05000000000000000000" pitchFamily="2" charset="2"/>
              <a:buNone/>
            </a:pPr>
            <a:endParaRPr lang="en-US" altLang="en-US" dirty="0">
              <a:solidFill>
                <a:srgbClr val="202452"/>
              </a:solidFill>
            </a:endParaRPr>
          </a:p>
          <a:p>
            <a:pPr eaLnBrk="1" hangingPunct="1">
              <a:buFont typeface="Wingdings" panose="05000000000000000000" pitchFamily="2" charset="2"/>
              <a:buNone/>
            </a:pPr>
            <a:r>
              <a:rPr lang="en-US" altLang="en-US" dirty="0">
                <a:solidFill>
                  <a:srgbClr val="202452"/>
                </a:solidFill>
              </a:rPr>
              <a:t> </a:t>
            </a:r>
          </a:p>
        </p:txBody>
      </p:sp>
      <p:sp>
        <p:nvSpPr>
          <p:cNvPr id="8" name="Content Placeholder 4">
            <a:extLst>
              <a:ext uri="{FF2B5EF4-FFF2-40B4-BE49-F238E27FC236}">
                <a16:creationId xmlns:a16="http://schemas.microsoft.com/office/drawing/2014/main" id="{842A342F-94CC-206C-D0DD-DEDC612B65FB}"/>
              </a:ext>
            </a:extLst>
          </p:cNvPr>
          <p:cNvSpPr txBox="1">
            <a:spLocks/>
          </p:cNvSpPr>
          <p:nvPr/>
        </p:nvSpPr>
        <p:spPr>
          <a:xfrm>
            <a:off x="5672560" y="2009172"/>
            <a:ext cx="5086350" cy="40552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mj-lt"/>
              <a:buAutoNum type="alphaLcParenR"/>
              <a:defRPr/>
            </a:pPr>
            <a:r>
              <a:rPr lang="en-US" sz="2000" dirty="0">
                <a:solidFill>
                  <a:srgbClr val="202452"/>
                </a:solidFill>
              </a:rPr>
              <a:t>Title VII, Civil Rights Act of 1964</a:t>
            </a:r>
          </a:p>
          <a:p>
            <a:pPr marL="457200" indent="-457200">
              <a:buFont typeface="+mj-lt"/>
              <a:buAutoNum type="alphaLcParenR"/>
              <a:defRPr/>
            </a:pPr>
            <a:r>
              <a:rPr lang="en-US" sz="2000" dirty="0">
                <a:solidFill>
                  <a:srgbClr val="202452"/>
                </a:solidFill>
              </a:rPr>
              <a:t>The Pregnancy Discrimination Act</a:t>
            </a:r>
          </a:p>
          <a:p>
            <a:pPr marL="457200" indent="-457200">
              <a:buFont typeface="+mj-lt"/>
              <a:buAutoNum type="alphaLcParenR"/>
              <a:defRPr/>
            </a:pPr>
            <a:r>
              <a:rPr lang="en-US" sz="2000" dirty="0">
                <a:solidFill>
                  <a:srgbClr val="202452"/>
                </a:solidFill>
              </a:rPr>
              <a:t>The Equal Pay Act of 1963</a:t>
            </a:r>
          </a:p>
          <a:p>
            <a:pPr marL="457200" indent="-457200">
              <a:buFont typeface="+mj-lt"/>
              <a:buAutoNum type="alphaLcParenR"/>
              <a:defRPr/>
            </a:pPr>
            <a:r>
              <a:rPr lang="en-US" sz="2000" dirty="0">
                <a:solidFill>
                  <a:srgbClr val="202452"/>
                </a:solidFill>
              </a:rPr>
              <a:t>The Age Discrimination in Employment Act of 1967</a:t>
            </a:r>
          </a:p>
          <a:p>
            <a:pPr marL="457200" indent="-457200">
              <a:buFont typeface="+mj-lt"/>
              <a:buAutoNum type="alphaLcParenR"/>
              <a:defRPr/>
            </a:pPr>
            <a:r>
              <a:rPr lang="en-US" sz="2000" dirty="0">
                <a:solidFill>
                  <a:srgbClr val="202452"/>
                </a:solidFill>
              </a:rPr>
              <a:t>The Genetic Information Nondiscrimination Act of 2008</a:t>
            </a:r>
          </a:p>
          <a:p>
            <a:pPr marL="457200" indent="-457200">
              <a:buFont typeface="+mj-lt"/>
              <a:buAutoNum type="alphaLcParenR"/>
              <a:defRPr/>
            </a:pPr>
            <a:r>
              <a:rPr lang="en-US" sz="2000" dirty="0">
                <a:solidFill>
                  <a:srgbClr val="202452"/>
                </a:solidFill>
              </a:rPr>
              <a:t>Title One of the Americans with Disabilities Act of 1990</a:t>
            </a:r>
          </a:p>
          <a:p>
            <a:pPr marL="457200" indent="-457200">
              <a:buFont typeface="+mj-lt"/>
              <a:buAutoNum type="alphaLcParenR"/>
              <a:defRPr/>
            </a:pPr>
            <a:r>
              <a:rPr lang="en-US" sz="2000" dirty="0">
                <a:solidFill>
                  <a:srgbClr val="202452"/>
                </a:solidFill>
              </a:rPr>
              <a:t>Sections 102 and 103 of the Civil Rights Act of 1991</a:t>
            </a:r>
          </a:p>
          <a:p>
            <a:pPr>
              <a:buFont typeface="Arial" charset="0"/>
              <a:buChar char="•"/>
              <a:defRPr/>
            </a:pPr>
            <a:endParaRPr lang="en-US" sz="2000" dirty="0">
              <a:solidFill>
                <a:srgbClr val="202452"/>
              </a:solidFill>
            </a:endParaRPr>
          </a:p>
        </p:txBody>
      </p:sp>
    </p:spTree>
    <p:extLst>
      <p:ext uri="{BB962C8B-B14F-4D97-AF65-F5344CB8AC3E}">
        <p14:creationId xmlns:p14="http://schemas.microsoft.com/office/powerpoint/2010/main" val="424075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Match the EEOC Act to the appropriate statement. (Selections may be used more than once).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8" name="Content Placeholder 4">
            <a:extLst>
              <a:ext uri="{FF2B5EF4-FFF2-40B4-BE49-F238E27FC236}">
                <a16:creationId xmlns:a16="http://schemas.microsoft.com/office/drawing/2014/main" id="{842A342F-94CC-206C-D0DD-DEDC612B65FB}"/>
              </a:ext>
            </a:extLst>
          </p:cNvPr>
          <p:cNvSpPr txBox="1">
            <a:spLocks/>
          </p:cNvSpPr>
          <p:nvPr/>
        </p:nvSpPr>
        <p:spPr>
          <a:xfrm>
            <a:off x="5672560" y="2009172"/>
            <a:ext cx="5086350" cy="40552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mj-lt"/>
              <a:buAutoNum type="alphaLcParenR"/>
              <a:defRPr/>
            </a:pPr>
            <a:r>
              <a:rPr lang="en-US" sz="2000" dirty="0">
                <a:solidFill>
                  <a:srgbClr val="202452"/>
                </a:solidFill>
              </a:rPr>
              <a:t>Title VII, Civil Rights Act of 1964</a:t>
            </a:r>
          </a:p>
          <a:p>
            <a:pPr marL="457200" indent="-457200">
              <a:buFont typeface="+mj-lt"/>
              <a:buAutoNum type="alphaLcParenR"/>
              <a:defRPr/>
            </a:pPr>
            <a:r>
              <a:rPr lang="en-US" sz="2000" dirty="0">
                <a:solidFill>
                  <a:srgbClr val="202452"/>
                </a:solidFill>
              </a:rPr>
              <a:t>The Pregnancy Discrimination Act</a:t>
            </a:r>
          </a:p>
          <a:p>
            <a:pPr marL="457200" indent="-457200">
              <a:buFont typeface="+mj-lt"/>
              <a:buAutoNum type="alphaLcParenR"/>
              <a:defRPr/>
            </a:pPr>
            <a:r>
              <a:rPr lang="en-US" sz="2000" dirty="0">
                <a:solidFill>
                  <a:srgbClr val="202452"/>
                </a:solidFill>
              </a:rPr>
              <a:t>The Equal Pay Act of 1963</a:t>
            </a:r>
          </a:p>
          <a:p>
            <a:pPr marL="457200" indent="-457200">
              <a:buFont typeface="+mj-lt"/>
              <a:buAutoNum type="alphaLcParenR"/>
              <a:defRPr/>
            </a:pPr>
            <a:r>
              <a:rPr lang="en-US" sz="2000" dirty="0">
                <a:solidFill>
                  <a:srgbClr val="202452"/>
                </a:solidFill>
              </a:rPr>
              <a:t>The Age Discrimination in Employment Act of 1967</a:t>
            </a:r>
          </a:p>
          <a:p>
            <a:pPr marL="457200" indent="-457200">
              <a:buFont typeface="+mj-lt"/>
              <a:buAutoNum type="alphaLcParenR"/>
              <a:defRPr/>
            </a:pPr>
            <a:r>
              <a:rPr lang="en-US" sz="2000" dirty="0">
                <a:solidFill>
                  <a:srgbClr val="202452"/>
                </a:solidFill>
              </a:rPr>
              <a:t>The Genetic Information Nondiscrimination Act of 2008</a:t>
            </a:r>
          </a:p>
          <a:p>
            <a:pPr marL="457200" indent="-457200">
              <a:buFont typeface="+mj-lt"/>
              <a:buAutoNum type="alphaLcParenR"/>
              <a:defRPr/>
            </a:pPr>
            <a:r>
              <a:rPr lang="en-US" sz="2000" dirty="0">
                <a:solidFill>
                  <a:srgbClr val="202452"/>
                </a:solidFill>
              </a:rPr>
              <a:t>Title One of the Americans with Disabilities Act of 1990</a:t>
            </a:r>
          </a:p>
          <a:p>
            <a:pPr marL="457200" indent="-457200">
              <a:buFont typeface="+mj-lt"/>
              <a:buAutoNum type="alphaLcParenR"/>
              <a:defRPr/>
            </a:pPr>
            <a:r>
              <a:rPr lang="en-US" sz="2000" dirty="0">
                <a:solidFill>
                  <a:srgbClr val="202452"/>
                </a:solidFill>
              </a:rPr>
              <a:t>Sections 102 and 103 of the Civil Rights Act of 1991</a:t>
            </a:r>
          </a:p>
          <a:p>
            <a:pPr>
              <a:buFont typeface="Arial" charset="0"/>
              <a:buChar char="•"/>
              <a:defRPr/>
            </a:pPr>
            <a:endParaRPr lang="en-US" sz="2000" dirty="0">
              <a:solidFill>
                <a:srgbClr val="202452"/>
              </a:solidFill>
            </a:endParaRPr>
          </a:p>
        </p:txBody>
      </p:sp>
      <p:sp>
        <p:nvSpPr>
          <p:cNvPr id="6" name="Content Placeholder 2">
            <a:extLst>
              <a:ext uri="{FF2B5EF4-FFF2-40B4-BE49-F238E27FC236}">
                <a16:creationId xmlns:a16="http://schemas.microsoft.com/office/drawing/2014/main" id="{26650357-7DEB-86A5-73B5-97D098B0C08B}"/>
              </a:ext>
            </a:extLst>
          </p:cNvPr>
          <p:cNvSpPr>
            <a:spLocks noGrp="1"/>
          </p:cNvSpPr>
          <p:nvPr>
            <p:ph sz="quarter" idx="1"/>
          </p:nvPr>
        </p:nvSpPr>
        <p:spPr>
          <a:xfrm>
            <a:off x="763930" y="2009172"/>
            <a:ext cx="4485190" cy="4318322"/>
          </a:xfrm>
        </p:spPr>
        <p:txBody>
          <a:bodyPr/>
          <a:lstStyle/>
          <a:p>
            <a:pPr eaLnBrk="1" hangingPunct="1">
              <a:buFont typeface="Wingdings" panose="05000000000000000000" pitchFamily="2" charset="2"/>
              <a:buNone/>
            </a:pPr>
            <a:r>
              <a:rPr lang="en-US" altLang="en-US" dirty="0">
                <a:solidFill>
                  <a:srgbClr val="202452"/>
                </a:solidFill>
              </a:rPr>
              <a:t>_____2.  An employer requires applicants to undergo a medical screening before a hire may take place. The employer asks the candidates to be screened for sickle cell anemia, a disorder which primarily affects African Americans.</a:t>
            </a:r>
          </a:p>
          <a:p>
            <a:pPr eaLnBrk="1" hangingPunct="1">
              <a:buFont typeface="Wingdings" panose="05000000000000000000" pitchFamily="2" charset="2"/>
              <a:buNone/>
            </a:pPr>
            <a:endParaRPr lang="en-US" altLang="en-US" dirty="0">
              <a:solidFill>
                <a:srgbClr val="202452"/>
              </a:solidFill>
            </a:endParaRPr>
          </a:p>
        </p:txBody>
      </p:sp>
    </p:spTree>
    <p:extLst>
      <p:ext uri="{BB962C8B-B14F-4D97-AF65-F5344CB8AC3E}">
        <p14:creationId xmlns:p14="http://schemas.microsoft.com/office/powerpoint/2010/main" val="33360659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Match the EEOC Act to the appropriate statement. (Selections may be used more than once).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8" name="Content Placeholder 4">
            <a:extLst>
              <a:ext uri="{FF2B5EF4-FFF2-40B4-BE49-F238E27FC236}">
                <a16:creationId xmlns:a16="http://schemas.microsoft.com/office/drawing/2014/main" id="{842A342F-94CC-206C-D0DD-DEDC612B65FB}"/>
              </a:ext>
            </a:extLst>
          </p:cNvPr>
          <p:cNvSpPr txBox="1">
            <a:spLocks/>
          </p:cNvSpPr>
          <p:nvPr/>
        </p:nvSpPr>
        <p:spPr>
          <a:xfrm>
            <a:off x="5672560" y="2009172"/>
            <a:ext cx="5086350" cy="40552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mj-lt"/>
              <a:buAutoNum type="alphaLcParenR"/>
              <a:defRPr/>
            </a:pPr>
            <a:r>
              <a:rPr lang="en-US" sz="2000" dirty="0">
                <a:solidFill>
                  <a:srgbClr val="202452"/>
                </a:solidFill>
              </a:rPr>
              <a:t>Title VII, Civil Rights Act of 1964</a:t>
            </a:r>
          </a:p>
          <a:p>
            <a:pPr marL="457200" indent="-457200">
              <a:buFont typeface="+mj-lt"/>
              <a:buAutoNum type="alphaLcParenR"/>
              <a:defRPr/>
            </a:pPr>
            <a:r>
              <a:rPr lang="en-US" sz="2000" dirty="0">
                <a:solidFill>
                  <a:srgbClr val="202452"/>
                </a:solidFill>
              </a:rPr>
              <a:t>The Pregnancy Discrimination Act</a:t>
            </a:r>
          </a:p>
          <a:p>
            <a:pPr marL="457200" indent="-457200">
              <a:buFont typeface="+mj-lt"/>
              <a:buAutoNum type="alphaLcParenR"/>
              <a:defRPr/>
            </a:pPr>
            <a:r>
              <a:rPr lang="en-US" sz="2000" dirty="0">
                <a:solidFill>
                  <a:srgbClr val="202452"/>
                </a:solidFill>
              </a:rPr>
              <a:t>The Equal Pay Act of 1963</a:t>
            </a:r>
          </a:p>
          <a:p>
            <a:pPr marL="457200" indent="-457200">
              <a:buFont typeface="+mj-lt"/>
              <a:buAutoNum type="alphaLcParenR"/>
              <a:defRPr/>
            </a:pPr>
            <a:r>
              <a:rPr lang="en-US" sz="2000" dirty="0">
                <a:solidFill>
                  <a:srgbClr val="202452"/>
                </a:solidFill>
              </a:rPr>
              <a:t>The Age Discrimination in Employment Act of 1967</a:t>
            </a:r>
          </a:p>
          <a:p>
            <a:pPr marL="457200" indent="-457200">
              <a:buFont typeface="+mj-lt"/>
              <a:buAutoNum type="alphaLcParenR"/>
              <a:defRPr/>
            </a:pPr>
            <a:r>
              <a:rPr lang="en-US" sz="2000" dirty="0">
                <a:solidFill>
                  <a:srgbClr val="202452"/>
                </a:solidFill>
              </a:rPr>
              <a:t>The Genetic Information Nondiscrimination Act of 2008</a:t>
            </a:r>
          </a:p>
          <a:p>
            <a:pPr marL="457200" indent="-457200">
              <a:buFont typeface="+mj-lt"/>
              <a:buAutoNum type="alphaLcParenR"/>
              <a:defRPr/>
            </a:pPr>
            <a:r>
              <a:rPr lang="en-US" sz="2000" dirty="0">
                <a:solidFill>
                  <a:srgbClr val="202452"/>
                </a:solidFill>
              </a:rPr>
              <a:t>Title One of the Americans with Disabilities Act of 1990</a:t>
            </a:r>
          </a:p>
          <a:p>
            <a:pPr marL="457200" indent="-457200">
              <a:buFont typeface="+mj-lt"/>
              <a:buAutoNum type="alphaLcParenR"/>
              <a:defRPr/>
            </a:pPr>
            <a:r>
              <a:rPr lang="en-US" sz="2000" dirty="0">
                <a:solidFill>
                  <a:srgbClr val="202452"/>
                </a:solidFill>
              </a:rPr>
              <a:t>Sections 102 and 103 of the Civil Rights Act of 1991</a:t>
            </a:r>
          </a:p>
          <a:p>
            <a:pPr>
              <a:buFont typeface="Arial" charset="0"/>
              <a:buChar char="•"/>
              <a:defRPr/>
            </a:pPr>
            <a:endParaRPr lang="en-US" sz="2000" dirty="0">
              <a:solidFill>
                <a:srgbClr val="202452"/>
              </a:solidFill>
            </a:endParaRPr>
          </a:p>
        </p:txBody>
      </p:sp>
      <p:sp>
        <p:nvSpPr>
          <p:cNvPr id="7" name="Content Placeholder 4">
            <a:extLst>
              <a:ext uri="{FF2B5EF4-FFF2-40B4-BE49-F238E27FC236}">
                <a16:creationId xmlns:a16="http://schemas.microsoft.com/office/drawing/2014/main" id="{70A01417-5183-17DB-2C18-DFBA8798B25E}"/>
              </a:ext>
            </a:extLst>
          </p:cNvPr>
          <p:cNvSpPr>
            <a:spLocks noGrp="1"/>
          </p:cNvSpPr>
          <p:nvPr>
            <p:ph sz="quarter" idx="1"/>
          </p:nvPr>
        </p:nvSpPr>
        <p:spPr>
          <a:xfrm>
            <a:off x="1433090" y="2152999"/>
            <a:ext cx="3657600" cy="3767559"/>
          </a:xfrm>
        </p:spPr>
        <p:txBody>
          <a:bodyPr/>
          <a:lstStyle/>
          <a:p>
            <a:pPr eaLnBrk="1" hangingPunct="1">
              <a:buFont typeface="Wingdings" panose="05000000000000000000" pitchFamily="2" charset="2"/>
              <a:buNone/>
            </a:pPr>
            <a:r>
              <a:rPr lang="en-US" altLang="en-US" dirty="0">
                <a:solidFill>
                  <a:srgbClr val="202452"/>
                </a:solidFill>
              </a:rPr>
              <a:t>_____3. Hooters restaurant submits a job order for server positions that states, “Waitresses needed, females encouraged to apply” in the job description. </a:t>
            </a:r>
          </a:p>
          <a:p>
            <a:pPr eaLnBrk="1" hangingPunct="1"/>
            <a:endParaRPr lang="en-US" altLang="en-US" dirty="0">
              <a:solidFill>
                <a:srgbClr val="202452"/>
              </a:solidFill>
            </a:endParaRPr>
          </a:p>
        </p:txBody>
      </p:sp>
    </p:spTree>
    <p:extLst>
      <p:ext uri="{BB962C8B-B14F-4D97-AF65-F5344CB8AC3E}">
        <p14:creationId xmlns:p14="http://schemas.microsoft.com/office/powerpoint/2010/main" val="2052278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Match the EEOC Act to the appropriate statement. (Selections may be used more than once).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8" name="Content Placeholder 4">
            <a:extLst>
              <a:ext uri="{FF2B5EF4-FFF2-40B4-BE49-F238E27FC236}">
                <a16:creationId xmlns:a16="http://schemas.microsoft.com/office/drawing/2014/main" id="{842A342F-94CC-206C-D0DD-DEDC612B65FB}"/>
              </a:ext>
            </a:extLst>
          </p:cNvPr>
          <p:cNvSpPr txBox="1">
            <a:spLocks/>
          </p:cNvSpPr>
          <p:nvPr/>
        </p:nvSpPr>
        <p:spPr>
          <a:xfrm>
            <a:off x="5672560" y="2009172"/>
            <a:ext cx="5086350" cy="40552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mj-lt"/>
              <a:buAutoNum type="alphaLcParenR"/>
              <a:defRPr/>
            </a:pPr>
            <a:r>
              <a:rPr lang="en-US" sz="2000" dirty="0">
                <a:solidFill>
                  <a:srgbClr val="202452"/>
                </a:solidFill>
              </a:rPr>
              <a:t>Title VII, Civil Rights Act of 1964</a:t>
            </a:r>
          </a:p>
          <a:p>
            <a:pPr marL="457200" indent="-457200">
              <a:buFont typeface="+mj-lt"/>
              <a:buAutoNum type="alphaLcParenR"/>
              <a:defRPr/>
            </a:pPr>
            <a:r>
              <a:rPr lang="en-US" sz="2000" dirty="0">
                <a:solidFill>
                  <a:srgbClr val="202452"/>
                </a:solidFill>
              </a:rPr>
              <a:t>The Pregnancy Discrimination Act</a:t>
            </a:r>
          </a:p>
          <a:p>
            <a:pPr marL="457200" indent="-457200">
              <a:buFont typeface="+mj-lt"/>
              <a:buAutoNum type="alphaLcParenR"/>
              <a:defRPr/>
            </a:pPr>
            <a:r>
              <a:rPr lang="en-US" sz="2000" dirty="0">
                <a:solidFill>
                  <a:srgbClr val="202452"/>
                </a:solidFill>
              </a:rPr>
              <a:t>The Equal Pay Act of 1963</a:t>
            </a:r>
          </a:p>
          <a:p>
            <a:pPr marL="457200" indent="-457200">
              <a:buFont typeface="+mj-lt"/>
              <a:buAutoNum type="alphaLcParenR"/>
              <a:defRPr/>
            </a:pPr>
            <a:r>
              <a:rPr lang="en-US" sz="2000" dirty="0">
                <a:solidFill>
                  <a:srgbClr val="202452"/>
                </a:solidFill>
              </a:rPr>
              <a:t>The Age Discrimination in Employment Act of 1967</a:t>
            </a:r>
          </a:p>
          <a:p>
            <a:pPr marL="457200" indent="-457200">
              <a:buFont typeface="+mj-lt"/>
              <a:buAutoNum type="alphaLcParenR"/>
              <a:defRPr/>
            </a:pPr>
            <a:r>
              <a:rPr lang="en-US" sz="2000" dirty="0">
                <a:solidFill>
                  <a:srgbClr val="202452"/>
                </a:solidFill>
              </a:rPr>
              <a:t>The Genetic Information Nondiscrimination Act of 2008</a:t>
            </a:r>
          </a:p>
          <a:p>
            <a:pPr marL="457200" indent="-457200">
              <a:buFont typeface="+mj-lt"/>
              <a:buAutoNum type="alphaLcParenR"/>
              <a:defRPr/>
            </a:pPr>
            <a:r>
              <a:rPr lang="en-US" sz="2000" dirty="0">
                <a:solidFill>
                  <a:srgbClr val="202452"/>
                </a:solidFill>
              </a:rPr>
              <a:t>Title One of the Americans with Disabilities Act of 1990</a:t>
            </a:r>
          </a:p>
          <a:p>
            <a:pPr marL="457200" indent="-457200">
              <a:buFont typeface="+mj-lt"/>
              <a:buAutoNum type="alphaLcParenR"/>
              <a:defRPr/>
            </a:pPr>
            <a:r>
              <a:rPr lang="en-US" sz="2000" dirty="0">
                <a:solidFill>
                  <a:srgbClr val="202452"/>
                </a:solidFill>
              </a:rPr>
              <a:t>Sections 102 and 103 of the Civil Rights Act of 1991</a:t>
            </a:r>
          </a:p>
          <a:p>
            <a:pPr>
              <a:buFont typeface="Arial" charset="0"/>
              <a:buChar char="•"/>
              <a:defRPr/>
            </a:pPr>
            <a:endParaRPr lang="en-US" sz="2000" dirty="0">
              <a:solidFill>
                <a:srgbClr val="202452"/>
              </a:solidFill>
            </a:endParaRPr>
          </a:p>
        </p:txBody>
      </p:sp>
      <p:sp>
        <p:nvSpPr>
          <p:cNvPr id="6" name="Content Placeholder 4">
            <a:extLst>
              <a:ext uri="{FF2B5EF4-FFF2-40B4-BE49-F238E27FC236}">
                <a16:creationId xmlns:a16="http://schemas.microsoft.com/office/drawing/2014/main" id="{F1EF3F9F-44C5-4B0A-D413-CBF4473FF48A}"/>
              </a:ext>
            </a:extLst>
          </p:cNvPr>
          <p:cNvSpPr>
            <a:spLocks noGrp="1"/>
          </p:cNvSpPr>
          <p:nvPr>
            <p:ph sz="quarter" idx="1"/>
          </p:nvPr>
        </p:nvSpPr>
        <p:spPr>
          <a:xfrm>
            <a:off x="1591520" y="2125884"/>
            <a:ext cx="3657600" cy="5562600"/>
          </a:xfrm>
        </p:spPr>
        <p:txBody>
          <a:bodyPr/>
          <a:lstStyle/>
          <a:p>
            <a:pPr eaLnBrk="1" hangingPunct="1">
              <a:buFont typeface="Wingdings" panose="05000000000000000000" pitchFamily="2" charset="2"/>
              <a:buNone/>
            </a:pPr>
            <a:r>
              <a:rPr lang="en-US" altLang="en-US" dirty="0">
                <a:solidFill>
                  <a:srgbClr val="202452"/>
                </a:solidFill>
              </a:rPr>
              <a:t>_____4. A mom-to-be was terminated by her employer because of excessive absences due to pregnancy-related issues. She had sick leave available to cover the time off.</a:t>
            </a:r>
          </a:p>
          <a:p>
            <a:pPr eaLnBrk="1" hangingPunct="1"/>
            <a:endParaRPr lang="en-US" altLang="en-US" dirty="0">
              <a:solidFill>
                <a:srgbClr val="202452"/>
              </a:solidFill>
            </a:endParaRPr>
          </a:p>
        </p:txBody>
      </p:sp>
    </p:spTree>
    <p:extLst>
      <p:ext uri="{BB962C8B-B14F-4D97-AF65-F5344CB8AC3E}">
        <p14:creationId xmlns:p14="http://schemas.microsoft.com/office/powerpoint/2010/main" val="1269763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Match the EEOC Act to the appropriate statement. (Selections may be used more than once).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8" name="Content Placeholder 4">
            <a:extLst>
              <a:ext uri="{FF2B5EF4-FFF2-40B4-BE49-F238E27FC236}">
                <a16:creationId xmlns:a16="http://schemas.microsoft.com/office/drawing/2014/main" id="{842A342F-94CC-206C-D0DD-DEDC612B65FB}"/>
              </a:ext>
            </a:extLst>
          </p:cNvPr>
          <p:cNvSpPr txBox="1">
            <a:spLocks/>
          </p:cNvSpPr>
          <p:nvPr/>
        </p:nvSpPr>
        <p:spPr>
          <a:xfrm>
            <a:off x="5672560" y="2009172"/>
            <a:ext cx="5086350" cy="40552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mj-lt"/>
              <a:buAutoNum type="alphaLcParenR"/>
              <a:defRPr/>
            </a:pPr>
            <a:r>
              <a:rPr lang="en-US" sz="2000" dirty="0">
                <a:solidFill>
                  <a:srgbClr val="202452"/>
                </a:solidFill>
              </a:rPr>
              <a:t>Title VII, Civil Rights Act of 1964</a:t>
            </a:r>
          </a:p>
          <a:p>
            <a:pPr marL="457200" indent="-457200">
              <a:buFont typeface="+mj-lt"/>
              <a:buAutoNum type="alphaLcParenR"/>
              <a:defRPr/>
            </a:pPr>
            <a:r>
              <a:rPr lang="en-US" sz="2000" dirty="0">
                <a:solidFill>
                  <a:srgbClr val="202452"/>
                </a:solidFill>
              </a:rPr>
              <a:t>The Pregnancy Discrimination Act</a:t>
            </a:r>
          </a:p>
          <a:p>
            <a:pPr marL="457200" indent="-457200">
              <a:buFont typeface="+mj-lt"/>
              <a:buAutoNum type="alphaLcParenR"/>
              <a:defRPr/>
            </a:pPr>
            <a:r>
              <a:rPr lang="en-US" sz="2000" dirty="0">
                <a:solidFill>
                  <a:srgbClr val="202452"/>
                </a:solidFill>
              </a:rPr>
              <a:t>The Equal Pay Act of 1963</a:t>
            </a:r>
          </a:p>
          <a:p>
            <a:pPr marL="457200" indent="-457200">
              <a:buFont typeface="+mj-lt"/>
              <a:buAutoNum type="alphaLcParenR"/>
              <a:defRPr/>
            </a:pPr>
            <a:r>
              <a:rPr lang="en-US" sz="2000" dirty="0">
                <a:solidFill>
                  <a:srgbClr val="202452"/>
                </a:solidFill>
              </a:rPr>
              <a:t>The Age Discrimination in Employment Act of 1967</a:t>
            </a:r>
          </a:p>
          <a:p>
            <a:pPr marL="457200" indent="-457200">
              <a:buFont typeface="+mj-lt"/>
              <a:buAutoNum type="alphaLcParenR"/>
              <a:defRPr/>
            </a:pPr>
            <a:r>
              <a:rPr lang="en-US" sz="2000" dirty="0">
                <a:solidFill>
                  <a:srgbClr val="202452"/>
                </a:solidFill>
              </a:rPr>
              <a:t>The Genetic Information Nondiscrimination Act of 2008</a:t>
            </a:r>
          </a:p>
          <a:p>
            <a:pPr marL="457200" indent="-457200">
              <a:buFont typeface="+mj-lt"/>
              <a:buAutoNum type="alphaLcParenR"/>
              <a:defRPr/>
            </a:pPr>
            <a:r>
              <a:rPr lang="en-US" sz="2000" dirty="0">
                <a:solidFill>
                  <a:srgbClr val="202452"/>
                </a:solidFill>
              </a:rPr>
              <a:t>Title One of the Americans with Disabilities Act of 1990</a:t>
            </a:r>
          </a:p>
          <a:p>
            <a:pPr marL="457200" indent="-457200">
              <a:buFont typeface="+mj-lt"/>
              <a:buAutoNum type="alphaLcParenR"/>
              <a:defRPr/>
            </a:pPr>
            <a:r>
              <a:rPr lang="en-US" sz="2000" dirty="0">
                <a:solidFill>
                  <a:srgbClr val="202452"/>
                </a:solidFill>
              </a:rPr>
              <a:t>Sections 102 and 103 of the Civil Rights Act of 1991</a:t>
            </a:r>
          </a:p>
          <a:p>
            <a:pPr>
              <a:buFont typeface="Arial" charset="0"/>
              <a:buChar char="•"/>
              <a:defRPr/>
            </a:pPr>
            <a:endParaRPr lang="en-US" sz="2000" dirty="0">
              <a:solidFill>
                <a:srgbClr val="202452"/>
              </a:solidFill>
            </a:endParaRPr>
          </a:p>
        </p:txBody>
      </p:sp>
      <p:sp>
        <p:nvSpPr>
          <p:cNvPr id="7" name="Content Placeholder 4">
            <a:extLst>
              <a:ext uri="{FF2B5EF4-FFF2-40B4-BE49-F238E27FC236}">
                <a16:creationId xmlns:a16="http://schemas.microsoft.com/office/drawing/2014/main" id="{770D94BF-F64D-E34F-6494-DF4F1B90AE13}"/>
              </a:ext>
            </a:extLst>
          </p:cNvPr>
          <p:cNvSpPr>
            <a:spLocks noGrp="1"/>
          </p:cNvSpPr>
          <p:nvPr>
            <p:ph sz="quarter" idx="1"/>
          </p:nvPr>
        </p:nvSpPr>
        <p:spPr>
          <a:xfrm>
            <a:off x="1313727" y="2868218"/>
            <a:ext cx="3657600" cy="2337122"/>
          </a:xfrm>
        </p:spPr>
        <p:txBody>
          <a:bodyPr/>
          <a:lstStyle/>
          <a:p>
            <a:pPr eaLnBrk="1" hangingPunct="1">
              <a:buFont typeface="Wingdings" panose="05000000000000000000" pitchFamily="2" charset="2"/>
              <a:buNone/>
            </a:pPr>
            <a:r>
              <a:rPr lang="en-US" altLang="en-US" dirty="0">
                <a:solidFill>
                  <a:srgbClr val="202452"/>
                </a:solidFill>
              </a:rPr>
              <a:t>_____5. A job order’s job description states that, “Only young &amp; energetic need apply”.</a:t>
            </a:r>
          </a:p>
          <a:p>
            <a:pPr eaLnBrk="1" hangingPunct="1"/>
            <a:endParaRPr lang="en-US" altLang="en-US" dirty="0">
              <a:solidFill>
                <a:srgbClr val="202452"/>
              </a:solidFill>
            </a:endParaRPr>
          </a:p>
        </p:txBody>
      </p:sp>
    </p:spTree>
    <p:extLst>
      <p:ext uri="{BB962C8B-B14F-4D97-AF65-F5344CB8AC3E}">
        <p14:creationId xmlns:p14="http://schemas.microsoft.com/office/powerpoint/2010/main" val="4244623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Special Requirements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9EB29F71-513B-FA36-1D3F-101597E39C91}"/>
              </a:ext>
            </a:extLst>
          </p:cNvPr>
          <p:cNvSpPr>
            <a:spLocks noGrp="1"/>
          </p:cNvSpPr>
          <p:nvPr>
            <p:ph idx="1"/>
          </p:nvPr>
        </p:nvSpPr>
        <p:spPr>
          <a:xfrm>
            <a:off x="838199" y="1690688"/>
            <a:ext cx="10515599" cy="5254625"/>
          </a:xfrm>
        </p:spPr>
        <p:txBody>
          <a:bodyPr/>
          <a:lstStyle/>
          <a:p>
            <a:pPr eaLnBrk="1" hangingPunct="1"/>
            <a:r>
              <a:rPr lang="en-US" altLang="en-US" dirty="0">
                <a:solidFill>
                  <a:srgbClr val="202452"/>
                </a:solidFill>
              </a:rPr>
              <a:t>Polygraph examinations may be requested by certain employers</a:t>
            </a:r>
          </a:p>
          <a:p>
            <a:pPr lvl="1" eaLnBrk="1" hangingPunct="1"/>
            <a:r>
              <a:rPr lang="en-US" altLang="en-US" sz="2400" dirty="0">
                <a:solidFill>
                  <a:srgbClr val="202452"/>
                </a:solidFill>
              </a:rPr>
              <a:t>Governmental Agencies (Federal, State, County, etc.)</a:t>
            </a:r>
          </a:p>
          <a:p>
            <a:pPr lvl="1" eaLnBrk="1" hangingPunct="1"/>
            <a:r>
              <a:rPr lang="en-US" altLang="en-US" sz="2400" dirty="0">
                <a:solidFill>
                  <a:srgbClr val="202452"/>
                </a:solidFill>
              </a:rPr>
              <a:t>Security Service Companies (Armored car personnel, security system design, installation and maintenance)</a:t>
            </a:r>
          </a:p>
          <a:p>
            <a:pPr lvl="1" eaLnBrk="1" hangingPunct="1"/>
            <a:r>
              <a:rPr lang="en-US" altLang="en-US" sz="2400" dirty="0">
                <a:solidFill>
                  <a:srgbClr val="202452"/>
                </a:solidFill>
              </a:rPr>
              <a:t>Pharmaceutical Sales</a:t>
            </a:r>
          </a:p>
          <a:p>
            <a:pPr eaLnBrk="1" hangingPunct="1"/>
            <a:r>
              <a:rPr lang="en-US" altLang="en-US" dirty="0">
                <a:solidFill>
                  <a:srgbClr val="202452"/>
                </a:solidFill>
              </a:rPr>
              <a:t>Private employers may require job seekers to pay for pre-employment tests</a:t>
            </a:r>
          </a:p>
          <a:p>
            <a:pPr lvl="1" eaLnBrk="1" hangingPunct="1"/>
            <a:r>
              <a:rPr lang="en-US" altLang="en-US" sz="2400" dirty="0">
                <a:solidFill>
                  <a:srgbClr val="202452"/>
                </a:solidFill>
              </a:rPr>
              <a:t>Reimbursement is not required</a:t>
            </a:r>
          </a:p>
          <a:p>
            <a:pPr eaLnBrk="1" hangingPunct="1"/>
            <a:endParaRPr lang="en-US" altLang="en-US" dirty="0">
              <a:solidFill>
                <a:srgbClr val="202452"/>
              </a:solidFill>
            </a:endParaRPr>
          </a:p>
        </p:txBody>
      </p:sp>
    </p:spTree>
    <p:extLst>
      <p:ext uri="{BB962C8B-B14F-4D97-AF65-F5344CB8AC3E}">
        <p14:creationId xmlns:p14="http://schemas.microsoft.com/office/powerpoint/2010/main" val="28825354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Match the EEOC Act to the appropriate statement. (Selections may be used more than once).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8" name="Content Placeholder 4">
            <a:extLst>
              <a:ext uri="{FF2B5EF4-FFF2-40B4-BE49-F238E27FC236}">
                <a16:creationId xmlns:a16="http://schemas.microsoft.com/office/drawing/2014/main" id="{842A342F-94CC-206C-D0DD-DEDC612B65FB}"/>
              </a:ext>
            </a:extLst>
          </p:cNvPr>
          <p:cNvSpPr txBox="1">
            <a:spLocks/>
          </p:cNvSpPr>
          <p:nvPr/>
        </p:nvSpPr>
        <p:spPr>
          <a:xfrm>
            <a:off x="5672560" y="2009172"/>
            <a:ext cx="5086350" cy="40552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mj-lt"/>
              <a:buAutoNum type="alphaLcParenR"/>
              <a:defRPr/>
            </a:pPr>
            <a:r>
              <a:rPr lang="en-US" sz="2000" dirty="0">
                <a:solidFill>
                  <a:srgbClr val="202452"/>
                </a:solidFill>
              </a:rPr>
              <a:t>Title VII, Civil Rights Act of 1964</a:t>
            </a:r>
          </a:p>
          <a:p>
            <a:pPr marL="457200" indent="-457200">
              <a:buFont typeface="+mj-lt"/>
              <a:buAutoNum type="alphaLcParenR"/>
              <a:defRPr/>
            </a:pPr>
            <a:r>
              <a:rPr lang="en-US" sz="2000" dirty="0">
                <a:solidFill>
                  <a:srgbClr val="202452"/>
                </a:solidFill>
              </a:rPr>
              <a:t>The Pregnancy Discrimination Act</a:t>
            </a:r>
          </a:p>
          <a:p>
            <a:pPr marL="457200" indent="-457200">
              <a:buFont typeface="+mj-lt"/>
              <a:buAutoNum type="alphaLcParenR"/>
              <a:defRPr/>
            </a:pPr>
            <a:r>
              <a:rPr lang="en-US" sz="2000" dirty="0">
                <a:solidFill>
                  <a:srgbClr val="202452"/>
                </a:solidFill>
              </a:rPr>
              <a:t>The Equal Pay Act of 1963</a:t>
            </a:r>
          </a:p>
          <a:p>
            <a:pPr marL="457200" indent="-457200">
              <a:buFont typeface="+mj-lt"/>
              <a:buAutoNum type="alphaLcParenR"/>
              <a:defRPr/>
            </a:pPr>
            <a:r>
              <a:rPr lang="en-US" sz="2000" dirty="0">
                <a:solidFill>
                  <a:srgbClr val="202452"/>
                </a:solidFill>
              </a:rPr>
              <a:t>The Age Discrimination in Employment Act of 1967</a:t>
            </a:r>
          </a:p>
          <a:p>
            <a:pPr marL="457200" indent="-457200">
              <a:buFont typeface="+mj-lt"/>
              <a:buAutoNum type="alphaLcParenR"/>
              <a:defRPr/>
            </a:pPr>
            <a:r>
              <a:rPr lang="en-US" sz="2000" dirty="0">
                <a:solidFill>
                  <a:srgbClr val="202452"/>
                </a:solidFill>
              </a:rPr>
              <a:t>The Genetic Information Nondiscrimination Act of 2008</a:t>
            </a:r>
          </a:p>
          <a:p>
            <a:pPr marL="457200" indent="-457200">
              <a:buFont typeface="+mj-lt"/>
              <a:buAutoNum type="alphaLcParenR"/>
              <a:defRPr/>
            </a:pPr>
            <a:r>
              <a:rPr lang="en-US" sz="2000" dirty="0">
                <a:solidFill>
                  <a:srgbClr val="202452"/>
                </a:solidFill>
              </a:rPr>
              <a:t>Title One of the Americans with Disabilities Act of 1990</a:t>
            </a:r>
          </a:p>
          <a:p>
            <a:pPr marL="457200" indent="-457200">
              <a:buFont typeface="+mj-lt"/>
              <a:buAutoNum type="alphaLcParenR"/>
              <a:defRPr/>
            </a:pPr>
            <a:r>
              <a:rPr lang="en-US" sz="2000" dirty="0">
                <a:solidFill>
                  <a:srgbClr val="202452"/>
                </a:solidFill>
              </a:rPr>
              <a:t>Sections 102 and 103 of the Civil Rights Act of 1991</a:t>
            </a:r>
          </a:p>
          <a:p>
            <a:pPr>
              <a:buFont typeface="Arial" charset="0"/>
              <a:buChar char="•"/>
              <a:defRPr/>
            </a:pPr>
            <a:endParaRPr lang="en-US" sz="2000" dirty="0">
              <a:solidFill>
                <a:srgbClr val="202452"/>
              </a:solidFill>
            </a:endParaRPr>
          </a:p>
        </p:txBody>
      </p:sp>
      <p:sp>
        <p:nvSpPr>
          <p:cNvPr id="6" name="Content Placeholder 5">
            <a:extLst>
              <a:ext uri="{FF2B5EF4-FFF2-40B4-BE49-F238E27FC236}">
                <a16:creationId xmlns:a16="http://schemas.microsoft.com/office/drawing/2014/main" id="{88FA7271-1F04-B276-39CF-F3A92CAF8678}"/>
              </a:ext>
            </a:extLst>
          </p:cNvPr>
          <p:cNvSpPr>
            <a:spLocks noGrp="1"/>
          </p:cNvSpPr>
          <p:nvPr>
            <p:ph sz="quarter" idx="1"/>
          </p:nvPr>
        </p:nvSpPr>
        <p:spPr>
          <a:xfrm>
            <a:off x="1433090" y="2224858"/>
            <a:ext cx="3657600" cy="3623841"/>
          </a:xfrm>
        </p:spPr>
        <p:txBody>
          <a:bodyPr/>
          <a:lstStyle/>
          <a:p>
            <a:pPr eaLnBrk="1" hangingPunct="1">
              <a:buFont typeface="Wingdings" panose="05000000000000000000" pitchFamily="2" charset="2"/>
              <a:buNone/>
            </a:pPr>
            <a:r>
              <a:rPr lang="en-US" altLang="en-US" dirty="0">
                <a:solidFill>
                  <a:srgbClr val="202452"/>
                </a:solidFill>
              </a:rPr>
              <a:t>_____6. An employer hired a male and female employee with equal experience. The male employee was offered a salary ten percent higher than the female.</a:t>
            </a:r>
          </a:p>
          <a:p>
            <a:pPr eaLnBrk="1" hangingPunct="1"/>
            <a:endParaRPr lang="en-US" altLang="en-US" dirty="0">
              <a:solidFill>
                <a:srgbClr val="202452"/>
              </a:solidFill>
            </a:endParaRPr>
          </a:p>
        </p:txBody>
      </p:sp>
    </p:spTree>
    <p:extLst>
      <p:ext uri="{BB962C8B-B14F-4D97-AF65-F5344CB8AC3E}">
        <p14:creationId xmlns:p14="http://schemas.microsoft.com/office/powerpoint/2010/main" val="3154271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Match the EEOC Act to the appropriate statement. (Selections may be used more than once).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8" name="Content Placeholder 4">
            <a:extLst>
              <a:ext uri="{FF2B5EF4-FFF2-40B4-BE49-F238E27FC236}">
                <a16:creationId xmlns:a16="http://schemas.microsoft.com/office/drawing/2014/main" id="{842A342F-94CC-206C-D0DD-DEDC612B65FB}"/>
              </a:ext>
            </a:extLst>
          </p:cNvPr>
          <p:cNvSpPr txBox="1">
            <a:spLocks/>
          </p:cNvSpPr>
          <p:nvPr/>
        </p:nvSpPr>
        <p:spPr>
          <a:xfrm>
            <a:off x="5672560" y="2009172"/>
            <a:ext cx="5086350" cy="40552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mj-lt"/>
              <a:buAutoNum type="alphaLcParenR"/>
              <a:defRPr/>
            </a:pPr>
            <a:r>
              <a:rPr lang="en-US" sz="2000" dirty="0">
                <a:solidFill>
                  <a:srgbClr val="202452"/>
                </a:solidFill>
              </a:rPr>
              <a:t>Title VII, Civil Rights Act of 1964</a:t>
            </a:r>
          </a:p>
          <a:p>
            <a:pPr marL="457200" indent="-457200">
              <a:buFont typeface="+mj-lt"/>
              <a:buAutoNum type="alphaLcParenR"/>
              <a:defRPr/>
            </a:pPr>
            <a:r>
              <a:rPr lang="en-US" sz="2000" dirty="0">
                <a:solidFill>
                  <a:srgbClr val="202452"/>
                </a:solidFill>
              </a:rPr>
              <a:t>The Pregnancy Discrimination Act</a:t>
            </a:r>
          </a:p>
          <a:p>
            <a:pPr marL="457200" indent="-457200">
              <a:buFont typeface="+mj-lt"/>
              <a:buAutoNum type="alphaLcParenR"/>
              <a:defRPr/>
            </a:pPr>
            <a:r>
              <a:rPr lang="en-US" sz="2000" dirty="0">
                <a:solidFill>
                  <a:srgbClr val="202452"/>
                </a:solidFill>
              </a:rPr>
              <a:t>The Equal Pay Act of 1963</a:t>
            </a:r>
          </a:p>
          <a:p>
            <a:pPr marL="457200" indent="-457200">
              <a:buFont typeface="+mj-lt"/>
              <a:buAutoNum type="alphaLcParenR"/>
              <a:defRPr/>
            </a:pPr>
            <a:r>
              <a:rPr lang="en-US" sz="2000" dirty="0">
                <a:solidFill>
                  <a:srgbClr val="202452"/>
                </a:solidFill>
              </a:rPr>
              <a:t>The Age Discrimination in Employment Act of 1967</a:t>
            </a:r>
          </a:p>
          <a:p>
            <a:pPr marL="457200" indent="-457200">
              <a:buFont typeface="+mj-lt"/>
              <a:buAutoNum type="alphaLcParenR"/>
              <a:defRPr/>
            </a:pPr>
            <a:r>
              <a:rPr lang="en-US" sz="2000" dirty="0">
                <a:solidFill>
                  <a:srgbClr val="202452"/>
                </a:solidFill>
              </a:rPr>
              <a:t>The Genetic Information Nondiscrimination Act of 2008</a:t>
            </a:r>
          </a:p>
          <a:p>
            <a:pPr marL="457200" indent="-457200">
              <a:buFont typeface="+mj-lt"/>
              <a:buAutoNum type="alphaLcParenR"/>
              <a:defRPr/>
            </a:pPr>
            <a:r>
              <a:rPr lang="en-US" sz="2000" dirty="0">
                <a:solidFill>
                  <a:srgbClr val="202452"/>
                </a:solidFill>
              </a:rPr>
              <a:t>Title One of the Americans with Disabilities Act of 1990</a:t>
            </a:r>
          </a:p>
          <a:p>
            <a:pPr marL="457200" indent="-457200">
              <a:buFont typeface="+mj-lt"/>
              <a:buAutoNum type="alphaLcParenR"/>
              <a:defRPr/>
            </a:pPr>
            <a:r>
              <a:rPr lang="en-US" sz="2000" dirty="0">
                <a:solidFill>
                  <a:srgbClr val="202452"/>
                </a:solidFill>
              </a:rPr>
              <a:t>Sections 102 and 103 of the Civil Rights Act of 1991</a:t>
            </a:r>
          </a:p>
          <a:p>
            <a:pPr>
              <a:buFont typeface="Arial" charset="0"/>
              <a:buChar char="•"/>
              <a:defRPr/>
            </a:pPr>
            <a:endParaRPr lang="en-US" sz="2000" dirty="0">
              <a:solidFill>
                <a:srgbClr val="202452"/>
              </a:solidFill>
            </a:endParaRPr>
          </a:p>
        </p:txBody>
      </p:sp>
      <p:sp>
        <p:nvSpPr>
          <p:cNvPr id="7" name="Content Placeholder 2">
            <a:extLst>
              <a:ext uri="{FF2B5EF4-FFF2-40B4-BE49-F238E27FC236}">
                <a16:creationId xmlns:a16="http://schemas.microsoft.com/office/drawing/2014/main" id="{6526D5D4-EFD0-8E4C-258A-FD04C72334A6}"/>
              </a:ext>
            </a:extLst>
          </p:cNvPr>
          <p:cNvSpPr>
            <a:spLocks noGrp="1"/>
          </p:cNvSpPr>
          <p:nvPr>
            <p:ph sz="quarter" idx="1"/>
          </p:nvPr>
        </p:nvSpPr>
        <p:spPr>
          <a:xfrm>
            <a:off x="1433090" y="2456352"/>
            <a:ext cx="3657600" cy="3160853"/>
          </a:xfrm>
        </p:spPr>
        <p:txBody>
          <a:bodyPr/>
          <a:lstStyle/>
          <a:p>
            <a:pPr eaLnBrk="1" hangingPunct="1">
              <a:buFont typeface="Wingdings" panose="05000000000000000000" pitchFamily="2" charset="2"/>
              <a:buNone/>
            </a:pPr>
            <a:r>
              <a:rPr lang="en-US" altLang="en-US" dirty="0">
                <a:solidFill>
                  <a:srgbClr val="202452"/>
                </a:solidFill>
              </a:rPr>
              <a:t>_____7. A job order is submitted for a Pizza Delivery Driver position. The job order has a minimum age requirement of 25 years old.</a:t>
            </a:r>
          </a:p>
          <a:p>
            <a:pPr eaLnBrk="1" hangingPunct="1"/>
            <a:endParaRPr lang="en-US" altLang="en-US" dirty="0">
              <a:solidFill>
                <a:srgbClr val="202452"/>
              </a:solidFill>
            </a:endParaRPr>
          </a:p>
        </p:txBody>
      </p:sp>
    </p:spTree>
    <p:extLst>
      <p:ext uri="{BB962C8B-B14F-4D97-AF65-F5344CB8AC3E}">
        <p14:creationId xmlns:p14="http://schemas.microsoft.com/office/powerpoint/2010/main" val="16842067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Match the EEOC Act to the appropriate statement. (Selections may be used more than once).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8" name="Content Placeholder 4">
            <a:extLst>
              <a:ext uri="{FF2B5EF4-FFF2-40B4-BE49-F238E27FC236}">
                <a16:creationId xmlns:a16="http://schemas.microsoft.com/office/drawing/2014/main" id="{842A342F-94CC-206C-D0DD-DEDC612B65FB}"/>
              </a:ext>
            </a:extLst>
          </p:cNvPr>
          <p:cNvSpPr txBox="1">
            <a:spLocks/>
          </p:cNvSpPr>
          <p:nvPr/>
        </p:nvSpPr>
        <p:spPr>
          <a:xfrm>
            <a:off x="5672560" y="2009172"/>
            <a:ext cx="5086350" cy="40552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mj-lt"/>
              <a:buAutoNum type="alphaLcParenR"/>
              <a:defRPr/>
            </a:pPr>
            <a:r>
              <a:rPr lang="en-US" sz="2000" dirty="0">
                <a:solidFill>
                  <a:srgbClr val="202452"/>
                </a:solidFill>
              </a:rPr>
              <a:t>Title VII, Civil Rights Act of 1964</a:t>
            </a:r>
          </a:p>
          <a:p>
            <a:pPr marL="457200" indent="-457200">
              <a:buFont typeface="+mj-lt"/>
              <a:buAutoNum type="alphaLcParenR"/>
              <a:defRPr/>
            </a:pPr>
            <a:r>
              <a:rPr lang="en-US" sz="2000" dirty="0">
                <a:solidFill>
                  <a:srgbClr val="202452"/>
                </a:solidFill>
              </a:rPr>
              <a:t>The Pregnancy Discrimination Act</a:t>
            </a:r>
          </a:p>
          <a:p>
            <a:pPr marL="457200" indent="-457200">
              <a:buFont typeface="+mj-lt"/>
              <a:buAutoNum type="alphaLcParenR"/>
              <a:defRPr/>
            </a:pPr>
            <a:r>
              <a:rPr lang="en-US" sz="2000" dirty="0">
                <a:solidFill>
                  <a:srgbClr val="202452"/>
                </a:solidFill>
              </a:rPr>
              <a:t>The Equal Pay Act of 1963</a:t>
            </a:r>
          </a:p>
          <a:p>
            <a:pPr marL="457200" indent="-457200">
              <a:buFont typeface="+mj-lt"/>
              <a:buAutoNum type="alphaLcParenR"/>
              <a:defRPr/>
            </a:pPr>
            <a:r>
              <a:rPr lang="en-US" sz="2000" dirty="0">
                <a:solidFill>
                  <a:srgbClr val="202452"/>
                </a:solidFill>
              </a:rPr>
              <a:t>The Age Discrimination in Employment Act of 1967</a:t>
            </a:r>
          </a:p>
          <a:p>
            <a:pPr marL="457200" indent="-457200">
              <a:buFont typeface="+mj-lt"/>
              <a:buAutoNum type="alphaLcParenR"/>
              <a:defRPr/>
            </a:pPr>
            <a:r>
              <a:rPr lang="en-US" sz="2000" dirty="0">
                <a:solidFill>
                  <a:srgbClr val="202452"/>
                </a:solidFill>
              </a:rPr>
              <a:t>The Genetic Information Nondiscrimination Act of 2008</a:t>
            </a:r>
          </a:p>
          <a:p>
            <a:pPr marL="457200" indent="-457200">
              <a:buFont typeface="+mj-lt"/>
              <a:buAutoNum type="alphaLcParenR"/>
              <a:defRPr/>
            </a:pPr>
            <a:r>
              <a:rPr lang="en-US" sz="2000" dirty="0">
                <a:solidFill>
                  <a:srgbClr val="202452"/>
                </a:solidFill>
              </a:rPr>
              <a:t>Title One of the Americans with Disabilities Act of 1990</a:t>
            </a:r>
          </a:p>
          <a:p>
            <a:pPr marL="457200" indent="-457200">
              <a:buFont typeface="+mj-lt"/>
              <a:buAutoNum type="alphaLcParenR"/>
              <a:defRPr/>
            </a:pPr>
            <a:r>
              <a:rPr lang="en-US" sz="2000" dirty="0">
                <a:solidFill>
                  <a:srgbClr val="202452"/>
                </a:solidFill>
              </a:rPr>
              <a:t>Sections 102 and 103 of the Civil Rights Act of 1991</a:t>
            </a:r>
          </a:p>
          <a:p>
            <a:pPr>
              <a:buFont typeface="Arial" charset="0"/>
              <a:buChar char="•"/>
              <a:defRPr/>
            </a:pPr>
            <a:endParaRPr lang="en-US" sz="2000" dirty="0">
              <a:solidFill>
                <a:srgbClr val="202452"/>
              </a:solidFill>
            </a:endParaRPr>
          </a:p>
        </p:txBody>
      </p:sp>
      <p:sp>
        <p:nvSpPr>
          <p:cNvPr id="6" name="Content Placeholder 2">
            <a:extLst>
              <a:ext uri="{FF2B5EF4-FFF2-40B4-BE49-F238E27FC236}">
                <a16:creationId xmlns:a16="http://schemas.microsoft.com/office/drawing/2014/main" id="{F42020D1-EED3-C2C2-6BE0-26D1C733830D}"/>
              </a:ext>
            </a:extLst>
          </p:cNvPr>
          <p:cNvSpPr>
            <a:spLocks noGrp="1"/>
          </p:cNvSpPr>
          <p:nvPr>
            <p:ph sz="quarter" idx="1"/>
          </p:nvPr>
        </p:nvSpPr>
        <p:spPr>
          <a:xfrm>
            <a:off x="1433090" y="1969507"/>
            <a:ext cx="3657600" cy="4410919"/>
          </a:xfrm>
        </p:spPr>
        <p:txBody>
          <a:bodyPr/>
          <a:lstStyle/>
          <a:p>
            <a:pPr eaLnBrk="1" hangingPunct="1">
              <a:buFont typeface="Wingdings" panose="05000000000000000000" pitchFamily="2" charset="2"/>
              <a:buNone/>
            </a:pPr>
            <a:r>
              <a:rPr lang="en-US" altLang="en-US" dirty="0">
                <a:solidFill>
                  <a:srgbClr val="202452"/>
                </a:solidFill>
              </a:rPr>
              <a:t>_____8. An employer would not hire a qualified applicant with a disability because the employer determined that the applicant’s wheelchair would be unable to fit in the desks in the office.</a:t>
            </a:r>
          </a:p>
          <a:p>
            <a:pPr eaLnBrk="1" hangingPunct="1"/>
            <a:endParaRPr lang="en-US" altLang="en-US" dirty="0">
              <a:solidFill>
                <a:srgbClr val="202452"/>
              </a:solidFill>
            </a:endParaRPr>
          </a:p>
        </p:txBody>
      </p:sp>
    </p:spTree>
    <p:extLst>
      <p:ext uri="{BB962C8B-B14F-4D97-AF65-F5344CB8AC3E}">
        <p14:creationId xmlns:p14="http://schemas.microsoft.com/office/powerpoint/2010/main" val="38462308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Match the EEOC Act to the appropriate statement. (Selections may be used more than once).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8" name="Content Placeholder 4">
            <a:extLst>
              <a:ext uri="{FF2B5EF4-FFF2-40B4-BE49-F238E27FC236}">
                <a16:creationId xmlns:a16="http://schemas.microsoft.com/office/drawing/2014/main" id="{842A342F-94CC-206C-D0DD-DEDC612B65FB}"/>
              </a:ext>
            </a:extLst>
          </p:cNvPr>
          <p:cNvSpPr txBox="1">
            <a:spLocks/>
          </p:cNvSpPr>
          <p:nvPr/>
        </p:nvSpPr>
        <p:spPr>
          <a:xfrm>
            <a:off x="5672560" y="2009172"/>
            <a:ext cx="5086350" cy="40552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mj-lt"/>
              <a:buAutoNum type="alphaLcParenR"/>
              <a:defRPr/>
            </a:pPr>
            <a:r>
              <a:rPr lang="en-US" sz="2000" dirty="0">
                <a:solidFill>
                  <a:srgbClr val="202452"/>
                </a:solidFill>
              </a:rPr>
              <a:t>Title VII, Civil Rights Act of 1964</a:t>
            </a:r>
          </a:p>
          <a:p>
            <a:pPr marL="457200" indent="-457200">
              <a:buFont typeface="+mj-lt"/>
              <a:buAutoNum type="alphaLcParenR"/>
              <a:defRPr/>
            </a:pPr>
            <a:r>
              <a:rPr lang="en-US" sz="2000" dirty="0">
                <a:solidFill>
                  <a:srgbClr val="202452"/>
                </a:solidFill>
              </a:rPr>
              <a:t>The Pregnancy Discrimination Act</a:t>
            </a:r>
          </a:p>
          <a:p>
            <a:pPr marL="457200" indent="-457200">
              <a:buFont typeface="+mj-lt"/>
              <a:buAutoNum type="alphaLcParenR"/>
              <a:defRPr/>
            </a:pPr>
            <a:r>
              <a:rPr lang="en-US" sz="2000" dirty="0">
                <a:solidFill>
                  <a:srgbClr val="202452"/>
                </a:solidFill>
              </a:rPr>
              <a:t>The Equal Pay Act of 1963</a:t>
            </a:r>
          </a:p>
          <a:p>
            <a:pPr marL="457200" indent="-457200">
              <a:buFont typeface="+mj-lt"/>
              <a:buAutoNum type="alphaLcParenR"/>
              <a:defRPr/>
            </a:pPr>
            <a:r>
              <a:rPr lang="en-US" sz="2000" dirty="0">
                <a:solidFill>
                  <a:srgbClr val="202452"/>
                </a:solidFill>
              </a:rPr>
              <a:t>The Age Discrimination in Employment Act of 1967</a:t>
            </a:r>
          </a:p>
          <a:p>
            <a:pPr marL="457200" indent="-457200">
              <a:buFont typeface="+mj-lt"/>
              <a:buAutoNum type="alphaLcParenR"/>
              <a:defRPr/>
            </a:pPr>
            <a:r>
              <a:rPr lang="en-US" sz="2000" dirty="0">
                <a:solidFill>
                  <a:srgbClr val="202452"/>
                </a:solidFill>
              </a:rPr>
              <a:t>The Genetic Information Nondiscrimination Act of 2008</a:t>
            </a:r>
          </a:p>
          <a:p>
            <a:pPr marL="457200" indent="-457200">
              <a:buFont typeface="+mj-lt"/>
              <a:buAutoNum type="alphaLcParenR"/>
              <a:defRPr/>
            </a:pPr>
            <a:r>
              <a:rPr lang="en-US" sz="2000" dirty="0">
                <a:solidFill>
                  <a:srgbClr val="202452"/>
                </a:solidFill>
              </a:rPr>
              <a:t>Title One of the Americans with Disabilities Act of 1990</a:t>
            </a:r>
          </a:p>
          <a:p>
            <a:pPr marL="457200" indent="-457200">
              <a:buFont typeface="+mj-lt"/>
              <a:buAutoNum type="alphaLcParenR"/>
              <a:defRPr/>
            </a:pPr>
            <a:r>
              <a:rPr lang="en-US" sz="2000" dirty="0">
                <a:solidFill>
                  <a:srgbClr val="202452"/>
                </a:solidFill>
              </a:rPr>
              <a:t>Sections 102 and 103 of the Civil Rights Act of 1991</a:t>
            </a:r>
          </a:p>
          <a:p>
            <a:pPr>
              <a:buFont typeface="Arial" charset="0"/>
              <a:buChar char="•"/>
              <a:defRPr/>
            </a:pPr>
            <a:endParaRPr lang="en-US" sz="2000" dirty="0">
              <a:solidFill>
                <a:srgbClr val="202452"/>
              </a:solidFill>
            </a:endParaRPr>
          </a:p>
        </p:txBody>
      </p:sp>
      <p:sp>
        <p:nvSpPr>
          <p:cNvPr id="7" name="Content Placeholder 2">
            <a:extLst>
              <a:ext uri="{FF2B5EF4-FFF2-40B4-BE49-F238E27FC236}">
                <a16:creationId xmlns:a16="http://schemas.microsoft.com/office/drawing/2014/main" id="{00DB926D-0189-7020-26BC-8265B7CD0CA8}"/>
              </a:ext>
            </a:extLst>
          </p:cNvPr>
          <p:cNvSpPr>
            <a:spLocks noGrp="1"/>
          </p:cNvSpPr>
          <p:nvPr>
            <p:ph sz="quarter" idx="1"/>
          </p:nvPr>
        </p:nvSpPr>
        <p:spPr>
          <a:xfrm>
            <a:off x="1591520" y="1951722"/>
            <a:ext cx="3657600" cy="4357868"/>
          </a:xfrm>
        </p:spPr>
        <p:txBody>
          <a:bodyPr/>
          <a:lstStyle/>
          <a:p>
            <a:pPr eaLnBrk="1" hangingPunct="1">
              <a:buFont typeface="Wingdings" panose="05000000000000000000" pitchFamily="2" charset="2"/>
              <a:buNone/>
            </a:pPr>
            <a:r>
              <a:rPr lang="en-US" altLang="en-US" dirty="0">
                <a:solidFill>
                  <a:srgbClr val="202452"/>
                </a:solidFill>
              </a:rPr>
              <a:t>_____9. An employer is a Baptist and inquires about candidates’ religious affiliations during the interview. The applicants are interviewing for an Account Executive position at a local accounting firm.</a:t>
            </a:r>
          </a:p>
          <a:p>
            <a:pPr eaLnBrk="1" hangingPunct="1"/>
            <a:endParaRPr lang="en-US" altLang="en-US" dirty="0">
              <a:solidFill>
                <a:srgbClr val="202452"/>
              </a:solidFill>
            </a:endParaRPr>
          </a:p>
        </p:txBody>
      </p:sp>
    </p:spTree>
    <p:extLst>
      <p:ext uri="{BB962C8B-B14F-4D97-AF65-F5344CB8AC3E}">
        <p14:creationId xmlns:p14="http://schemas.microsoft.com/office/powerpoint/2010/main" val="36655030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Match the EEOC Act to the appropriate statement. (Selections may be used more than once).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8" name="Content Placeholder 4">
            <a:extLst>
              <a:ext uri="{FF2B5EF4-FFF2-40B4-BE49-F238E27FC236}">
                <a16:creationId xmlns:a16="http://schemas.microsoft.com/office/drawing/2014/main" id="{842A342F-94CC-206C-D0DD-DEDC612B65FB}"/>
              </a:ext>
            </a:extLst>
          </p:cNvPr>
          <p:cNvSpPr txBox="1">
            <a:spLocks/>
          </p:cNvSpPr>
          <p:nvPr/>
        </p:nvSpPr>
        <p:spPr>
          <a:xfrm>
            <a:off x="5672560" y="2009172"/>
            <a:ext cx="5086350" cy="40552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mj-lt"/>
              <a:buAutoNum type="alphaLcParenR"/>
              <a:defRPr/>
            </a:pPr>
            <a:r>
              <a:rPr lang="en-US" sz="2000" dirty="0">
                <a:solidFill>
                  <a:srgbClr val="202452"/>
                </a:solidFill>
              </a:rPr>
              <a:t>Title VII, Civil Rights Act of 1964</a:t>
            </a:r>
          </a:p>
          <a:p>
            <a:pPr marL="457200" indent="-457200">
              <a:buFont typeface="+mj-lt"/>
              <a:buAutoNum type="alphaLcParenR"/>
              <a:defRPr/>
            </a:pPr>
            <a:r>
              <a:rPr lang="en-US" sz="2000" dirty="0">
                <a:solidFill>
                  <a:srgbClr val="202452"/>
                </a:solidFill>
              </a:rPr>
              <a:t>The Pregnancy Discrimination Act</a:t>
            </a:r>
          </a:p>
          <a:p>
            <a:pPr marL="457200" indent="-457200">
              <a:buFont typeface="+mj-lt"/>
              <a:buAutoNum type="alphaLcParenR"/>
              <a:defRPr/>
            </a:pPr>
            <a:r>
              <a:rPr lang="en-US" sz="2000" dirty="0">
                <a:solidFill>
                  <a:srgbClr val="202452"/>
                </a:solidFill>
              </a:rPr>
              <a:t>The Equal Pay Act of 1963</a:t>
            </a:r>
          </a:p>
          <a:p>
            <a:pPr marL="457200" indent="-457200">
              <a:buFont typeface="+mj-lt"/>
              <a:buAutoNum type="alphaLcParenR"/>
              <a:defRPr/>
            </a:pPr>
            <a:r>
              <a:rPr lang="en-US" sz="2000" dirty="0">
                <a:solidFill>
                  <a:srgbClr val="202452"/>
                </a:solidFill>
              </a:rPr>
              <a:t>The Age Discrimination in Employment Act of 1967</a:t>
            </a:r>
          </a:p>
          <a:p>
            <a:pPr marL="457200" indent="-457200">
              <a:buFont typeface="+mj-lt"/>
              <a:buAutoNum type="alphaLcParenR"/>
              <a:defRPr/>
            </a:pPr>
            <a:r>
              <a:rPr lang="en-US" sz="2000" dirty="0">
                <a:solidFill>
                  <a:srgbClr val="202452"/>
                </a:solidFill>
              </a:rPr>
              <a:t>The Genetic Information Nondiscrimination Act of 2008</a:t>
            </a:r>
          </a:p>
          <a:p>
            <a:pPr marL="457200" indent="-457200">
              <a:buFont typeface="+mj-lt"/>
              <a:buAutoNum type="alphaLcParenR"/>
              <a:defRPr/>
            </a:pPr>
            <a:r>
              <a:rPr lang="en-US" sz="2000" dirty="0">
                <a:solidFill>
                  <a:srgbClr val="202452"/>
                </a:solidFill>
              </a:rPr>
              <a:t>Title One of the Americans with Disabilities Act of 1990</a:t>
            </a:r>
          </a:p>
          <a:p>
            <a:pPr marL="457200" indent="-457200">
              <a:buFont typeface="+mj-lt"/>
              <a:buAutoNum type="alphaLcParenR"/>
              <a:defRPr/>
            </a:pPr>
            <a:r>
              <a:rPr lang="en-US" sz="2000" dirty="0">
                <a:solidFill>
                  <a:srgbClr val="202452"/>
                </a:solidFill>
              </a:rPr>
              <a:t>Sections 102 and 103 of the Civil Rights Act of 1991</a:t>
            </a:r>
          </a:p>
          <a:p>
            <a:pPr>
              <a:buFont typeface="Arial" charset="0"/>
              <a:buChar char="•"/>
              <a:defRPr/>
            </a:pPr>
            <a:endParaRPr lang="en-US" sz="2000" dirty="0">
              <a:solidFill>
                <a:srgbClr val="202452"/>
              </a:solidFill>
            </a:endParaRPr>
          </a:p>
        </p:txBody>
      </p:sp>
      <p:sp>
        <p:nvSpPr>
          <p:cNvPr id="6" name="Content Placeholder 2">
            <a:extLst>
              <a:ext uri="{FF2B5EF4-FFF2-40B4-BE49-F238E27FC236}">
                <a16:creationId xmlns:a16="http://schemas.microsoft.com/office/drawing/2014/main" id="{4B771401-E59E-51E2-CFA4-4F2660A32B43}"/>
              </a:ext>
            </a:extLst>
          </p:cNvPr>
          <p:cNvSpPr>
            <a:spLocks noGrp="1"/>
          </p:cNvSpPr>
          <p:nvPr>
            <p:ph sz="quarter" idx="1"/>
          </p:nvPr>
        </p:nvSpPr>
        <p:spPr>
          <a:xfrm>
            <a:off x="1591520" y="1903494"/>
            <a:ext cx="3657600" cy="4406096"/>
          </a:xfrm>
        </p:spPr>
        <p:txBody>
          <a:bodyPr/>
          <a:lstStyle/>
          <a:p>
            <a:pPr eaLnBrk="1" hangingPunct="1">
              <a:buFont typeface="Wingdings" panose="05000000000000000000" pitchFamily="2" charset="2"/>
              <a:buNone/>
            </a:pPr>
            <a:r>
              <a:rPr lang="en-US" altLang="en-US" sz="2400" dirty="0">
                <a:solidFill>
                  <a:srgbClr val="202452"/>
                </a:solidFill>
              </a:rPr>
              <a:t>____10. A candidate, who is four months pregnant, interviews for an auditing position. While expressing interest in hiring this candidate, the employer explains that they will not hire any expectant mothers, because they will be unable to perform the extensive travel that the position will require.</a:t>
            </a:r>
          </a:p>
          <a:p>
            <a:pPr eaLnBrk="1" hangingPunct="1"/>
            <a:endParaRPr lang="en-US" altLang="en-US" sz="2400" dirty="0">
              <a:solidFill>
                <a:srgbClr val="202452"/>
              </a:solidFill>
            </a:endParaRPr>
          </a:p>
        </p:txBody>
      </p:sp>
    </p:spTree>
    <p:extLst>
      <p:ext uri="{BB962C8B-B14F-4D97-AF65-F5344CB8AC3E}">
        <p14:creationId xmlns:p14="http://schemas.microsoft.com/office/powerpoint/2010/main" val="3463027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a:bodyPr>
          <a:lstStyle/>
          <a:p>
            <a:r>
              <a:rPr lang="en-US" b="1" dirty="0">
                <a:solidFill>
                  <a:srgbClr val="04A651"/>
                </a:solidFill>
                <a:latin typeface="Franklin Gothic Book" panose="020B0503020102020204" pitchFamily="34" charset="0"/>
              </a:rPr>
              <a:t>Which of the following represents a subjective or inappropriate job description?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685AC66F-B003-8D99-1EBB-FA6EE5B208FF}"/>
              </a:ext>
            </a:extLst>
          </p:cNvPr>
          <p:cNvSpPr>
            <a:spLocks noGrp="1"/>
          </p:cNvSpPr>
          <p:nvPr>
            <p:ph sz="quarter" idx="1"/>
          </p:nvPr>
        </p:nvSpPr>
        <p:spPr>
          <a:xfrm>
            <a:off x="838200" y="2100806"/>
            <a:ext cx="10515600" cy="2971800"/>
          </a:xfrm>
        </p:spPr>
        <p:txBody>
          <a:bodyPr/>
          <a:lstStyle/>
          <a:p>
            <a:pPr marL="514350" indent="-514350" eaLnBrk="1" hangingPunct="1">
              <a:buFont typeface="+mj-lt"/>
              <a:buAutoNum type="alphaLcParenR"/>
              <a:defRPr/>
            </a:pPr>
            <a:r>
              <a:rPr lang="en-US" dirty="0">
                <a:solidFill>
                  <a:srgbClr val="202452"/>
                </a:solidFill>
              </a:rPr>
              <a:t>Must be neat and clean</a:t>
            </a:r>
          </a:p>
          <a:p>
            <a:pPr marL="457200" indent="-457200" eaLnBrk="1" hangingPunct="1">
              <a:buFont typeface="+mj-lt"/>
              <a:buAutoNum type="alphaLcParenR"/>
              <a:defRPr/>
            </a:pPr>
            <a:r>
              <a:rPr lang="en-US" dirty="0">
                <a:solidFill>
                  <a:srgbClr val="202452"/>
                </a:solidFill>
              </a:rPr>
              <a:t>Employer conducts background checks</a:t>
            </a:r>
          </a:p>
          <a:p>
            <a:pPr marL="457200" indent="-457200" eaLnBrk="1" hangingPunct="1">
              <a:buFont typeface="+mj-lt"/>
              <a:buAutoNum type="alphaLcParenR"/>
              <a:defRPr/>
            </a:pPr>
            <a:r>
              <a:rPr lang="en-US" dirty="0">
                <a:solidFill>
                  <a:srgbClr val="202452"/>
                </a:solidFill>
              </a:rPr>
              <a:t>Non-Smokers only</a:t>
            </a:r>
          </a:p>
          <a:p>
            <a:pPr marL="457200" indent="-457200" eaLnBrk="1" hangingPunct="1">
              <a:buFont typeface="+mj-lt"/>
              <a:buAutoNum type="alphaLcParenR"/>
              <a:defRPr/>
            </a:pPr>
            <a:r>
              <a:rPr lang="en-US" dirty="0">
                <a:solidFill>
                  <a:srgbClr val="202452"/>
                </a:solidFill>
              </a:rPr>
              <a:t>Seeking college students with flexible schedules</a:t>
            </a:r>
          </a:p>
          <a:p>
            <a:pPr marL="457200" indent="-457200" eaLnBrk="1" hangingPunct="1">
              <a:buFont typeface="+mj-lt"/>
              <a:buAutoNum type="alphaLcParenR"/>
              <a:defRPr/>
            </a:pPr>
            <a:r>
              <a:rPr lang="en-US" dirty="0">
                <a:solidFill>
                  <a:srgbClr val="202452"/>
                </a:solidFill>
              </a:rPr>
              <a:t>A, C and D</a:t>
            </a:r>
          </a:p>
          <a:p>
            <a:pPr eaLnBrk="1" hangingPunct="1">
              <a:buFont typeface="Arial" charset="0"/>
              <a:buChar char="•"/>
              <a:defRPr/>
            </a:pPr>
            <a:endParaRPr lang="en-US" dirty="0">
              <a:solidFill>
                <a:srgbClr val="202452"/>
              </a:solidFill>
            </a:endParaRPr>
          </a:p>
        </p:txBody>
      </p:sp>
    </p:spTree>
    <p:extLst>
      <p:ext uri="{BB962C8B-B14F-4D97-AF65-F5344CB8AC3E}">
        <p14:creationId xmlns:p14="http://schemas.microsoft.com/office/powerpoint/2010/main" val="18832652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a:bodyPr>
          <a:lstStyle/>
          <a:p>
            <a:r>
              <a:rPr lang="en-US" b="1" dirty="0">
                <a:solidFill>
                  <a:srgbClr val="04A651"/>
                </a:solidFill>
                <a:latin typeface="Franklin Gothic Book" panose="020B0503020102020204" pitchFamily="34" charset="0"/>
              </a:rPr>
              <a:t>Which of the following represents an objective job description?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2AFAA0BE-0672-E644-902C-8BEF797E278F}"/>
              </a:ext>
            </a:extLst>
          </p:cNvPr>
          <p:cNvSpPr>
            <a:spLocks noGrp="1"/>
          </p:cNvSpPr>
          <p:nvPr>
            <p:ph sz="quarter" idx="1"/>
          </p:nvPr>
        </p:nvSpPr>
        <p:spPr>
          <a:xfrm>
            <a:off x="838200" y="2219868"/>
            <a:ext cx="10515600" cy="4089722"/>
          </a:xfrm>
        </p:spPr>
        <p:txBody>
          <a:bodyPr/>
          <a:lstStyle/>
          <a:p>
            <a:pPr marL="514350" indent="-514350" eaLnBrk="1" hangingPunct="1">
              <a:buFont typeface="+mj-lt"/>
              <a:buAutoNum type="alphaLcParenR"/>
              <a:defRPr/>
            </a:pPr>
            <a:r>
              <a:rPr lang="en-US" dirty="0">
                <a:solidFill>
                  <a:srgbClr val="202452"/>
                </a:solidFill>
              </a:rPr>
              <a:t>Employer conducts background screenings</a:t>
            </a:r>
          </a:p>
          <a:p>
            <a:pPr marL="457200" indent="-457200" eaLnBrk="1" hangingPunct="1">
              <a:buFont typeface="+mj-lt"/>
              <a:buAutoNum type="alphaLcParenR"/>
              <a:defRPr/>
            </a:pPr>
            <a:r>
              <a:rPr lang="en-US" dirty="0">
                <a:solidFill>
                  <a:srgbClr val="202452"/>
                </a:solidFill>
              </a:rPr>
              <a:t>No criminal history</a:t>
            </a:r>
          </a:p>
          <a:p>
            <a:pPr marL="457200" indent="-457200" eaLnBrk="1" hangingPunct="1">
              <a:buFont typeface="+mj-lt"/>
              <a:buAutoNum type="alphaLcParenR"/>
              <a:defRPr/>
            </a:pPr>
            <a:r>
              <a:rPr lang="en-US" dirty="0">
                <a:solidFill>
                  <a:srgbClr val="202452"/>
                </a:solidFill>
              </a:rPr>
              <a:t>Seeking firemen</a:t>
            </a:r>
          </a:p>
          <a:p>
            <a:pPr marL="457200" indent="-457200" eaLnBrk="1" hangingPunct="1">
              <a:buFont typeface="+mj-lt"/>
              <a:buAutoNum type="alphaLcParenR"/>
              <a:defRPr/>
            </a:pPr>
            <a:r>
              <a:rPr lang="en-US" dirty="0">
                <a:solidFill>
                  <a:srgbClr val="202452"/>
                </a:solidFill>
              </a:rPr>
              <a:t>Must have own car</a:t>
            </a:r>
          </a:p>
          <a:p>
            <a:pPr marL="457200" indent="-457200" eaLnBrk="1" hangingPunct="1">
              <a:buFont typeface="+mj-lt"/>
              <a:buAutoNum type="alphaLcParenR"/>
              <a:defRPr/>
            </a:pPr>
            <a:r>
              <a:rPr lang="en-US" dirty="0">
                <a:solidFill>
                  <a:srgbClr val="202452"/>
                </a:solidFill>
              </a:rPr>
              <a:t>None of the above</a:t>
            </a:r>
          </a:p>
          <a:p>
            <a:pPr eaLnBrk="1" hangingPunct="1">
              <a:buFont typeface="Arial" charset="0"/>
              <a:buChar char="•"/>
              <a:defRPr/>
            </a:pPr>
            <a:endParaRPr lang="en-US" dirty="0">
              <a:solidFill>
                <a:srgbClr val="202452"/>
              </a:solidFill>
            </a:endParaRPr>
          </a:p>
        </p:txBody>
      </p:sp>
    </p:spTree>
    <p:extLst>
      <p:ext uri="{BB962C8B-B14F-4D97-AF65-F5344CB8AC3E}">
        <p14:creationId xmlns:p14="http://schemas.microsoft.com/office/powerpoint/2010/main" val="28403381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2766218"/>
            <a:ext cx="10515600" cy="1325563"/>
          </a:xfrm>
        </p:spPr>
        <p:txBody>
          <a:bodyPr/>
          <a:lstStyle/>
          <a:p>
            <a:r>
              <a:rPr lang="en-US" b="1" dirty="0">
                <a:solidFill>
                  <a:srgbClr val="04A651"/>
                </a:solidFill>
                <a:latin typeface="Franklin Gothic Book" panose="020B0503020102020204" pitchFamily="34" charset="0"/>
              </a:rPr>
              <a:t>Questions &amp; Answers</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2"/>
          <a:srcRect/>
          <a:stretch/>
        </p:blipFill>
        <p:spPr>
          <a:xfrm>
            <a:off x="11182350" y="5859901"/>
            <a:ext cx="882130" cy="899379"/>
          </a:xfrm>
          <a:prstGeom prst="rect">
            <a:avLst/>
          </a:prstGeom>
        </p:spPr>
      </p:pic>
    </p:spTree>
    <p:extLst>
      <p:ext uri="{BB962C8B-B14F-4D97-AF65-F5344CB8AC3E}">
        <p14:creationId xmlns:p14="http://schemas.microsoft.com/office/powerpoint/2010/main" val="4870003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500062"/>
            <a:ext cx="10515600" cy="1325563"/>
          </a:xfrm>
        </p:spPr>
        <p:txBody>
          <a:bodyPr/>
          <a:lstStyle/>
          <a:p>
            <a:r>
              <a:rPr lang="en-US" b="1" dirty="0">
                <a:solidFill>
                  <a:srgbClr val="04A651"/>
                </a:solidFill>
                <a:latin typeface="Franklin Gothic Book" panose="020B0503020102020204" pitchFamily="34" charset="0"/>
              </a:rPr>
              <a:t>Contact Us</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2">
            <a:extLst>
              <a:ext uri="{FF2B5EF4-FFF2-40B4-BE49-F238E27FC236}">
                <a16:creationId xmlns:a16="http://schemas.microsoft.com/office/drawing/2014/main" id="{1FAE4F3C-51C3-289E-D484-FA26A8B74053}"/>
              </a:ext>
            </a:extLst>
          </p:cNvPr>
          <p:cNvSpPr/>
          <p:nvPr/>
        </p:nvSpPr>
        <p:spPr>
          <a:xfrm>
            <a:off x="1254673" y="2257936"/>
            <a:ext cx="6259920" cy="523220"/>
          </a:xfrm>
          <a:prstGeom prst="rect">
            <a:avLst/>
          </a:prstGeom>
        </p:spPr>
        <p:txBody>
          <a:bodyPr wrap="square">
            <a:spAutoFit/>
          </a:bodyPr>
          <a:lstStyle/>
          <a:p>
            <a:r>
              <a:rPr lang="en-US" sz="2800" b="1" dirty="0">
                <a:solidFill>
                  <a:srgbClr val="04A651"/>
                </a:solidFill>
                <a:latin typeface="Century Gothic" panose="020B0502020202020204" pitchFamily="34" charset="0"/>
                <a:cs typeface="Arial" panose="020B0604020202020204" pitchFamily="34" charset="0"/>
              </a:rPr>
              <a:t>Thank You.</a:t>
            </a:r>
          </a:p>
        </p:txBody>
      </p:sp>
      <p:sp>
        <p:nvSpPr>
          <p:cNvPr id="4" name="Rectangle 3">
            <a:extLst>
              <a:ext uri="{FF2B5EF4-FFF2-40B4-BE49-F238E27FC236}">
                <a16:creationId xmlns:a16="http://schemas.microsoft.com/office/drawing/2014/main" id="{57FDA2A8-A302-DCD2-6829-5F5E1050D92F}"/>
              </a:ext>
            </a:extLst>
          </p:cNvPr>
          <p:cNvSpPr/>
          <p:nvPr/>
        </p:nvSpPr>
        <p:spPr>
          <a:xfrm>
            <a:off x="1254673" y="2685588"/>
            <a:ext cx="6104157" cy="707886"/>
          </a:xfrm>
          <a:prstGeom prst="rect">
            <a:avLst/>
          </a:prstGeom>
        </p:spPr>
        <p:txBody>
          <a:bodyPr wrap="square">
            <a:spAutoFit/>
          </a:bodyPr>
          <a:lstStyle/>
          <a:p>
            <a:r>
              <a:rPr lang="en-US" sz="2000" dirty="0">
                <a:solidFill>
                  <a:srgbClr val="7B8898"/>
                </a:solidFill>
                <a:ea typeface="Open Sans" panose="020B0606030504020204" pitchFamily="34" charset="0"/>
                <a:cs typeface="Open Sans" panose="020B0606030504020204" pitchFamily="34" charset="0"/>
              </a:rPr>
              <a:t>If you have questions or comments about this presentation, please contact us.</a:t>
            </a:r>
          </a:p>
        </p:txBody>
      </p:sp>
      <p:pic>
        <p:nvPicPr>
          <p:cNvPr id="9" name="Graphic 8" descr="Envelope with solid fill">
            <a:extLst>
              <a:ext uri="{FF2B5EF4-FFF2-40B4-BE49-F238E27FC236}">
                <a16:creationId xmlns:a16="http://schemas.microsoft.com/office/drawing/2014/main" id="{3C7D7659-2219-5290-C1AA-AC7E35120063}"/>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254673" y="3539454"/>
            <a:ext cx="1097280" cy="1097280"/>
          </a:xfrm>
          <a:prstGeom prst="rect">
            <a:avLst/>
          </a:prstGeom>
        </p:spPr>
      </p:pic>
      <p:sp>
        <p:nvSpPr>
          <p:cNvPr id="12" name="Rectangle 11">
            <a:extLst>
              <a:ext uri="{FF2B5EF4-FFF2-40B4-BE49-F238E27FC236}">
                <a16:creationId xmlns:a16="http://schemas.microsoft.com/office/drawing/2014/main" id="{BE962916-DE28-E340-2D00-AAA055148AEB}"/>
              </a:ext>
            </a:extLst>
          </p:cNvPr>
          <p:cNvSpPr/>
          <p:nvPr/>
        </p:nvSpPr>
        <p:spPr>
          <a:xfrm>
            <a:off x="2415745" y="3559516"/>
            <a:ext cx="6217312" cy="1077218"/>
          </a:xfrm>
          <a:prstGeom prst="rect">
            <a:avLst/>
          </a:prstGeom>
        </p:spPr>
        <p:txBody>
          <a:bodyPr wrap="square">
            <a:spAutoFit/>
          </a:bodyPr>
          <a:lstStyle/>
          <a:p>
            <a:r>
              <a:rPr lang="en-US" sz="2400" b="1" dirty="0">
                <a:solidFill>
                  <a:srgbClr val="04A651"/>
                </a:solidFill>
                <a:ea typeface="Open Sans" panose="020B0606030504020204" pitchFamily="34" charset="0"/>
                <a:cs typeface="Arial" panose="020B0604020202020204" pitchFamily="34" charset="0"/>
              </a:rPr>
              <a:t>Danielle McNeil, Wagner-</a:t>
            </a:r>
            <a:r>
              <a:rPr lang="en-US" sz="2400" b="1" dirty="0" err="1">
                <a:solidFill>
                  <a:srgbClr val="04A651"/>
                </a:solidFill>
                <a:ea typeface="Open Sans" panose="020B0606030504020204" pitchFamily="34" charset="0"/>
                <a:cs typeface="Arial" panose="020B0604020202020204" pitchFamily="34" charset="0"/>
              </a:rPr>
              <a:t>Peyser</a:t>
            </a:r>
            <a:r>
              <a:rPr lang="en-US" sz="2400" b="1" dirty="0">
                <a:solidFill>
                  <a:srgbClr val="04A651"/>
                </a:solidFill>
                <a:ea typeface="Open Sans" panose="020B0606030504020204" pitchFamily="34" charset="0"/>
                <a:cs typeface="Arial" panose="020B0604020202020204" pitchFamily="34" charset="0"/>
              </a:rPr>
              <a:t> Program</a:t>
            </a:r>
          </a:p>
          <a:p>
            <a:r>
              <a:rPr lang="en-US" sz="2000" b="1" dirty="0">
                <a:solidFill>
                  <a:srgbClr val="7B8898"/>
                </a:solidFill>
                <a:ea typeface="Open Sans" panose="020B0606030504020204" pitchFamily="34" charset="0"/>
                <a:cs typeface="Arial" panose="020B0604020202020204" pitchFamily="34" charset="0"/>
              </a:rPr>
              <a:t>Email:  </a:t>
            </a:r>
            <a:r>
              <a:rPr lang="en-US" sz="2000" dirty="0">
                <a:solidFill>
                  <a:srgbClr val="7B8898"/>
                </a:solidFill>
                <a:ea typeface="Open Sans" panose="020B0606030504020204" pitchFamily="34" charset="0"/>
                <a:cs typeface="Open Sans" panose="020B0606030504020204" pitchFamily="34" charset="0"/>
              </a:rPr>
              <a:t>Danielle.McNeil@commerce.fl.gov</a:t>
            </a:r>
          </a:p>
          <a:p>
            <a:r>
              <a:rPr lang="en-US" sz="2000" b="1" dirty="0">
                <a:solidFill>
                  <a:srgbClr val="7B8898"/>
                </a:solidFill>
                <a:ea typeface="Open Sans" panose="020B0606030504020204" pitchFamily="34" charset="0"/>
                <a:cs typeface="Open Sans" panose="020B0606030504020204" pitchFamily="34" charset="0"/>
              </a:rPr>
              <a:t>Phone: </a:t>
            </a:r>
            <a:r>
              <a:rPr lang="en-US" sz="2000" dirty="0">
                <a:solidFill>
                  <a:srgbClr val="7B8898"/>
                </a:solidFill>
                <a:ea typeface="Open Sans" panose="020B0606030504020204" pitchFamily="34" charset="0"/>
                <a:cs typeface="Open Sans" panose="020B0606030504020204" pitchFamily="34" charset="0"/>
              </a:rPr>
              <a:t>850-245-7498</a:t>
            </a:r>
          </a:p>
        </p:txBody>
      </p:sp>
      <p:sp>
        <p:nvSpPr>
          <p:cNvPr id="5" name="Rectangle 4">
            <a:extLst>
              <a:ext uri="{FF2B5EF4-FFF2-40B4-BE49-F238E27FC236}">
                <a16:creationId xmlns:a16="http://schemas.microsoft.com/office/drawing/2014/main" id="{B37C8590-1203-4995-E068-4465E08F9B32}"/>
              </a:ext>
            </a:extLst>
          </p:cNvPr>
          <p:cNvSpPr/>
          <p:nvPr/>
        </p:nvSpPr>
        <p:spPr>
          <a:xfrm>
            <a:off x="2415745" y="4636734"/>
            <a:ext cx="6217312" cy="1077218"/>
          </a:xfrm>
          <a:prstGeom prst="rect">
            <a:avLst/>
          </a:prstGeom>
        </p:spPr>
        <p:txBody>
          <a:bodyPr wrap="square">
            <a:spAutoFit/>
          </a:bodyPr>
          <a:lstStyle/>
          <a:p>
            <a:r>
              <a:rPr lang="en-US" sz="2400" b="1" dirty="0" err="1">
                <a:solidFill>
                  <a:srgbClr val="04A651"/>
                </a:solidFill>
                <a:ea typeface="Open Sans" panose="020B0606030504020204" pitchFamily="34" charset="0"/>
                <a:cs typeface="Arial" panose="020B0604020202020204" pitchFamily="34" charset="0"/>
              </a:rPr>
              <a:t>Tammellia</a:t>
            </a:r>
            <a:r>
              <a:rPr lang="en-US" sz="2400" b="1" dirty="0">
                <a:solidFill>
                  <a:srgbClr val="04A651"/>
                </a:solidFill>
                <a:ea typeface="Open Sans" panose="020B0606030504020204" pitchFamily="34" charset="0"/>
                <a:cs typeface="Arial" panose="020B0604020202020204" pitchFamily="34" charset="0"/>
              </a:rPr>
              <a:t> Bacon, Wagner-</a:t>
            </a:r>
            <a:r>
              <a:rPr lang="en-US" sz="2400" b="1" dirty="0" err="1">
                <a:solidFill>
                  <a:srgbClr val="04A651"/>
                </a:solidFill>
                <a:ea typeface="Open Sans" panose="020B0606030504020204" pitchFamily="34" charset="0"/>
                <a:cs typeface="Arial" panose="020B0604020202020204" pitchFamily="34" charset="0"/>
              </a:rPr>
              <a:t>Peyser</a:t>
            </a:r>
            <a:r>
              <a:rPr lang="en-US" sz="2400" b="1" dirty="0">
                <a:solidFill>
                  <a:srgbClr val="04A651"/>
                </a:solidFill>
                <a:ea typeface="Open Sans" panose="020B0606030504020204" pitchFamily="34" charset="0"/>
                <a:cs typeface="Arial" panose="020B0604020202020204" pitchFamily="34" charset="0"/>
              </a:rPr>
              <a:t> Program</a:t>
            </a:r>
          </a:p>
          <a:p>
            <a:r>
              <a:rPr lang="en-US" sz="2000" b="1" dirty="0">
                <a:solidFill>
                  <a:srgbClr val="7B8898"/>
                </a:solidFill>
                <a:ea typeface="Open Sans" panose="020B0606030504020204" pitchFamily="34" charset="0"/>
                <a:cs typeface="Arial" panose="020B0604020202020204" pitchFamily="34" charset="0"/>
              </a:rPr>
              <a:t>Email:  </a:t>
            </a:r>
            <a:r>
              <a:rPr lang="en-US" sz="2000" dirty="0">
                <a:solidFill>
                  <a:srgbClr val="7B8898"/>
                </a:solidFill>
                <a:ea typeface="Open Sans" panose="020B0606030504020204" pitchFamily="34" charset="0"/>
                <a:cs typeface="Open Sans" panose="020B0606030504020204" pitchFamily="34" charset="0"/>
              </a:rPr>
              <a:t>Tammellia.Bacon@commerce.fl.gov</a:t>
            </a:r>
          </a:p>
          <a:p>
            <a:r>
              <a:rPr lang="en-US" sz="2000" b="1" dirty="0">
                <a:solidFill>
                  <a:srgbClr val="7B8898"/>
                </a:solidFill>
                <a:ea typeface="Open Sans" panose="020B0606030504020204" pitchFamily="34" charset="0"/>
                <a:cs typeface="Open Sans" panose="020B0606030504020204" pitchFamily="34" charset="0"/>
              </a:rPr>
              <a:t>Phone: </a:t>
            </a:r>
            <a:r>
              <a:rPr lang="en-US" sz="2000" dirty="0">
                <a:solidFill>
                  <a:srgbClr val="7B8898"/>
                </a:solidFill>
                <a:ea typeface="Open Sans" panose="020B0606030504020204" pitchFamily="34" charset="0"/>
                <a:cs typeface="Open Sans" panose="020B0606030504020204" pitchFamily="34" charset="0"/>
              </a:rPr>
              <a:t>850-921-3868</a:t>
            </a:r>
          </a:p>
        </p:txBody>
      </p:sp>
      <p:pic>
        <p:nvPicPr>
          <p:cNvPr id="7" name="Graphic 6" descr="Envelope with solid fill">
            <a:extLst>
              <a:ext uri="{FF2B5EF4-FFF2-40B4-BE49-F238E27FC236}">
                <a16:creationId xmlns:a16="http://schemas.microsoft.com/office/drawing/2014/main" id="{7AF837D6-4953-6B8D-27C8-F584C5BEB130}"/>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254673" y="4636734"/>
            <a:ext cx="1097280" cy="1097280"/>
          </a:xfrm>
          <a:prstGeom prst="rect">
            <a:avLst/>
          </a:prstGeom>
        </p:spPr>
      </p:pic>
    </p:spTree>
    <p:extLst>
      <p:ext uri="{BB962C8B-B14F-4D97-AF65-F5344CB8AC3E}">
        <p14:creationId xmlns:p14="http://schemas.microsoft.com/office/powerpoint/2010/main" val="54347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Order Language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6C698053-FB7E-0AE1-CCF7-22AFE34686EC}"/>
              </a:ext>
            </a:extLst>
          </p:cNvPr>
          <p:cNvSpPr>
            <a:spLocks noGrp="1"/>
          </p:cNvSpPr>
          <p:nvPr>
            <p:ph idx="1"/>
          </p:nvPr>
        </p:nvSpPr>
        <p:spPr>
          <a:xfrm>
            <a:off x="838200" y="1690688"/>
            <a:ext cx="10515600" cy="4525963"/>
          </a:xfrm>
        </p:spPr>
        <p:txBody>
          <a:bodyPr/>
          <a:lstStyle/>
          <a:p>
            <a:pPr eaLnBrk="1" hangingPunct="1"/>
            <a:r>
              <a:rPr lang="en-US" altLang="en-US" sz="2800" dirty="0">
                <a:solidFill>
                  <a:srgbClr val="202452"/>
                </a:solidFill>
              </a:rPr>
              <a:t>Information provided should be clear and concise</a:t>
            </a:r>
          </a:p>
          <a:p>
            <a:pPr eaLnBrk="1" hangingPunct="1"/>
            <a:r>
              <a:rPr lang="en-US" altLang="en-US" sz="2800" dirty="0">
                <a:solidFill>
                  <a:srgbClr val="202452"/>
                </a:solidFill>
              </a:rPr>
              <a:t>Language should be objective and relative to the position or company, not the applicant</a:t>
            </a:r>
          </a:p>
          <a:p>
            <a:pPr eaLnBrk="1" hangingPunct="1"/>
            <a:r>
              <a:rPr lang="en-US" altLang="en-US" sz="2800" dirty="0">
                <a:solidFill>
                  <a:srgbClr val="202452"/>
                </a:solidFill>
              </a:rPr>
              <a:t>Use specific language and avoid generalities</a:t>
            </a:r>
          </a:p>
          <a:p>
            <a:pPr eaLnBrk="1" hangingPunct="1"/>
            <a:r>
              <a:rPr lang="en-US" altLang="en-US" sz="2800" dirty="0">
                <a:solidFill>
                  <a:srgbClr val="202452"/>
                </a:solidFill>
              </a:rPr>
              <a:t>Fields requiring free text should be carefully screened to comply with Equal Employment Opportunity and Affirmative Action clauses</a:t>
            </a:r>
          </a:p>
          <a:p>
            <a:pPr lvl="1" eaLnBrk="1" hangingPunct="1"/>
            <a:endParaRPr lang="en-US" altLang="en-US" dirty="0">
              <a:solidFill>
                <a:srgbClr val="202452"/>
              </a:solidFill>
            </a:endParaRPr>
          </a:p>
        </p:txBody>
      </p:sp>
    </p:spTree>
    <p:extLst>
      <p:ext uri="{BB962C8B-B14F-4D97-AF65-F5344CB8AC3E}">
        <p14:creationId xmlns:p14="http://schemas.microsoft.com/office/powerpoint/2010/main" val="2327745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graphicFrame>
        <p:nvGraphicFramePr>
          <p:cNvPr id="9" name="Table 8">
            <a:extLst>
              <a:ext uri="{FF2B5EF4-FFF2-40B4-BE49-F238E27FC236}">
                <a16:creationId xmlns:a16="http://schemas.microsoft.com/office/drawing/2014/main" id="{03F095A0-1CC2-7114-7ED3-83C7FFD9710B}"/>
              </a:ext>
            </a:extLst>
          </p:cNvPr>
          <p:cNvGraphicFramePr>
            <a:graphicFrameLocks noGrp="1"/>
          </p:cNvGraphicFramePr>
          <p:nvPr>
            <p:extLst>
              <p:ext uri="{D42A27DB-BD31-4B8C-83A1-F6EECF244321}">
                <p14:modId xmlns:p14="http://schemas.microsoft.com/office/powerpoint/2010/main" val="750799254"/>
              </p:ext>
            </p:extLst>
          </p:nvPr>
        </p:nvGraphicFramePr>
        <p:xfrm>
          <a:off x="1524000" y="0"/>
          <a:ext cx="9144000" cy="6858002"/>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762000">
                <a:tc>
                  <a:txBody>
                    <a:bodyPr/>
                    <a:lstStyle/>
                    <a:p>
                      <a:pPr algn="ctr"/>
                      <a:r>
                        <a:rPr lang="en-US" sz="1800" dirty="0"/>
                        <a:t>Subjective</a:t>
                      </a:r>
                    </a:p>
                  </a:txBody>
                  <a:tcPr anchor="ctr">
                    <a:solidFill>
                      <a:srgbClr val="202452"/>
                    </a:solidFill>
                  </a:tcPr>
                </a:tc>
                <a:tc>
                  <a:txBody>
                    <a:bodyPr/>
                    <a:lstStyle/>
                    <a:p>
                      <a:pPr algn="ctr"/>
                      <a:r>
                        <a:rPr lang="en-US" sz="1800" dirty="0"/>
                        <a:t>Reason</a:t>
                      </a:r>
                    </a:p>
                  </a:txBody>
                  <a:tcPr anchor="ctr">
                    <a:solidFill>
                      <a:srgbClr val="202452"/>
                    </a:solidFill>
                  </a:tcPr>
                </a:tc>
                <a:tc>
                  <a:txBody>
                    <a:bodyPr/>
                    <a:lstStyle/>
                    <a:p>
                      <a:pPr algn="ctr"/>
                      <a:r>
                        <a:rPr lang="en-US" sz="1800" dirty="0"/>
                        <a:t>Objective</a:t>
                      </a:r>
                    </a:p>
                  </a:txBody>
                  <a:tcPr anchor="ctr">
                    <a:solidFill>
                      <a:srgbClr val="202452"/>
                    </a:solidFill>
                  </a:tcPr>
                </a:tc>
                <a:extLst>
                  <a:ext uri="{0D108BD9-81ED-4DB2-BD59-A6C34878D82A}">
                    <a16:rowId xmlns:a16="http://schemas.microsoft.com/office/drawing/2014/main" val="10000"/>
                  </a:ext>
                </a:extLst>
              </a:tr>
              <a:tr h="948267">
                <a:tc>
                  <a:txBody>
                    <a:bodyPr/>
                    <a:lstStyle/>
                    <a:p>
                      <a:pPr algn="ctr"/>
                      <a:r>
                        <a:rPr lang="en-US" sz="1800" dirty="0">
                          <a:solidFill>
                            <a:srgbClr val="202452"/>
                          </a:solidFill>
                        </a:rPr>
                        <a:t>Must be neat and clean</a:t>
                      </a:r>
                    </a:p>
                  </a:txBody>
                  <a:tcPr anchor="ctr"/>
                </a:tc>
                <a:tc>
                  <a:txBody>
                    <a:bodyPr/>
                    <a:lstStyle/>
                    <a:p>
                      <a:pPr algn="ctr"/>
                      <a:r>
                        <a:rPr lang="en-US" sz="1800" dirty="0">
                          <a:solidFill>
                            <a:srgbClr val="202452"/>
                          </a:solidFill>
                        </a:rPr>
                        <a:t>Subjective</a:t>
                      </a:r>
                    </a:p>
                  </a:txBody>
                  <a:tcPr anchor="ctr"/>
                </a:tc>
                <a:tc>
                  <a:txBody>
                    <a:bodyPr/>
                    <a:lstStyle/>
                    <a:p>
                      <a:pPr algn="ctr"/>
                      <a:r>
                        <a:rPr lang="en-US" sz="1800" dirty="0">
                          <a:solidFill>
                            <a:srgbClr val="202452"/>
                          </a:solidFill>
                        </a:rPr>
                        <a:t>Employer has a dress code</a:t>
                      </a:r>
                    </a:p>
                  </a:txBody>
                  <a:tcPr anchor="ctr"/>
                </a:tc>
                <a:extLst>
                  <a:ext uri="{0D108BD9-81ED-4DB2-BD59-A6C34878D82A}">
                    <a16:rowId xmlns:a16="http://schemas.microsoft.com/office/drawing/2014/main" val="10001"/>
                  </a:ext>
                </a:extLst>
              </a:tr>
              <a:tr h="1354667">
                <a:tc>
                  <a:txBody>
                    <a:bodyPr/>
                    <a:lstStyle/>
                    <a:p>
                      <a:pPr algn="ctr"/>
                      <a:r>
                        <a:rPr lang="en-US" sz="1800" dirty="0">
                          <a:solidFill>
                            <a:srgbClr val="202452"/>
                          </a:solidFill>
                        </a:rPr>
                        <a:t>College</a:t>
                      </a:r>
                      <a:r>
                        <a:rPr lang="en-US" sz="1800" baseline="0" dirty="0">
                          <a:solidFill>
                            <a:srgbClr val="202452"/>
                          </a:solidFill>
                        </a:rPr>
                        <a:t> students needing flexible schedule</a:t>
                      </a:r>
                      <a:endParaRPr lang="en-US" sz="1800" dirty="0">
                        <a:solidFill>
                          <a:srgbClr val="202452"/>
                        </a:solidFill>
                      </a:endParaRPr>
                    </a:p>
                  </a:txBody>
                  <a:tcPr anchor="ctr"/>
                </a:tc>
                <a:tc>
                  <a:txBody>
                    <a:bodyPr/>
                    <a:lstStyle/>
                    <a:p>
                      <a:pPr algn="ctr"/>
                      <a:r>
                        <a:rPr lang="en-US" sz="1800" dirty="0">
                          <a:solidFill>
                            <a:srgbClr val="202452"/>
                          </a:solidFill>
                        </a:rPr>
                        <a:t>Age</a:t>
                      </a:r>
                    </a:p>
                  </a:txBody>
                  <a:tcPr anchor="ctr"/>
                </a:tc>
                <a:tc>
                  <a:txBody>
                    <a:bodyPr/>
                    <a:lstStyle/>
                    <a:p>
                      <a:pPr algn="ctr"/>
                      <a:r>
                        <a:rPr lang="en-US" sz="1800" dirty="0">
                          <a:solidFill>
                            <a:srgbClr val="202452"/>
                          </a:solidFill>
                        </a:rPr>
                        <a:t>Suitable</a:t>
                      </a:r>
                      <a:r>
                        <a:rPr lang="en-US" sz="1800" baseline="0" dirty="0">
                          <a:solidFill>
                            <a:srgbClr val="202452"/>
                          </a:solidFill>
                        </a:rPr>
                        <a:t> for persons needing flexible schedule</a:t>
                      </a:r>
                      <a:endParaRPr lang="en-US" sz="1800" dirty="0">
                        <a:solidFill>
                          <a:srgbClr val="202452"/>
                        </a:solidFill>
                      </a:endParaRPr>
                    </a:p>
                  </a:txBody>
                  <a:tcPr anchor="ctr"/>
                </a:tc>
                <a:extLst>
                  <a:ext uri="{0D108BD9-81ED-4DB2-BD59-A6C34878D82A}">
                    <a16:rowId xmlns:a16="http://schemas.microsoft.com/office/drawing/2014/main" val="10002"/>
                  </a:ext>
                </a:extLst>
              </a:tr>
              <a:tr h="948267">
                <a:tc>
                  <a:txBody>
                    <a:bodyPr/>
                    <a:lstStyle/>
                    <a:p>
                      <a:pPr algn="ctr"/>
                      <a:r>
                        <a:rPr lang="en-US" sz="1800" dirty="0">
                          <a:solidFill>
                            <a:srgbClr val="202452"/>
                          </a:solidFill>
                        </a:rPr>
                        <a:t>Waitress</a:t>
                      </a:r>
                    </a:p>
                  </a:txBody>
                  <a:tcPr anchor="ctr"/>
                </a:tc>
                <a:tc>
                  <a:txBody>
                    <a:bodyPr/>
                    <a:lstStyle/>
                    <a:p>
                      <a:pPr algn="ctr"/>
                      <a:r>
                        <a:rPr lang="en-US" sz="1800" dirty="0">
                          <a:solidFill>
                            <a:srgbClr val="202452"/>
                          </a:solidFill>
                        </a:rPr>
                        <a:t>Sex</a:t>
                      </a:r>
                    </a:p>
                  </a:txBody>
                  <a:tcPr anchor="ctr"/>
                </a:tc>
                <a:tc>
                  <a:txBody>
                    <a:bodyPr/>
                    <a:lstStyle/>
                    <a:p>
                      <a:pPr algn="ctr"/>
                      <a:r>
                        <a:rPr lang="en-US" sz="1800" dirty="0">
                          <a:solidFill>
                            <a:srgbClr val="202452"/>
                          </a:solidFill>
                        </a:rPr>
                        <a:t>Server, Waiter</a:t>
                      </a:r>
                      <a:r>
                        <a:rPr lang="en-US" sz="1800" baseline="0" dirty="0">
                          <a:solidFill>
                            <a:srgbClr val="202452"/>
                          </a:solidFill>
                        </a:rPr>
                        <a:t> or Waitress</a:t>
                      </a:r>
                      <a:endParaRPr lang="en-US" sz="1800" dirty="0">
                        <a:solidFill>
                          <a:srgbClr val="202452"/>
                        </a:solidFill>
                      </a:endParaRPr>
                    </a:p>
                  </a:txBody>
                  <a:tcPr anchor="ctr"/>
                </a:tc>
                <a:extLst>
                  <a:ext uri="{0D108BD9-81ED-4DB2-BD59-A6C34878D82A}">
                    <a16:rowId xmlns:a16="http://schemas.microsoft.com/office/drawing/2014/main" val="10003"/>
                  </a:ext>
                </a:extLst>
              </a:tr>
              <a:tr h="948267">
                <a:tc>
                  <a:txBody>
                    <a:bodyPr/>
                    <a:lstStyle/>
                    <a:p>
                      <a:pPr algn="ctr"/>
                      <a:r>
                        <a:rPr lang="en-US" sz="1800" dirty="0">
                          <a:solidFill>
                            <a:srgbClr val="202452"/>
                          </a:solidFill>
                        </a:rPr>
                        <a:t>Non</a:t>
                      </a:r>
                      <a:r>
                        <a:rPr lang="en-US" sz="1800" baseline="0" dirty="0">
                          <a:solidFill>
                            <a:srgbClr val="202452"/>
                          </a:solidFill>
                        </a:rPr>
                        <a:t>-smokers only</a:t>
                      </a:r>
                      <a:endParaRPr lang="en-US" sz="1800" dirty="0">
                        <a:solidFill>
                          <a:srgbClr val="202452"/>
                        </a:solidFill>
                      </a:endParaRPr>
                    </a:p>
                  </a:txBody>
                  <a:tcPr anchor="ctr"/>
                </a:tc>
                <a:tc>
                  <a:txBody>
                    <a:bodyPr/>
                    <a:lstStyle/>
                    <a:p>
                      <a:pPr algn="ctr"/>
                      <a:r>
                        <a:rPr lang="en-US" sz="1800" dirty="0">
                          <a:solidFill>
                            <a:srgbClr val="202452"/>
                          </a:solidFill>
                        </a:rPr>
                        <a:t>Focuses on applicant</a:t>
                      </a:r>
                    </a:p>
                  </a:txBody>
                  <a:tcPr anchor="ctr"/>
                </a:tc>
                <a:tc>
                  <a:txBody>
                    <a:bodyPr/>
                    <a:lstStyle/>
                    <a:p>
                      <a:pPr algn="ctr"/>
                      <a:r>
                        <a:rPr lang="en-US" sz="1800" dirty="0">
                          <a:solidFill>
                            <a:srgbClr val="202452"/>
                          </a:solidFill>
                        </a:rPr>
                        <a:t>Non-smokin</a:t>
                      </a:r>
                      <a:r>
                        <a:rPr lang="en-US" sz="1800" baseline="0" dirty="0">
                          <a:solidFill>
                            <a:srgbClr val="202452"/>
                          </a:solidFill>
                        </a:rPr>
                        <a:t>g environment</a:t>
                      </a:r>
                      <a:endParaRPr lang="en-US" sz="1800" dirty="0">
                        <a:solidFill>
                          <a:srgbClr val="202452"/>
                        </a:solidFill>
                      </a:endParaRPr>
                    </a:p>
                  </a:txBody>
                  <a:tcPr anchor="ctr"/>
                </a:tc>
                <a:extLst>
                  <a:ext uri="{0D108BD9-81ED-4DB2-BD59-A6C34878D82A}">
                    <a16:rowId xmlns:a16="http://schemas.microsoft.com/office/drawing/2014/main" val="10004"/>
                  </a:ext>
                </a:extLst>
              </a:tr>
              <a:tr h="948267">
                <a:tc>
                  <a:txBody>
                    <a:bodyPr/>
                    <a:lstStyle/>
                    <a:p>
                      <a:pPr algn="ctr"/>
                      <a:r>
                        <a:rPr lang="en-US" sz="1800" dirty="0">
                          <a:solidFill>
                            <a:srgbClr val="202452"/>
                          </a:solidFill>
                        </a:rPr>
                        <a:t>No criminal record</a:t>
                      </a:r>
                    </a:p>
                  </a:txBody>
                  <a:tcPr anchor="ctr"/>
                </a:tc>
                <a:tc>
                  <a:txBody>
                    <a:bodyPr/>
                    <a:lstStyle/>
                    <a:p>
                      <a:pPr algn="ctr"/>
                      <a:r>
                        <a:rPr lang="en-US" sz="1800" dirty="0">
                          <a:solidFill>
                            <a:srgbClr val="202452"/>
                          </a:solidFill>
                        </a:rPr>
                        <a:t>Focuses on applicant</a:t>
                      </a:r>
                    </a:p>
                  </a:txBody>
                  <a:tcPr anchor="ctr"/>
                </a:tc>
                <a:tc>
                  <a:txBody>
                    <a:bodyPr/>
                    <a:lstStyle/>
                    <a:p>
                      <a:pPr algn="ctr"/>
                      <a:r>
                        <a:rPr lang="en-US" sz="1800" dirty="0">
                          <a:solidFill>
                            <a:srgbClr val="202452"/>
                          </a:solidFill>
                        </a:rPr>
                        <a:t>Employer</a:t>
                      </a:r>
                      <a:r>
                        <a:rPr lang="en-US" sz="1800" baseline="0" dirty="0">
                          <a:solidFill>
                            <a:srgbClr val="202452"/>
                          </a:solidFill>
                        </a:rPr>
                        <a:t> conducts background check</a:t>
                      </a:r>
                      <a:endParaRPr lang="en-US" sz="1800" dirty="0">
                        <a:solidFill>
                          <a:srgbClr val="202452"/>
                        </a:solidFill>
                      </a:endParaRPr>
                    </a:p>
                  </a:txBody>
                  <a:tcPr anchor="ctr"/>
                </a:tc>
                <a:extLst>
                  <a:ext uri="{0D108BD9-81ED-4DB2-BD59-A6C34878D82A}">
                    <a16:rowId xmlns:a16="http://schemas.microsoft.com/office/drawing/2014/main" val="10005"/>
                  </a:ext>
                </a:extLst>
              </a:tr>
              <a:tr h="948267">
                <a:tc>
                  <a:txBody>
                    <a:bodyPr/>
                    <a:lstStyle/>
                    <a:p>
                      <a:pPr algn="ctr"/>
                      <a:r>
                        <a:rPr lang="en-US" sz="1800" dirty="0">
                          <a:solidFill>
                            <a:srgbClr val="202452"/>
                          </a:solidFill>
                        </a:rPr>
                        <a:t>Must have a</a:t>
                      </a:r>
                      <a:r>
                        <a:rPr lang="en-US" sz="1800" baseline="0" dirty="0">
                          <a:solidFill>
                            <a:srgbClr val="202452"/>
                          </a:solidFill>
                        </a:rPr>
                        <a:t> car</a:t>
                      </a:r>
                      <a:endParaRPr lang="en-US" sz="1800" dirty="0">
                        <a:solidFill>
                          <a:srgbClr val="202452"/>
                        </a:solidFill>
                      </a:endParaRPr>
                    </a:p>
                  </a:txBody>
                  <a:tcPr anchor="ctr"/>
                </a:tc>
                <a:tc>
                  <a:txBody>
                    <a:bodyPr/>
                    <a:lstStyle/>
                    <a:p>
                      <a:pPr algn="ctr"/>
                      <a:r>
                        <a:rPr lang="en-US" sz="1800" dirty="0">
                          <a:solidFill>
                            <a:srgbClr val="202452"/>
                          </a:solidFill>
                        </a:rPr>
                        <a:t>Unnecessary barrier</a:t>
                      </a:r>
                    </a:p>
                  </a:txBody>
                  <a:tcPr anchor="ctr"/>
                </a:tc>
                <a:tc>
                  <a:txBody>
                    <a:bodyPr/>
                    <a:lstStyle/>
                    <a:p>
                      <a:pPr algn="ctr"/>
                      <a:r>
                        <a:rPr lang="en-US" sz="1800" dirty="0">
                          <a:solidFill>
                            <a:srgbClr val="202452"/>
                          </a:solidFill>
                        </a:rPr>
                        <a:t>Must have transportation</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0732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Order in Violation of the Law</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66672DDF-4825-ABF4-30C3-2B67C75BC89B}"/>
              </a:ext>
            </a:extLst>
          </p:cNvPr>
          <p:cNvSpPr>
            <a:spLocks noGrp="1"/>
          </p:cNvSpPr>
          <p:nvPr>
            <p:ph idx="1"/>
          </p:nvPr>
        </p:nvSpPr>
        <p:spPr>
          <a:xfrm>
            <a:off x="838200" y="1690688"/>
            <a:ext cx="10515600" cy="4525963"/>
          </a:xfrm>
        </p:spPr>
        <p:txBody>
          <a:bodyPr/>
          <a:lstStyle/>
          <a:p>
            <a:pPr eaLnBrk="1" hangingPunct="1"/>
            <a:r>
              <a:rPr lang="en-US" altLang="en-US" sz="2600" dirty="0">
                <a:solidFill>
                  <a:srgbClr val="202452"/>
                </a:solidFill>
              </a:rPr>
              <a:t>Job orders that don’t comply with laws and policies should not be displayed to the public</a:t>
            </a:r>
          </a:p>
          <a:p>
            <a:pPr eaLnBrk="1" hangingPunct="1"/>
            <a:r>
              <a:rPr lang="en-US" altLang="en-US" sz="2600" dirty="0">
                <a:solidFill>
                  <a:srgbClr val="202452"/>
                </a:solidFill>
              </a:rPr>
              <a:t>Staff should contact the employer to discuss the perceived violations</a:t>
            </a:r>
          </a:p>
          <a:p>
            <a:pPr lvl="1" eaLnBrk="1" hangingPunct="1"/>
            <a:r>
              <a:rPr lang="en-US" altLang="en-US" sz="2300" dirty="0">
                <a:solidFill>
                  <a:srgbClr val="202452"/>
                </a:solidFill>
              </a:rPr>
              <a:t>Failure to change the illegal specifications should result in a voided order</a:t>
            </a:r>
          </a:p>
          <a:p>
            <a:pPr eaLnBrk="1" hangingPunct="1"/>
            <a:r>
              <a:rPr lang="en-US" altLang="en-US" sz="2600" dirty="0">
                <a:solidFill>
                  <a:srgbClr val="202452"/>
                </a:solidFill>
              </a:rPr>
              <a:t>Restricting or preferential specifications must be bona fide occupational qualifications (BFOQ)</a:t>
            </a:r>
          </a:p>
        </p:txBody>
      </p:sp>
    </p:spTree>
    <p:extLst>
      <p:ext uri="{BB962C8B-B14F-4D97-AF65-F5344CB8AC3E}">
        <p14:creationId xmlns:p14="http://schemas.microsoft.com/office/powerpoint/2010/main" val="510706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Equal Employment Opportunity Commission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6D1A0330-74ED-4B84-2CF2-E68DD4B513A4}"/>
              </a:ext>
            </a:extLst>
          </p:cNvPr>
          <p:cNvSpPr>
            <a:spLocks noGrp="1"/>
          </p:cNvSpPr>
          <p:nvPr>
            <p:ph idx="1"/>
          </p:nvPr>
        </p:nvSpPr>
        <p:spPr>
          <a:xfrm>
            <a:off x="838200" y="1690688"/>
            <a:ext cx="10515600" cy="4525963"/>
          </a:xfrm>
        </p:spPr>
        <p:txBody>
          <a:bodyPr/>
          <a:lstStyle/>
          <a:p>
            <a:pPr eaLnBrk="1" hangingPunct="1"/>
            <a:r>
              <a:rPr lang="en-US" altLang="en-US" sz="2600" dirty="0">
                <a:solidFill>
                  <a:srgbClr val="202452"/>
                </a:solidFill>
              </a:rPr>
              <a:t>Enforces federal laws that make it illegal to discriminate against applicants based on race, color, religion, sex, national origin, age, disability, or genetic information</a:t>
            </a:r>
          </a:p>
          <a:p>
            <a:pPr eaLnBrk="1" hangingPunct="1"/>
            <a:r>
              <a:rPr lang="en-US" altLang="en-US" sz="2600" dirty="0">
                <a:solidFill>
                  <a:srgbClr val="202452"/>
                </a:solidFill>
              </a:rPr>
              <a:t>Covers most employers with 15 or more employees</a:t>
            </a:r>
          </a:p>
          <a:p>
            <a:pPr lvl="1" eaLnBrk="1" hangingPunct="1"/>
            <a:r>
              <a:rPr lang="en-US" altLang="en-US" sz="2600" dirty="0">
                <a:solidFill>
                  <a:srgbClr val="202452"/>
                </a:solidFill>
              </a:rPr>
              <a:t>Labor unions and employment agencies</a:t>
            </a:r>
          </a:p>
          <a:p>
            <a:pPr eaLnBrk="1" hangingPunct="1"/>
            <a:r>
              <a:rPr lang="en-US" altLang="en-US" sz="2600" dirty="0">
                <a:solidFill>
                  <a:srgbClr val="202452"/>
                </a:solidFill>
              </a:rPr>
              <a:t>Investigate and attempt to settle any discrimination case</a:t>
            </a:r>
          </a:p>
        </p:txBody>
      </p:sp>
    </p:spTree>
    <p:extLst>
      <p:ext uri="{BB962C8B-B14F-4D97-AF65-F5344CB8AC3E}">
        <p14:creationId xmlns:p14="http://schemas.microsoft.com/office/powerpoint/2010/main" val="3123473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EEO Laws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AED11B17-0FE7-E546-7872-C3D7A25E39D3}"/>
              </a:ext>
            </a:extLst>
          </p:cNvPr>
          <p:cNvSpPr>
            <a:spLocks noGrp="1"/>
          </p:cNvSpPr>
          <p:nvPr>
            <p:ph idx="1"/>
          </p:nvPr>
        </p:nvSpPr>
        <p:spPr>
          <a:xfrm>
            <a:off x="838200" y="1690688"/>
            <a:ext cx="10515600" cy="4525963"/>
          </a:xfrm>
        </p:spPr>
        <p:txBody>
          <a:bodyPr/>
          <a:lstStyle/>
          <a:p>
            <a:pPr eaLnBrk="1" hangingPunct="1"/>
            <a:r>
              <a:rPr lang="en-US" altLang="en-US" sz="2600" dirty="0">
                <a:solidFill>
                  <a:srgbClr val="202452"/>
                </a:solidFill>
              </a:rPr>
              <a:t>Title VII of the Civil Rights Act of 1964</a:t>
            </a:r>
          </a:p>
          <a:p>
            <a:pPr lvl="1" eaLnBrk="1" hangingPunct="1"/>
            <a:r>
              <a:rPr lang="en-US" altLang="en-US" sz="2600" dirty="0">
                <a:solidFill>
                  <a:srgbClr val="202452"/>
                </a:solidFill>
              </a:rPr>
              <a:t>Illegal to discriminate on the basis of race, color, religion, national origin, or sex</a:t>
            </a:r>
          </a:p>
          <a:p>
            <a:pPr lvl="1" eaLnBrk="1" hangingPunct="1"/>
            <a:r>
              <a:rPr lang="en-US" altLang="en-US" sz="2600" dirty="0">
                <a:solidFill>
                  <a:srgbClr val="202452"/>
                </a:solidFill>
              </a:rPr>
              <a:t>The Pregnancy Discrimination Act amended title VII making it illegal to discriminate against a woman because of pregnancy, childbirth,  or a medical condition related to pregnancy or childbirth</a:t>
            </a:r>
          </a:p>
        </p:txBody>
      </p:sp>
    </p:spTree>
    <p:extLst>
      <p:ext uri="{BB962C8B-B14F-4D97-AF65-F5344CB8AC3E}">
        <p14:creationId xmlns:p14="http://schemas.microsoft.com/office/powerpoint/2010/main" val="862169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5473</Words>
  <Application>Microsoft Office PowerPoint</Application>
  <PresentationFormat>Widescreen</PresentationFormat>
  <Paragraphs>436</Paragraphs>
  <Slides>48</Slides>
  <Notes>47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Calibri Light</vt:lpstr>
      <vt:lpstr>Century Gothic</vt:lpstr>
      <vt:lpstr>Franklin Gothic Book</vt:lpstr>
      <vt:lpstr>Wingdings</vt:lpstr>
      <vt:lpstr>Wingdings 2</vt:lpstr>
      <vt:lpstr>Office Theme</vt:lpstr>
      <vt:lpstr>PowerPoint Presentation</vt:lpstr>
      <vt:lpstr>Job Order Entry</vt:lpstr>
      <vt:lpstr>Job Order Form and Requirements</vt:lpstr>
      <vt:lpstr>Special Requirements</vt:lpstr>
      <vt:lpstr>Job Order Language</vt:lpstr>
      <vt:lpstr>PowerPoint Presentation</vt:lpstr>
      <vt:lpstr>Order in Violation of the Law</vt:lpstr>
      <vt:lpstr>Equal Employment Opportunity Commission</vt:lpstr>
      <vt:lpstr>EEO Laws</vt:lpstr>
      <vt:lpstr>EEO Laws</vt:lpstr>
      <vt:lpstr>EEO Laws</vt:lpstr>
      <vt:lpstr>Requests that may not be genuine</vt:lpstr>
      <vt:lpstr>Orders Falling Below Minimum Wage</vt:lpstr>
      <vt:lpstr>Referral to Private and Temporary Staffing Agencies</vt:lpstr>
      <vt:lpstr>Independent Contractors</vt:lpstr>
      <vt:lpstr>Job Order File Search</vt:lpstr>
      <vt:lpstr>Mass Recruitments</vt:lpstr>
      <vt:lpstr>Delayed Placements</vt:lpstr>
      <vt:lpstr>Job Order Writing Guidelines</vt:lpstr>
      <vt:lpstr>Job Order Guidelines</vt:lpstr>
      <vt:lpstr>Job Order Guidelines</vt:lpstr>
      <vt:lpstr>Order Taking Etiquette</vt:lpstr>
      <vt:lpstr>Order Taking Etiquette</vt:lpstr>
      <vt:lpstr>Job Order Maintenance</vt:lpstr>
      <vt:lpstr>Job Order Maintenance</vt:lpstr>
      <vt:lpstr>True or False</vt:lpstr>
      <vt:lpstr>True or False</vt:lpstr>
      <vt:lpstr>True or False</vt:lpstr>
      <vt:lpstr>True or False</vt:lpstr>
      <vt:lpstr>Multiple Choice</vt:lpstr>
      <vt:lpstr>Multiple Choice</vt:lpstr>
      <vt:lpstr>Multiple Choice</vt:lpstr>
      <vt:lpstr>Multiple Choice</vt:lpstr>
      <vt:lpstr>Multiple Choice</vt:lpstr>
      <vt:lpstr>Match the EEOC Act to the appropriate statement. (Selections may be used more than once).</vt:lpstr>
      <vt:lpstr>Match the EEOC Act to the appropriate statement. (Selections may be used more than once).</vt:lpstr>
      <vt:lpstr>Match the EEOC Act to the appropriate statement. (Selections may be used more than once).</vt:lpstr>
      <vt:lpstr>Match the EEOC Act to the appropriate statement. (Selections may be used more than once).</vt:lpstr>
      <vt:lpstr>Match the EEOC Act to the appropriate statement. (Selections may be used more than once).</vt:lpstr>
      <vt:lpstr>Match the EEOC Act to the appropriate statement. (Selections may be used more than once).</vt:lpstr>
      <vt:lpstr>Match the EEOC Act to the appropriate statement. (Selections may be used more than once).</vt:lpstr>
      <vt:lpstr>Match the EEOC Act to the appropriate statement. (Selections may be used more than once).</vt:lpstr>
      <vt:lpstr>Match the EEOC Act to the appropriate statement. (Selections may be used more than once).</vt:lpstr>
      <vt:lpstr>Match the EEOC Act to the appropriate statement. (Selections may be used more than once).</vt:lpstr>
      <vt:lpstr>Which of the following represents a subjective or inappropriate job description?</vt:lpstr>
      <vt:lpstr>Which of the following represents an objective job description?</vt:lpstr>
      <vt:lpstr>Questions &amp; Answers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Jose Santos</dc:creator>
  <cp:lastModifiedBy>Thomas, Jewelisia</cp:lastModifiedBy>
  <cp:revision>6</cp:revision>
  <dcterms:created xsi:type="dcterms:W3CDTF">2023-06-29T18:41:40Z</dcterms:created>
  <dcterms:modified xsi:type="dcterms:W3CDTF">2024-03-29T17:32:41Z</dcterms:modified>
</cp:coreProperties>
</file>