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00" r:id="rId5"/>
    <p:sldMasterId id="2147483708" r:id="rId6"/>
    <p:sldMasterId id="2147483720" r:id="rId7"/>
  </p:sldMasterIdLst>
  <p:notesMasterIdLst>
    <p:notesMasterId r:id="rId20"/>
  </p:notesMasterIdLst>
  <p:handoutMasterIdLst>
    <p:handoutMasterId r:id="rId21"/>
  </p:handoutMasterIdLst>
  <p:sldIdLst>
    <p:sldId id="777" r:id="rId8"/>
    <p:sldId id="778" r:id="rId9"/>
    <p:sldId id="779" r:id="rId10"/>
    <p:sldId id="780" r:id="rId11"/>
    <p:sldId id="258" r:id="rId12"/>
    <p:sldId id="781" r:id="rId13"/>
    <p:sldId id="782" r:id="rId14"/>
    <p:sldId id="783" r:id="rId15"/>
    <p:sldId id="784" r:id="rId16"/>
    <p:sldId id="785" r:id="rId17"/>
    <p:sldId id="264" r:id="rId18"/>
    <p:sldId id="77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73E7F0-3FB0-3D4E-AFD1-5F892015C20E}">
          <p14:sldIdLst>
            <p14:sldId id="777"/>
            <p14:sldId id="778"/>
            <p14:sldId id="779"/>
            <p14:sldId id="780"/>
            <p14:sldId id="258"/>
            <p14:sldId id="781"/>
            <p14:sldId id="782"/>
            <p14:sldId id="783"/>
            <p14:sldId id="784"/>
            <p14:sldId id="785"/>
            <p14:sldId id="264"/>
            <p14:sldId id="775"/>
          </p14:sldIdLst>
        </p14:section>
      </p14:sectionLst>
    </p:ext>
    <p:ext uri="{EFAFB233-063F-42B5-8137-9DF3F51BA10A}">
      <p15:sldGuideLst xmlns:p15="http://schemas.microsoft.com/office/powerpoint/2012/main">
        <p15:guide id="1" orient="horz" pos="2160" userDrawn="1">
          <p15:clr>
            <a:srgbClr val="A4A3A4"/>
          </p15:clr>
        </p15:guide>
        <p15:guide id="3" orient="horz" pos="552" userDrawn="1">
          <p15:clr>
            <a:srgbClr val="A4A3A4"/>
          </p15:clr>
        </p15:guide>
        <p15:guide id="4" orient="horz" pos="2304" userDrawn="1">
          <p15:clr>
            <a:srgbClr val="A4A3A4"/>
          </p15:clr>
        </p15:guide>
        <p15:guide id="5" orient="horz" pos="48" userDrawn="1">
          <p15:clr>
            <a:srgbClr val="A4A3A4"/>
          </p15:clr>
        </p15:guide>
        <p15:guide id="6" orient="horz" pos="4320" userDrawn="1">
          <p15:clr>
            <a:srgbClr val="A4A3A4"/>
          </p15:clr>
        </p15:guide>
        <p15:guide id="7" pos="3840" userDrawn="1">
          <p15:clr>
            <a:srgbClr val="A4A3A4"/>
          </p15:clr>
        </p15:guide>
        <p15:guide id="8" pos="7680" userDrawn="1">
          <p15:clr>
            <a:srgbClr val="A4A3A4"/>
          </p15:clr>
        </p15:guide>
        <p15:guide id="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E8719-7D0B-3FCD-32CA-6F5AEBA859B1}" name="Robinson, Dee" initials="RD" userId="S::Dee.Robinson@deo.myflorida.com::288212c1-1c1b-4bd3-b991-0462e9180bf1" providerId="AD"/>
  <p188:author id="{EA4004E5-404E-C49F-0C53-F17CD149A04A}" name="Mahboob, Azhar" initials="MA" userId="S::Azhar.Mahboob@deo.myflorida.com::95504cc6-c403-457e-845d-f43cca9ab4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trice, Meredith M." initials="BMM" lastIdx="1" clrIdx="0">
    <p:extLst>
      <p:ext uri="{19B8F6BF-5375-455C-9EA6-DF929625EA0E}">
        <p15:presenceInfo xmlns:p15="http://schemas.microsoft.com/office/powerpoint/2012/main" userId="S::Meredith.M.Beatrice@eog.myflorida.com::ec95254c-8ccf-46a7-9bae-c0c4f8965a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452"/>
    <a:srgbClr val="F5896B"/>
    <a:srgbClr val="00A651"/>
    <a:srgbClr val="E5C93A"/>
    <a:srgbClr val="898989"/>
    <a:srgbClr val="212552"/>
    <a:srgbClr val="D5E3CF"/>
    <a:srgbClr val="003F5C"/>
    <a:srgbClr val="E0E1E2"/>
    <a:srgbClr val="BDD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76999" autoAdjust="0"/>
  </p:normalViewPr>
  <p:slideViewPr>
    <p:cSldViewPr snapToGrid="0" snapToObjects="1">
      <p:cViewPr varScale="1">
        <p:scale>
          <a:sx n="83" d="100"/>
          <a:sy n="83" d="100"/>
        </p:scale>
        <p:origin x="1278" y="90"/>
      </p:cViewPr>
      <p:guideLst>
        <p:guide orient="horz" pos="2160"/>
        <p:guide orient="horz" pos="552"/>
        <p:guide orient="horz" pos="2304"/>
        <p:guide orient="horz" pos="48"/>
        <p:guide orient="horz" pos="4320"/>
        <p:guide pos="3840"/>
        <p:guide pos="7680"/>
        <p:guide/>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930F8-502E-4696-A51E-FCA4EC5C1896}"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87FC9AC0-7C9A-46F5-AFBF-9F2CD6595DA9}">
      <dgm:prSet phldrT="[Text]" custT="1"/>
      <dgm:spPr>
        <a:xfrm>
          <a:off x="2639214" y="1076916"/>
          <a:ext cx="2732633" cy="2732633"/>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Text" lastClr="000000"/>
              </a:solidFill>
              <a:latin typeface="Times New Roman" panose="02020603050405020304" pitchFamily="18" charset="0"/>
              <a:ea typeface="+mn-ea"/>
              <a:cs typeface="Times New Roman" panose="02020603050405020304" pitchFamily="18" charset="0"/>
            </a:rPr>
            <a:t>Cash Assistance Severance Benefit</a:t>
          </a:r>
        </a:p>
      </dgm:t>
    </dgm:pt>
    <dgm:pt modelId="{3D2BA36A-C8DA-49B0-AB34-8E8AB263EDB1}" type="parTrans" cxnId="{43D14267-542C-42F4-A587-4C7F8722A784}">
      <dgm:prSet/>
      <dgm:spPr/>
      <dgm:t>
        <a:bodyPr/>
        <a:lstStyle/>
        <a:p>
          <a:endParaRPr lang="en-US"/>
        </a:p>
      </dgm:t>
    </dgm:pt>
    <dgm:pt modelId="{EA34D85D-6FB0-4687-9BD8-853EA1B562CE}" type="sibTrans" cxnId="{43D14267-542C-42F4-A587-4C7F8722A784}">
      <dgm:prSet/>
      <dgm:spPr/>
      <dgm:t>
        <a:bodyPr/>
        <a:lstStyle/>
        <a:p>
          <a:endParaRPr lang="en-US"/>
        </a:p>
      </dgm:t>
    </dgm:pt>
    <dgm:pt modelId="{058874E9-A35E-4BAA-BF3A-A0899B3AAF8E}">
      <dgm:prSet phldrT="[Text]" custT="1"/>
      <dgm:spPr>
        <a:xfrm>
          <a:off x="3263013" y="21218"/>
          <a:ext cx="1485036" cy="1284884"/>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Text" lastClr="000000"/>
              </a:solidFill>
              <a:latin typeface="Times New Roman" panose="02020603050405020304" pitchFamily="18" charset="0"/>
              <a:ea typeface="+mn-ea"/>
              <a:cs typeface="Times New Roman" panose="02020603050405020304" pitchFamily="18" charset="0"/>
            </a:rPr>
            <a:t>Options</a:t>
          </a:r>
        </a:p>
      </dgm:t>
    </dgm:pt>
    <dgm:pt modelId="{CAC75825-945E-4B88-8F89-A92AC537F17E}" type="parTrans" cxnId="{15CCE3BE-C476-4BFB-A086-9A41868B6FE0}">
      <dgm:prSet/>
      <dgm:spPr/>
      <dgm:t>
        <a:bodyPr/>
        <a:lstStyle/>
        <a:p>
          <a:endParaRPr lang="en-US"/>
        </a:p>
      </dgm:t>
    </dgm:pt>
    <dgm:pt modelId="{39BC17DC-5642-4CFF-A621-7CCDC70D816F}" type="sibTrans" cxnId="{15CCE3BE-C476-4BFB-A086-9A41868B6FE0}">
      <dgm:prSet/>
      <dgm:spPr/>
      <dgm:t>
        <a:bodyPr/>
        <a:lstStyle/>
        <a:p>
          <a:endParaRPr lang="en-US"/>
        </a:p>
      </dgm:t>
    </dgm:pt>
    <dgm:pt modelId="{66C8A8C5-5167-4CFF-A716-D5F848A516FF}">
      <dgm:prSet phldrT="[Text]" custT="1"/>
      <dgm:spPr>
        <a:xfrm>
          <a:off x="5087837" y="1735021"/>
          <a:ext cx="1394544" cy="1340657"/>
        </a:xfrm>
        <a:prstGeom prst="ellipse">
          <a:avLst/>
        </a:prstGeom>
        <a:solidFill>
          <a:srgbClr val="E5C93A">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Text" lastClr="000000"/>
              </a:solidFill>
              <a:latin typeface="Times New Roman" panose="02020603050405020304" pitchFamily="18" charset="0"/>
              <a:ea typeface="+mn-ea"/>
              <a:cs typeface="Times New Roman" panose="02020603050405020304" pitchFamily="18" charset="0"/>
            </a:rPr>
            <a:t>Transitional Services</a:t>
          </a:r>
        </a:p>
      </dgm:t>
    </dgm:pt>
    <dgm:pt modelId="{2317F460-BF7F-4212-8557-3BA281554E21}" type="parTrans" cxnId="{63AEE281-1316-40E2-8E02-5778D83EB427}">
      <dgm:prSet/>
      <dgm:spPr/>
      <dgm:t>
        <a:bodyPr/>
        <a:lstStyle/>
        <a:p>
          <a:endParaRPr lang="en-US"/>
        </a:p>
      </dgm:t>
    </dgm:pt>
    <dgm:pt modelId="{537D0C4B-8B26-4611-9002-6C3BE2E1CB63}" type="sibTrans" cxnId="{63AEE281-1316-40E2-8E02-5778D83EB427}">
      <dgm:prSet/>
      <dgm:spPr/>
      <dgm:t>
        <a:bodyPr/>
        <a:lstStyle/>
        <a:p>
          <a:endParaRPr lang="en-US"/>
        </a:p>
      </dgm:t>
    </dgm:pt>
    <dgm:pt modelId="{89770424-A0FC-4EE9-BC79-1C29C99A670C}">
      <dgm:prSet phldrT="[Text]" custT="1"/>
      <dgm:spPr>
        <a:xfrm>
          <a:off x="3207807" y="3540392"/>
          <a:ext cx="1595448" cy="1364827"/>
        </a:xfrm>
        <a:prstGeom prst="ellipse">
          <a:avLst/>
        </a:prstGeom>
        <a:solidFill>
          <a:srgbClr val="00A651">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Text" lastClr="000000"/>
              </a:solidFill>
              <a:latin typeface="Times New Roman" panose="02020603050405020304" pitchFamily="18" charset="0"/>
              <a:ea typeface="+mn-ea"/>
              <a:cs typeface="Times New Roman" panose="02020603050405020304" pitchFamily="18" charset="0"/>
            </a:rPr>
            <a:t>Recipient Requirements</a:t>
          </a:r>
        </a:p>
      </dgm:t>
    </dgm:pt>
    <dgm:pt modelId="{015D291A-1488-4B7B-B5AC-AC59875B4217}" type="parTrans" cxnId="{10FA2BDC-4A8D-45E9-BE5E-948F94F98300}">
      <dgm:prSet/>
      <dgm:spPr/>
      <dgm:t>
        <a:bodyPr/>
        <a:lstStyle/>
        <a:p>
          <a:endParaRPr lang="en-US"/>
        </a:p>
      </dgm:t>
    </dgm:pt>
    <dgm:pt modelId="{35DC0D73-E15B-4720-ADA2-B24670EACB85}" type="sibTrans" cxnId="{10FA2BDC-4A8D-45E9-BE5E-948F94F98300}">
      <dgm:prSet/>
      <dgm:spPr/>
      <dgm:t>
        <a:bodyPr/>
        <a:lstStyle/>
        <a:p>
          <a:endParaRPr lang="en-US"/>
        </a:p>
      </dgm:t>
    </dgm:pt>
    <dgm:pt modelId="{D90448C5-63CB-46ED-A2D0-C41445BA3598}">
      <dgm:prSet phldrT="[Text]" custT="1"/>
      <dgm:spPr>
        <a:xfrm>
          <a:off x="1475761" y="1735023"/>
          <a:ext cx="1500393" cy="1416419"/>
        </a:xfrm>
        <a:prstGeom prst="ellipse">
          <a:avLst/>
        </a:prstGeom>
        <a:solidFill>
          <a:srgbClr val="F5896B">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Text" lastClr="000000"/>
              </a:solidFill>
              <a:latin typeface="Times New Roman" panose="02020603050405020304" pitchFamily="18" charset="0"/>
              <a:ea typeface="+mn-ea"/>
              <a:cs typeface="Times New Roman" panose="02020603050405020304" pitchFamily="18" charset="0"/>
            </a:rPr>
            <a:t>LWDB Local Operating Procedures</a:t>
          </a:r>
        </a:p>
      </dgm:t>
    </dgm:pt>
    <dgm:pt modelId="{94E0EE1B-1CF3-422F-B984-06BBA1DB1805}" type="parTrans" cxnId="{917F7D4A-A603-417C-9130-93313FE21252}">
      <dgm:prSet/>
      <dgm:spPr/>
      <dgm:t>
        <a:bodyPr/>
        <a:lstStyle/>
        <a:p>
          <a:endParaRPr lang="en-US"/>
        </a:p>
      </dgm:t>
    </dgm:pt>
    <dgm:pt modelId="{2B8A880E-4615-4123-8574-6288C005AFBF}" type="sibTrans" cxnId="{917F7D4A-A603-417C-9130-93313FE21252}">
      <dgm:prSet/>
      <dgm:spPr/>
      <dgm:t>
        <a:bodyPr/>
        <a:lstStyle/>
        <a:p>
          <a:endParaRPr lang="en-US"/>
        </a:p>
      </dgm:t>
    </dgm:pt>
    <dgm:pt modelId="{4B69541B-43BA-4104-A16C-4FC1B4132C31}" type="pres">
      <dgm:prSet presAssocID="{0EE930F8-502E-4696-A51E-FCA4EC5C1896}" presName="composite" presStyleCnt="0">
        <dgm:presLayoutVars>
          <dgm:chMax val="1"/>
          <dgm:dir/>
          <dgm:resizeHandles val="exact"/>
        </dgm:presLayoutVars>
      </dgm:prSet>
      <dgm:spPr/>
    </dgm:pt>
    <dgm:pt modelId="{03E3B83D-FA5A-4711-B55F-93CC8602127E}" type="pres">
      <dgm:prSet presAssocID="{0EE930F8-502E-4696-A51E-FCA4EC5C1896}" presName="radial" presStyleCnt="0">
        <dgm:presLayoutVars>
          <dgm:animLvl val="ctr"/>
        </dgm:presLayoutVars>
      </dgm:prSet>
      <dgm:spPr/>
    </dgm:pt>
    <dgm:pt modelId="{3CB6C26B-2A7E-40A3-8B65-CC26175F6A1D}" type="pres">
      <dgm:prSet presAssocID="{87FC9AC0-7C9A-46F5-AFBF-9F2CD6595DA9}" presName="centerShape" presStyleLbl="vennNode1" presStyleIdx="0" presStyleCnt="5"/>
      <dgm:spPr/>
    </dgm:pt>
    <dgm:pt modelId="{9CC189A8-7C46-464D-9647-641ECB6DAF37}" type="pres">
      <dgm:prSet presAssocID="{058874E9-A35E-4BAA-BF3A-A0899B3AAF8E}" presName="node" presStyleLbl="vennNode1" presStyleIdx="1" presStyleCnt="5" custScaleX="149585" custScaleY="118517" custRadScaleRad="102709" custRadScaleInc="-129">
        <dgm:presLayoutVars>
          <dgm:bulletEnabled val="1"/>
        </dgm:presLayoutVars>
      </dgm:prSet>
      <dgm:spPr/>
    </dgm:pt>
    <dgm:pt modelId="{164600D6-BC68-4851-AF38-61EF5F1D66BC}" type="pres">
      <dgm:prSet presAssocID="{66C8A8C5-5167-4CFF-A716-D5F848A516FF}" presName="node" presStyleLbl="vennNode1" presStyleIdx="2" presStyleCnt="5" custScaleX="140470" custScaleY="123662" custRadScaleRad="100023" custRadScaleInc="-1355">
        <dgm:presLayoutVars>
          <dgm:bulletEnabled val="1"/>
        </dgm:presLayoutVars>
      </dgm:prSet>
      <dgm:spPr/>
    </dgm:pt>
    <dgm:pt modelId="{69318A8B-DD3C-4FAC-ACEE-E9BE146AD3DF}" type="pres">
      <dgm:prSet presAssocID="{89770424-A0FC-4EE9-BC79-1C29C99A670C}" presName="node" presStyleLbl="vennNode1" presStyleIdx="3" presStyleCnt="5" custScaleX="160707" custScaleY="125891">
        <dgm:presLayoutVars>
          <dgm:bulletEnabled val="1"/>
        </dgm:presLayoutVars>
      </dgm:prSet>
      <dgm:spPr/>
    </dgm:pt>
    <dgm:pt modelId="{530653A5-C034-4EB5-A0E3-D029118F7200}" type="pres">
      <dgm:prSet presAssocID="{D90448C5-63CB-46ED-A2D0-C41445BA3598}" presName="node" presStyleLbl="vennNode1" presStyleIdx="4" presStyleCnt="5" custScaleX="151132" custScaleY="130650">
        <dgm:presLayoutVars>
          <dgm:bulletEnabled val="1"/>
        </dgm:presLayoutVars>
      </dgm:prSet>
      <dgm:spPr/>
    </dgm:pt>
  </dgm:ptLst>
  <dgm:cxnLst>
    <dgm:cxn modelId="{DBFF000A-C9CE-4B09-A32C-7C843FE68755}" type="presOf" srcId="{89770424-A0FC-4EE9-BC79-1C29C99A670C}" destId="{69318A8B-DD3C-4FAC-ACEE-E9BE146AD3DF}" srcOrd="0" destOrd="0" presId="urn:microsoft.com/office/officeart/2005/8/layout/radial3"/>
    <dgm:cxn modelId="{43D14267-542C-42F4-A587-4C7F8722A784}" srcId="{0EE930F8-502E-4696-A51E-FCA4EC5C1896}" destId="{87FC9AC0-7C9A-46F5-AFBF-9F2CD6595DA9}" srcOrd="0" destOrd="0" parTransId="{3D2BA36A-C8DA-49B0-AB34-8E8AB263EDB1}" sibTransId="{EA34D85D-6FB0-4687-9BD8-853EA1B562CE}"/>
    <dgm:cxn modelId="{917F7D4A-A603-417C-9130-93313FE21252}" srcId="{87FC9AC0-7C9A-46F5-AFBF-9F2CD6595DA9}" destId="{D90448C5-63CB-46ED-A2D0-C41445BA3598}" srcOrd="3" destOrd="0" parTransId="{94E0EE1B-1CF3-422F-B984-06BBA1DB1805}" sibTransId="{2B8A880E-4615-4123-8574-6288C005AFBF}"/>
    <dgm:cxn modelId="{6BF3FA4E-44FD-4315-AF2B-A34626E88C3D}" type="presOf" srcId="{058874E9-A35E-4BAA-BF3A-A0899B3AAF8E}" destId="{9CC189A8-7C46-464D-9647-641ECB6DAF37}" srcOrd="0" destOrd="0" presId="urn:microsoft.com/office/officeart/2005/8/layout/radial3"/>
    <dgm:cxn modelId="{E970C477-55B9-494D-AAFA-24408EF24125}" type="presOf" srcId="{D90448C5-63CB-46ED-A2D0-C41445BA3598}" destId="{530653A5-C034-4EB5-A0E3-D029118F7200}" srcOrd="0" destOrd="0" presId="urn:microsoft.com/office/officeart/2005/8/layout/radial3"/>
    <dgm:cxn modelId="{63AEE281-1316-40E2-8E02-5778D83EB427}" srcId="{87FC9AC0-7C9A-46F5-AFBF-9F2CD6595DA9}" destId="{66C8A8C5-5167-4CFF-A716-D5F848A516FF}" srcOrd="1" destOrd="0" parTransId="{2317F460-BF7F-4212-8557-3BA281554E21}" sibTransId="{537D0C4B-8B26-4611-9002-6C3BE2E1CB63}"/>
    <dgm:cxn modelId="{15CCE3BE-C476-4BFB-A086-9A41868B6FE0}" srcId="{87FC9AC0-7C9A-46F5-AFBF-9F2CD6595DA9}" destId="{058874E9-A35E-4BAA-BF3A-A0899B3AAF8E}" srcOrd="0" destOrd="0" parTransId="{CAC75825-945E-4B88-8F89-A92AC537F17E}" sibTransId="{39BC17DC-5642-4CFF-A621-7CCDC70D816F}"/>
    <dgm:cxn modelId="{5578BCD9-37D5-49B7-A3C1-3D61055022E9}" type="presOf" srcId="{87FC9AC0-7C9A-46F5-AFBF-9F2CD6595DA9}" destId="{3CB6C26B-2A7E-40A3-8B65-CC26175F6A1D}" srcOrd="0" destOrd="0" presId="urn:microsoft.com/office/officeart/2005/8/layout/radial3"/>
    <dgm:cxn modelId="{10FA2BDC-4A8D-45E9-BE5E-948F94F98300}" srcId="{87FC9AC0-7C9A-46F5-AFBF-9F2CD6595DA9}" destId="{89770424-A0FC-4EE9-BC79-1C29C99A670C}" srcOrd="2" destOrd="0" parTransId="{015D291A-1488-4B7B-B5AC-AC59875B4217}" sibTransId="{35DC0D73-E15B-4720-ADA2-B24670EACB85}"/>
    <dgm:cxn modelId="{947D1FE2-2CAE-47AD-95E5-6562A5AC1D88}" type="presOf" srcId="{66C8A8C5-5167-4CFF-A716-D5F848A516FF}" destId="{164600D6-BC68-4851-AF38-61EF5F1D66BC}" srcOrd="0" destOrd="0" presId="urn:microsoft.com/office/officeart/2005/8/layout/radial3"/>
    <dgm:cxn modelId="{3D483FF7-4EE8-4E46-8CF6-6A4128A0AC16}" type="presOf" srcId="{0EE930F8-502E-4696-A51E-FCA4EC5C1896}" destId="{4B69541B-43BA-4104-A16C-4FC1B4132C31}" srcOrd="0" destOrd="0" presId="urn:microsoft.com/office/officeart/2005/8/layout/radial3"/>
    <dgm:cxn modelId="{56C66BFC-D07E-4604-9786-07AC147256ED}" type="presParOf" srcId="{4B69541B-43BA-4104-A16C-4FC1B4132C31}" destId="{03E3B83D-FA5A-4711-B55F-93CC8602127E}" srcOrd="0" destOrd="0" presId="urn:microsoft.com/office/officeart/2005/8/layout/radial3"/>
    <dgm:cxn modelId="{B4CE8EEF-F8C5-4BA4-A863-CE4A31ED507D}" type="presParOf" srcId="{03E3B83D-FA5A-4711-B55F-93CC8602127E}" destId="{3CB6C26B-2A7E-40A3-8B65-CC26175F6A1D}" srcOrd="0" destOrd="0" presId="urn:microsoft.com/office/officeart/2005/8/layout/radial3"/>
    <dgm:cxn modelId="{26C22585-34DE-4A67-BEA8-C15AD453FBE6}" type="presParOf" srcId="{03E3B83D-FA5A-4711-B55F-93CC8602127E}" destId="{9CC189A8-7C46-464D-9647-641ECB6DAF37}" srcOrd="1" destOrd="0" presId="urn:microsoft.com/office/officeart/2005/8/layout/radial3"/>
    <dgm:cxn modelId="{AEED0F0D-706F-4068-B61D-E3676797E11A}" type="presParOf" srcId="{03E3B83D-FA5A-4711-B55F-93CC8602127E}" destId="{164600D6-BC68-4851-AF38-61EF5F1D66BC}" srcOrd="2" destOrd="0" presId="urn:microsoft.com/office/officeart/2005/8/layout/radial3"/>
    <dgm:cxn modelId="{E48DC687-898A-44CE-B1BA-147EECFA4822}" type="presParOf" srcId="{03E3B83D-FA5A-4711-B55F-93CC8602127E}" destId="{69318A8B-DD3C-4FAC-ACEE-E9BE146AD3DF}" srcOrd="3" destOrd="0" presId="urn:microsoft.com/office/officeart/2005/8/layout/radial3"/>
    <dgm:cxn modelId="{FF87294F-5AA9-4863-8CBB-12863E4AF28B}" type="presParOf" srcId="{03E3B83D-FA5A-4711-B55F-93CC8602127E}" destId="{530653A5-C034-4EB5-A0E3-D029118F7200}"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DA7497-63BA-4F3A-9104-DB232EB9BA03}" type="doc">
      <dgm:prSet loTypeId="urn:microsoft.com/office/officeart/2005/8/layout/gear1" loCatId="process" qsTypeId="urn:microsoft.com/office/officeart/2005/8/quickstyle/simple1" qsCatId="simple" csTypeId="urn:microsoft.com/office/officeart/2005/8/colors/colorful4" csCatId="colorful" phldr="1"/>
      <dgm:spPr/>
    </dgm:pt>
    <dgm:pt modelId="{1F950788-C40D-4FAE-97DB-566DC3A3CA8D}">
      <dgm:prSet phldrT="[Text]" custT="1"/>
      <dgm:spPr>
        <a:xfrm>
          <a:off x="419561" y="2023028"/>
          <a:ext cx="1725768" cy="1582538"/>
        </a:xfrm>
        <a:prstGeom prst="gear6">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Child Care</a:t>
          </a:r>
        </a:p>
      </dgm:t>
    </dgm:pt>
    <dgm:pt modelId="{24F30E59-0FAB-44D8-92C1-E548348779D0}" type="parTrans" cxnId="{5D94E708-E292-49C4-82C6-0BE270A99D4E}">
      <dgm:prSet/>
      <dgm:spPr/>
      <dgm:t>
        <a:bodyPr/>
        <a:lstStyle/>
        <a:p>
          <a:endParaRPr lang="en-US"/>
        </a:p>
      </dgm:t>
    </dgm:pt>
    <dgm:pt modelId="{F10075CD-A943-4427-BEE5-20EC446E5710}" type="sibTrans" cxnId="{5D94E708-E292-49C4-82C6-0BE270A99D4E}">
      <dgm:prSet/>
      <dgm:spPr>
        <a:xfrm>
          <a:off x="229910" y="1694432"/>
          <a:ext cx="1987791" cy="1987791"/>
        </a:xfrm>
        <a:prstGeom prst="leftCircularArrow">
          <a:avLst>
            <a:gd name="adj1" fmla="val 6452"/>
            <a:gd name="adj2" fmla="val 429999"/>
            <a:gd name="adj3" fmla="val 10489124"/>
            <a:gd name="adj4" fmla="val 14837806"/>
            <a:gd name="adj5" fmla="val 7527"/>
          </a:avLst>
        </a:prstGeom>
        <a:solidFill>
          <a:srgbClr val="FFC000">
            <a:hueOff val="5197846"/>
            <a:satOff val="-23984"/>
            <a:lumOff val="883"/>
            <a:alphaOff val="0"/>
          </a:srgbClr>
        </a:solidFill>
        <a:ln>
          <a:noFill/>
        </a:ln>
        <a:effectLst/>
      </dgm:spPr>
      <dgm:t>
        <a:bodyPr/>
        <a:lstStyle/>
        <a:p>
          <a:endParaRPr lang="en-US"/>
        </a:p>
      </dgm:t>
    </dgm:pt>
    <dgm:pt modelId="{00C403D4-0DE2-437F-8A19-6F50B27AE7A5}">
      <dgm:prSet phldrT="[Text]" custT="1"/>
      <dgm:spPr>
        <a:xfrm rot="20700000">
          <a:off x="1375873" y="964625"/>
          <a:ext cx="1523073" cy="1523073"/>
        </a:xfrm>
        <a:prstGeom prst="gear6">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b="1" dirty="0">
              <a:solidFill>
                <a:sysClr val="window" lastClr="FFFFFF"/>
              </a:solidFill>
              <a:latin typeface="Times New Roman" panose="02020603050405020304" pitchFamily="18" charset="0"/>
              <a:ea typeface="+mn-ea"/>
              <a:cs typeface="Times New Roman" panose="02020603050405020304" pitchFamily="18" charset="0"/>
            </a:rPr>
            <a:t>Training &amp; Education</a:t>
          </a:r>
        </a:p>
      </dgm:t>
    </dgm:pt>
    <dgm:pt modelId="{77C29007-31F7-4F8C-8BA9-F4CF3A532443}" type="parTrans" cxnId="{9DFDEF7A-75B0-4249-B201-91F17F30DA47}">
      <dgm:prSet/>
      <dgm:spPr/>
      <dgm:t>
        <a:bodyPr/>
        <a:lstStyle/>
        <a:p>
          <a:endParaRPr lang="en-US"/>
        </a:p>
      </dgm:t>
    </dgm:pt>
    <dgm:pt modelId="{C47D1C95-ED6C-46D8-8F40-2B32F782AA8C}" type="sibTrans" cxnId="{9DFDEF7A-75B0-4249-B201-91F17F30DA47}">
      <dgm:prSet/>
      <dgm:spPr>
        <a:xfrm>
          <a:off x="1023570" y="632337"/>
          <a:ext cx="2143239" cy="2143239"/>
        </a:xfrm>
        <a:prstGeom prst="circularArrow">
          <a:avLst>
            <a:gd name="adj1" fmla="val 5984"/>
            <a:gd name="adj2" fmla="val 394124"/>
            <a:gd name="adj3" fmla="val 13313824"/>
            <a:gd name="adj4" fmla="val 10508221"/>
            <a:gd name="adj5" fmla="val 6981"/>
          </a:avLst>
        </a:prstGeom>
        <a:solidFill>
          <a:srgbClr val="FFC000">
            <a:hueOff val="10395692"/>
            <a:satOff val="-47968"/>
            <a:lumOff val="1765"/>
            <a:alphaOff val="0"/>
          </a:srgbClr>
        </a:solidFill>
        <a:ln>
          <a:noFill/>
        </a:ln>
        <a:effectLst/>
      </dgm:spPr>
      <dgm:t>
        <a:bodyPr/>
        <a:lstStyle/>
        <a:p>
          <a:endParaRPr lang="en-US"/>
        </a:p>
      </dgm:t>
    </dgm:pt>
    <dgm:pt modelId="{A7BDC075-C817-45D6-B655-EE8AFF7B3449}">
      <dgm:prSet phldrT="[Text]" custT="1"/>
      <dgm:spPr>
        <a:xfrm>
          <a:off x="1748789" y="2542263"/>
          <a:ext cx="2137410" cy="2137410"/>
        </a:xfrm>
        <a:prstGeom prst="gear9">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Transportation</a:t>
          </a:r>
        </a:p>
      </dgm:t>
    </dgm:pt>
    <dgm:pt modelId="{6A2FCE0D-7908-4941-A9B2-386047D3FE34}" type="sibTrans" cxnId="{406BC644-FBD6-43AF-8FF6-5498C2F9A7B8}">
      <dgm:prSet/>
      <dgm:spPr>
        <a:xfrm>
          <a:off x="1581087" y="2221633"/>
          <a:ext cx="2735884" cy="2735884"/>
        </a:xfrm>
        <a:prstGeom prst="circularArrow">
          <a:avLst>
            <a:gd name="adj1" fmla="val 4687"/>
            <a:gd name="adj2" fmla="val 299029"/>
            <a:gd name="adj3" fmla="val 2508473"/>
            <a:gd name="adj4" fmla="val 15877949"/>
            <a:gd name="adj5" fmla="val 5469"/>
          </a:avLst>
        </a:prstGeom>
        <a:solidFill>
          <a:srgbClr val="ED7D31">
            <a:lumMod val="75000"/>
          </a:srgbClr>
        </a:solidFill>
        <a:ln>
          <a:noFill/>
        </a:ln>
        <a:effectLst/>
      </dgm:spPr>
      <dgm:t>
        <a:bodyPr/>
        <a:lstStyle/>
        <a:p>
          <a:endParaRPr lang="en-US"/>
        </a:p>
      </dgm:t>
    </dgm:pt>
    <dgm:pt modelId="{8DA284F7-CDCE-46E2-B2D4-CC2A38EB7241}" type="parTrans" cxnId="{406BC644-FBD6-43AF-8FF6-5498C2F9A7B8}">
      <dgm:prSet/>
      <dgm:spPr/>
      <dgm:t>
        <a:bodyPr/>
        <a:lstStyle/>
        <a:p>
          <a:endParaRPr lang="en-US"/>
        </a:p>
      </dgm:t>
    </dgm:pt>
    <dgm:pt modelId="{3CAD1823-F4E9-4B0B-8123-76A5199D8C46}" type="pres">
      <dgm:prSet presAssocID="{AEDA7497-63BA-4F3A-9104-DB232EB9BA03}" presName="composite" presStyleCnt="0">
        <dgm:presLayoutVars>
          <dgm:chMax val="3"/>
          <dgm:animLvl val="lvl"/>
          <dgm:resizeHandles val="exact"/>
        </dgm:presLayoutVars>
      </dgm:prSet>
      <dgm:spPr/>
    </dgm:pt>
    <dgm:pt modelId="{B450396D-5ADF-4A38-8198-56CD51EC3515}" type="pres">
      <dgm:prSet presAssocID="{A7BDC075-C817-45D6-B655-EE8AFF7B3449}" presName="gear1" presStyleLbl="node1" presStyleIdx="0" presStyleCnt="3" custScaleX="88144" custScaleY="83683" custLinFactNeighborX="1294" custLinFactNeighborY="-3110">
        <dgm:presLayoutVars>
          <dgm:chMax val="1"/>
          <dgm:bulletEnabled val="1"/>
        </dgm:presLayoutVars>
      </dgm:prSet>
      <dgm:spPr/>
    </dgm:pt>
    <dgm:pt modelId="{C8A18DF9-3F90-46E3-AC36-7BC42ADEBDAE}" type="pres">
      <dgm:prSet presAssocID="{A7BDC075-C817-45D6-B655-EE8AFF7B3449}" presName="gear1srcNode" presStyleLbl="node1" presStyleIdx="0" presStyleCnt="3"/>
      <dgm:spPr/>
    </dgm:pt>
    <dgm:pt modelId="{E71D0D5D-B91B-4A70-A542-D3A2B47C1B0B}" type="pres">
      <dgm:prSet presAssocID="{A7BDC075-C817-45D6-B655-EE8AFF7B3449}" presName="gear1dstNode" presStyleLbl="node1" presStyleIdx="0" presStyleCnt="3"/>
      <dgm:spPr/>
    </dgm:pt>
    <dgm:pt modelId="{82B29E2B-94FD-44FE-81E9-6BDF130ABC7E}" type="pres">
      <dgm:prSet presAssocID="{1F950788-C40D-4FAE-97DB-566DC3A3CA8D}" presName="gear2" presStyleLbl="node1" presStyleIdx="1" presStyleCnt="3" custScaleX="93448" custScaleY="91696">
        <dgm:presLayoutVars>
          <dgm:chMax val="1"/>
          <dgm:bulletEnabled val="1"/>
        </dgm:presLayoutVars>
      </dgm:prSet>
      <dgm:spPr/>
    </dgm:pt>
    <dgm:pt modelId="{F21F2F91-F8F1-4760-B02A-C029A6F5F3F0}" type="pres">
      <dgm:prSet presAssocID="{1F950788-C40D-4FAE-97DB-566DC3A3CA8D}" presName="gear2srcNode" presStyleLbl="node1" presStyleIdx="1" presStyleCnt="3"/>
      <dgm:spPr/>
    </dgm:pt>
    <dgm:pt modelId="{D8BFDFB7-A84A-43CD-B421-8B5E603973E1}" type="pres">
      <dgm:prSet presAssocID="{1F950788-C40D-4FAE-97DB-566DC3A3CA8D}" presName="gear2dstNode" presStyleLbl="node1" presStyleIdx="1" presStyleCnt="3"/>
      <dgm:spPr/>
    </dgm:pt>
    <dgm:pt modelId="{B3E7A9E7-D736-4664-B034-C62A83440AE8}" type="pres">
      <dgm:prSet presAssocID="{00C403D4-0DE2-437F-8A19-6F50B27AE7A5}" presName="gear3" presStyleLbl="node1" presStyleIdx="2" presStyleCnt="3" custScaleX="119128" custScaleY="107562" custLinFactNeighborX="9148" custLinFactNeighborY="-3187"/>
      <dgm:spPr/>
    </dgm:pt>
    <dgm:pt modelId="{99D24006-80A2-49D7-A08D-50059F2A0CDA}" type="pres">
      <dgm:prSet presAssocID="{00C403D4-0DE2-437F-8A19-6F50B27AE7A5}" presName="gear3tx" presStyleLbl="node1" presStyleIdx="2" presStyleCnt="3">
        <dgm:presLayoutVars>
          <dgm:chMax val="1"/>
          <dgm:bulletEnabled val="1"/>
        </dgm:presLayoutVars>
      </dgm:prSet>
      <dgm:spPr/>
    </dgm:pt>
    <dgm:pt modelId="{BD50D595-00CA-4E60-BF93-8B084FF764D9}" type="pres">
      <dgm:prSet presAssocID="{00C403D4-0DE2-437F-8A19-6F50B27AE7A5}" presName="gear3srcNode" presStyleLbl="node1" presStyleIdx="2" presStyleCnt="3"/>
      <dgm:spPr/>
    </dgm:pt>
    <dgm:pt modelId="{423F3350-E344-4323-94E7-4BBE993D6E8A}" type="pres">
      <dgm:prSet presAssocID="{00C403D4-0DE2-437F-8A19-6F50B27AE7A5}" presName="gear3dstNode" presStyleLbl="node1" presStyleIdx="2" presStyleCnt="3"/>
      <dgm:spPr/>
    </dgm:pt>
    <dgm:pt modelId="{125D3878-6437-43CB-B79C-AE854D95E854}" type="pres">
      <dgm:prSet presAssocID="{6A2FCE0D-7908-4941-A9B2-386047D3FE34}" presName="connector1" presStyleLbl="sibTrans2D1" presStyleIdx="0" presStyleCnt="3"/>
      <dgm:spPr/>
    </dgm:pt>
    <dgm:pt modelId="{11D0F1C5-BA28-43C5-9CE6-9A01D9A76B1C}" type="pres">
      <dgm:prSet presAssocID="{F10075CD-A943-4427-BEE5-20EC446E5710}" presName="connector2" presStyleLbl="sibTrans2D1" presStyleIdx="1" presStyleCnt="3"/>
      <dgm:spPr/>
    </dgm:pt>
    <dgm:pt modelId="{A708B493-F8BE-459C-96A5-EDAC1DEC50B1}" type="pres">
      <dgm:prSet presAssocID="{C47D1C95-ED6C-46D8-8F40-2B32F782AA8C}" presName="connector3" presStyleLbl="sibTrans2D1" presStyleIdx="2" presStyleCnt="3"/>
      <dgm:spPr/>
    </dgm:pt>
  </dgm:ptLst>
  <dgm:cxnLst>
    <dgm:cxn modelId="{5D94E708-E292-49C4-82C6-0BE270A99D4E}" srcId="{AEDA7497-63BA-4F3A-9104-DB232EB9BA03}" destId="{1F950788-C40D-4FAE-97DB-566DC3A3CA8D}" srcOrd="1" destOrd="0" parTransId="{24F30E59-0FAB-44D8-92C1-E548348779D0}" sibTransId="{F10075CD-A943-4427-BEE5-20EC446E5710}"/>
    <dgm:cxn modelId="{4271A617-9CAB-43A9-ABE1-594A18C8EB83}" type="presOf" srcId="{1F950788-C40D-4FAE-97DB-566DC3A3CA8D}" destId="{D8BFDFB7-A84A-43CD-B421-8B5E603973E1}" srcOrd="2" destOrd="0" presId="urn:microsoft.com/office/officeart/2005/8/layout/gear1"/>
    <dgm:cxn modelId="{A98B4F3B-4FCA-4A15-AFC8-7076E71C314E}" type="presOf" srcId="{00C403D4-0DE2-437F-8A19-6F50B27AE7A5}" destId="{BD50D595-00CA-4E60-BF93-8B084FF764D9}" srcOrd="2" destOrd="0" presId="urn:microsoft.com/office/officeart/2005/8/layout/gear1"/>
    <dgm:cxn modelId="{406BC644-FBD6-43AF-8FF6-5498C2F9A7B8}" srcId="{AEDA7497-63BA-4F3A-9104-DB232EB9BA03}" destId="{A7BDC075-C817-45D6-B655-EE8AFF7B3449}" srcOrd="0" destOrd="0" parTransId="{8DA284F7-CDCE-46E2-B2D4-CC2A38EB7241}" sibTransId="{6A2FCE0D-7908-4941-A9B2-386047D3FE34}"/>
    <dgm:cxn modelId="{2FF38166-B7B6-4927-83AD-8FD5365286FA}" type="presOf" srcId="{C47D1C95-ED6C-46D8-8F40-2B32F782AA8C}" destId="{A708B493-F8BE-459C-96A5-EDAC1DEC50B1}" srcOrd="0" destOrd="0" presId="urn:microsoft.com/office/officeart/2005/8/layout/gear1"/>
    <dgm:cxn modelId="{44A11057-E509-4444-96D5-8BB71F71F984}" type="presOf" srcId="{6A2FCE0D-7908-4941-A9B2-386047D3FE34}" destId="{125D3878-6437-43CB-B79C-AE854D95E854}" srcOrd="0" destOrd="0" presId="urn:microsoft.com/office/officeart/2005/8/layout/gear1"/>
    <dgm:cxn modelId="{0F9A6478-ABD6-46EE-93D5-BE6014DE38C5}" type="presOf" srcId="{A7BDC075-C817-45D6-B655-EE8AFF7B3449}" destId="{E71D0D5D-B91B-4A70-A542-D3A2B47C1B0B}" srcOrd="2" destOrd="0" presId="urn:microsoft.com/office/officeart/2005/8/layout/gear1"/>
    <dgm:cxn modelId="{9DFDEF7A-75B0-4249-B201-91F17F30DA47}" srcId="{AEDA7497-63BA-4F3A-9104-DB232EB9BA03}" destId="{00C403D4-0DE2-437F-8A19-6F50B27AE7A5}" srcOrd="2" destOrd="0" parTransId="{77C29007-31F7-4F8C-8BA9-F4CF3A532443}" sibTransId="{C47D1C95-ED6C-46D8-8F40-2B32F782AA8C}"/>
    <dgm:cxn modelId="{CB5AF27B-E831-4081-B01C-202089170CEF}" type="presOf" srcId="{AEDA7497-63BA-4F3A-9104-DB232EB9BA03}" destId="{3CAD1823-F4E9-4B0B-8123-76A5199D8C46}" srcOrd="0" destOrd="0" presId="urn:microsoft.com/office/officeart/2005/8/layout/gear1"/>
    <dgm:cxn modelId="{C392A482-F99D-4E5E-AD00-E9231F43AC21}" type="presOf" srcId="{A7BDC075-C817-45D6-B655-EE8AFF7B3449}" destId="{B450396D-5ADF-4A38-8198-56CD51EC3515}" srcOrd="0" destOrd="0" presId="urn:microsoft.com/office/officeart/2005/8/layout/gear1"/>
    <dgm:cxn modelId="{17F9E394-B60B-4FE0-9327-9521D15906C6}" type="presOf" srcId="{F10075CD-A943-4427-BEE5-20EC446E5710}" destId="{11D0F1C5-BA28-43C5-9CE6-9A01D9A76B1C}" srcOrd="0" destOrd="0" presId="urn:microsoft.com/office/officeart/2005/8/layout/gear1"/>
    <dgm:cxn modelId="{7520D2AE-90A8-4357-9786-2154154CEFD0}" type="presOf" srcId="{1F950788-C40D-4FAE-97DB-566DC3A3CA8D}" destId="{F21F2F91-F8F1-4760-B02A-C029A6F5F3F0}" srcOrd="1" destOrd="0" presId="urn:microsoft.com/office/officeart/2005/8/layout/gear1"/>
    <dgm:cxn modelId="{02C3FDB2-BC95-4D26-A48E-F4DFE6662F5C}" type="presOf" srcId="{A7BDC075-C817-45D6-B655-EE8AFF7B3449}" destId="{C8A18DF9-3F90-46E3-AC36-7BC42ADEBDAE}" srcOrd="1" destOrd="0" presId="urn:microsoft.com/office/officeart/2005/8/layout/gear1"/>
    <dgm:cxn modelId="{FD6590D3-093B-486A-B224-5AE016CA9832}" type="presOf" srcId="{00C403D4-0DE2-437F-8A19-6F50B27AE7A5}" destId="{423F3350-E344-4323-94E7-4BBE993D6E8A}" srcOrd="3" destOrd="0" presId="urn:microsoft.com/office/officeart/2005/8/layout/gear1"/>
    <dgm:cxn modelId="{1BBC4EDA-D283-4F2D-B579-CC5198C0E51D}" type="presOf" srcId="{00C403D4-0DE2-437F-8A19-6F50B27AE7A5}" destId="{99D24006-80A2-49D7-A08D-50059F2A0CDA}" srcOrd="1" destOrd="0" presId="urn:microsoft.com/office/officeart/2005/8/layout/gear1"/>
    <dgm:cxn modelId="{7C8AC0EA-2A0D-483E-9360-2687CB124E3F}" type="presOf" srcId="{00C403D4-0DE2-437F-8A19-6F50B27AE7A5}" destId="{B3E7A9E7-D736-4664-B034-C62A83440AE8}" srcOrd="0" destOrd="0" presId="urn:microsoft.com/office/officeart/2005/8/layout/gear1"/>
    <dgm:cxn modelId="{18B9D1FE-7169-4E5A-B103-F160E70583A6}" type="presOf" srcId="{1F950788-C40D-4FAE-97DB-566DC3A3CA8D}" destId="{82B29E2B-94FD-44FE-81E9-6BDF130ABC7E}" srcOrd="0" destOrd="0" presId="urn:microsoft.com/office/officeart/2005/8/layout/gear1"/>
    <dgm:cxn modelId="{DC266C99-5FBE-4CAD-8C81-4BF36AAD61BF}" type="presParOf" srcId="{3CAD1823-F4E9-4B0B-8123-76A5199D8C46}" destId="{B450396D-5ADF-4A38-8198-56CD51EC3515}" srcOrd="0" destOrd="0" presId="urn:microsoft.com/office/officeart/2005/8/layout/gear1"/>
    <dgm:cxn modelId="{F2C8465B-7B05-4926-AB63-80DCFF08AEA7}" type="presParOf" srcId="{3CAD1823-F4E9-4B0B-8123-76A5199D8C46}" destId="{C8A18DF9-3F90-46E3-AC36-7BC42ADEBDAE}" srcOrd="1" destOrd="0" presId="urn:microsoft.com/office/officeart/2005/8/layout/gear1"/>
    <dgm:cxn modelId="{20285F68-F382-42D9-8B6F-EEB786F3820C}" type="presParOf" srcId="{3CAD1823-F4E9-4B0B-8123-76A5199D8C46}" destId="{E71D0D5D-B91B-4A70-A542-D3A2B47C1B0B}" srcOrd="2" destOrd="0" presId="urn:microsoft.com/office/officeart/2005/8/layout/gear1"/>
    <dgm:cxn modelId="{40A17D65-3276-4E08-85F6-F2189C99D307}" type="presParOf" srcId="{3CAD1823-F4E9-4B0B-8123-76A5199D8C46}" destId="{82B29E2B-94FD-44FE-81E9-6BDF130ABC7E}" srcOrd="3" destOrd="0" presId="urn:microsoft.com/office/officeart/2005/8/layout/gear1"/>
    <dgm:cxn modelId="{C4F28D06-FDAC-418B-9F67-87213FD73102}" type="presParOf" srcId="{3CAD1823-F4E9-4B0B-8123-76A5199D8C46}" destId="{F21F2F91-F8F1-4760-B02A-C029A6F5F3F0}" srcOrd="4" destOrd="0" presId="urn:microsoft.com/office/officeart/2005/8/layout/gear1"/>
    <dgm:cxn modelId="{26F27EAA-9D75-442D-8028-6F83A90BC52F}" type="presParOf" srcId="{3CAD1823-F4E9-4B0B-8123-76A5199D8C46}" destId="{D8BFDFB7-A84A-43CD-B421-8B5E603973E1}" srcOrd="5" destOrd="0" presId="urn:microsoft.com/office/officeart/2005/8/layout/gear1"/>
    <dgm:cxn modelId="{D2A55746-4958-424D-899F-5822AAD7F025}" type="presParOf" srcId="{3CAD1823-F4E9-4B0B-8123-76A5199D8C46}" destId="{B3E7A9E7-D736-4664-B034-C62A83440AE8}" srcOrd="6" destOrd="0" presId="urn:microsoft.com/office/officeart/2005/8/layout/gear1"/>
    <dgm:cxn modelId="{2EADFDB5-7D6D-4002-AED5-E82F6016CF37}" type="presParOf" srcId="{3CAD1823-F4E9-4B0B-8123-76A5199D8C46}" destId="{99D24006-80A2-49D7-A08D-50059F2A0CDA}" srcOrd="7" destOrd="0" presId="urn:microsoft.com/office/officeart/2005/8/layout/gear1"/>
    <dgm:cxn modelId="{0425488A-9047-460D-B798-2E0D59583EBF}" type="presParOf" srcId="{3CAD1823-F4E9-4B0B-8123-76A5199D8C46}" destId="{BD50D595-00CA-4E60-BF93-8B084FF764D9}" srcOrd="8" destOrd="0" presId="urn:microsoft.com/office/officeart/2005/8/layout/gear1"/>
    <dgm:cxn modelId="{6CC8086F-D1A3-4B87-A755-D9350FB54C6C}" type="presParOf" srcId="{3CAD1823-F4E9-4B0B-8123-76A5199D8C46}" destId="{423F3350-E344-4323-94E7-4BBE993D6E8A}" srcOrd="9" destOrd="0" presId="urn:microsoft.com/office/officeart/2005/8/layout/gear1"/>
    <dgm:cxn modelId="{C4142519-034B-4C1D-8D3A-E661A94B861C}" type="presParOf" srcId="{3CAD1823-F4E9-4B0B-8123-76A5199D8C46}" destId="{125D3878-6437-43CB-B79C-AE854D95E854}" srcOrd="10" destOrd="0" presId="urn:microsoft.com/office/officeart/2005/8/layout/gear1"/>
    <dgm:cxn modelId="{89D699FF-FB29-40BD-9609-30D37093F727}" type="presParOf" srcId="{3CAD1823-F4E9-4B0B-8123-76A5199D8C46}" destId="{11D0F1C5-BA28-43C5-9CE6-9A01D9A76B1C}" srcOrd="11" destOrd="0" presId="urn:microsoft.com/office/officeart/2005/8/layout/gear1"/>
    <dgm:cxn modelId="{55BDD7D8-FDAE-4637-9664-44C113F39E77}" type="presParOf" srcId="{3CAD1823-F4E9-4B0B-8123-76A5199D8C46}" destId="{A708B493-F8BE-459C-96A5-EDAC1DEC50B1}"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6C26B-2A7E-40A3-8B65-CC26175F6A1D}">
      <dsp:nvSpPr>
        <dsp:cNvPr id="0" name=""/>
        <dsp:cNvSpPr/>
      </dsp:nvSpPr>
      <dsp:spPr>
        <a:xfrm>
          <a:off x="2610036" y="1029415"/>
          <a:ext cx="2624780" cy="2624780"/>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solidFill>
              <a:latin typeface="Times New Roman" panose="02020603050405020304" pitchFamily="18" charset="0"/>
              <a:ea typeface="+mn-ea"/>
              <a:cs typeface="Times New Roman" panose="02020603050405020304" pitchFamily="18" charset="0"/>
            </a:rPr>
            <a:t>Cash Assistance Severance Benefit</a:t>
          </a:r>
        </a:p>
      </dsp:txBody>
      <dsp:txXfrm>
        <a:off x="2994426" y="1413805"/>
        <a:ext cx="1856000" cy="1856000"/>
      </dsp:txXfrm>
    </dsp:sp>
    <dsp:sp modelId="{9CC189A8-7C46-464D-9647-641ECB6DAF37}">
      <dsp:nvSpPr>
        <dsp:cNvPr id="0" name=""/>
        <dsp:cNvSpPr/>
      </dsp:nvSpPr>
      <dsp:spPr>
        <a:xfrm>
          <a:off x="2937299" y="-145233"/>
          <a:ext cx="1963139" cy="1555405"/>
        </a:xfrm>
        <a:prstGeom prst="ellipse">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Times New Roman" panose="02020603050405020304" pitchFamily="18" charset="0"/>
              <a:ea typeface="+mn-ea"/>
              <a:cs typeface="Times New Roman" panose="02020603050405020304" pitchFamily="18" charset="0"/>
            </a:rPr>
            <a:t>Options</a:t>
          </a:r>
        </a:p>
      </dsp:txBody>
      <dsp:txXfrm>
        <a:off x="3224794" y="82551"/>
        <a:ext cx="1388149" cy="1099837"/>
      </dsp:txXfrm>
    </dsp:sp>
    <dsp:sp modelId="{164600D6-BC68-4851-AF38-61EF5F1D66BC}">
      <dsp:nvSpPr>
        <dsp:cNvPr id="0" name=""/>
        <dsp:cNvSpPr/>
      </dsp:nvSpPr>
      <dsp:spPr>
        <a:xfrm>
          <a:off x="4710011" y="1493953"/>
          <a:ext cx="1843514" cy="1622928"/>
        </a:xfrm>
        <a:prstGeom prst="ellipse">
          <a:avLst/>
        </a:prstGeom>
        <a:solidFill>
          <a:srgbClr val="E5C93A">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Times New Roman" panose="02020603050405020304" pitchFamily="18" charset="0"/>
              <a:ea typeface="+mn-ea"/>
              <a:cs typeface="Times New Roman" panose="02020603050405020304" pitchFamily="18" charset="0"/>
            </a:rPr>
            <a:t>Transitional Services</a:t>
          </a:r>
        </a:p>
      </dsp:txBody>
      <dsp:txXfrm>
        <a:off x="4979987" y="1731625"/>
        <a:ext cx="1303562" cy="1147584"/>
      </dsp:txXfrm>
    </dsp:sp>
    <dsp:sp modelId="{69318A8B-DD3C-4FAC-ACEE-E9BE146AD3DF}">
      <dsp:nvSpPr>
        <dsp:cNvPr id="0" name=""/>
        <dsp:cNvSpPr/>
      </dsp:nvSpPr>
      <dsp:spPr>
        <a:xfrm>
          <a:off x="2867875" y="3225050"/>
          <a:ext cx="2109103" cy="1652181"/>
        </a:xfrm>
        <a:prstGeom prst="ellipse">
          <a:avLst/>
        </a:prstGeom>
        <a:solidFill>
          <a:srgbClr val="00A651">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Times New Roman" panose="02020603050405020304" pitchFamily="18" charset="0"/>
              <a:ea typeface="+mn-ea"/>
              <a:cs typeface="Times New Roman" panose="02020603050405020304" pitchFamily="18" charset="0"/>
            </a:rPr>
            <a:t>Recipient Requirements</a:t>
          </a:r>
        </a:p>
      </dsp:txBody>
      <dsp:txXfrm>
        <a:off x="3176746" y="3467006"/>
        <a:ext cx="1491361" cy="1168269"/>
      </dsp:txXfrm>
    </dsp:sp>
    <dsp:sp modelId="{530653A5-C034-4EB5-A0E3-D029118F7200}">
      <dsp:nvSpPr>
        <dsp:cNvPr id="0" name=""/>
        <dsp:cNvSpPr/>
      </dsp:nvSpPr>
      <dsp:spPr>
        <a:xfrm>
          <a:off x="1221370" y="1484486"/>
          <a:ext cx="1983441" cy="1714637"/>
        </a:xfrm>
        <a:prstGeom prst="ellipse">
          <a:avLst/>
        </a:prstGeom>
        <a:solidFill>
          <a:srgbClr val="F5896B">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Times New Roman" panose="02020603050405020304" pitchFamily="18" charset="0"/>
              <a:ea typeface="+mn-ea"/>
              <a:cs typeface="Times New Roman" panose="02020603050405020304" pitchFamily="18" charset="0"/>
            </a:rPr>
            <a:t>LWDB Local Operating Procedures</a:t>
          </a:r>
        </a:p>
      </dsp:txBody>
      <dsp:txXfrm>
        <a:off x="1511838" y="1735589"/>
        <a:ext cx="1402505" cy="1212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0396D-5ADF-4A38-8198-56CD51EC3515}">
      <dsp:nvSpPr>
        <dsp:cNvPr id="0" name=""/>
        <dsp:cNvSpPr/>
      </dsp:nvSpPr>
      <dsp:spPr>
        <a:xfrm>
          <a:off x="2740132" y="3089088"/>
          <a:ext cx="2365398" cy="2547745"/>
        </a:xfrm>
        <a:prstGeom prst="gear9">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Transportation</a:t>
          </a:r>
        </a:p>
      </dsp:txBody>
      <dsp:txXfrm>
        <a:off x="3215682" y="3673770"/>
        <a:ext cx="1414298" cy="1333026"/>
      </dsp:txXfrm>
    </dsp:sp>
    <dsp:sp modelId="{82B29E2B-94FD-44FE-81E9-6BDF130ABC7E}">
      <dsp:nvSpPr>
        <dsp:cNvPr id="0" name=""/>
        <dsp:cNvSpPr/>
      </dsp:nvSpPr>
      <dsp:spPr>
        <a:xfrm>
          <a:off x="847505" y="2307705"/>
          <a:ext cx="2069121" cy="2030329"/>
        </a:xfrm>
        <a:prstGeom prst="gear6">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Child Care</a:t>
          </a:r>
        </a:p>
      </dsp:txBody>
      <dsp:txXfrm>
        <a:off x="1364285" y="2821936"/>
        <a:ext cx="1035561" cy="1001867"/>
      </dsp:txXfrm>
    </dsp:sp>
    <dsp:sp modelId="{B3E7A9E7-D736-4664-B034-C62A83440AE8}">
      <dsp:nvSpPr>
        <dsp:cNvPr id="0" name=""/>
        <dsp:cNvSpPr/>
      </dsp:nvSpPr>
      <dsp:spPr>
        <a:xfrm rot="20700000">
          <a:off x="2004801" y="567417"/>
          <a:ext cx="2676277" cy="2241671"/>
        </a:xfrm>
        <a:prstGeom prst="gear6">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Times New Roman" panose="02020603050405020304" pitchFamily="18" charset="0"/>
              <a:ea typeface="+mn-ea"/>
              <a:cs typeface="Times New Roman" panose="02020603050405020304" pitchFamily="18" charset="0"/>
            </a:rPr>
            <a:t>Training &amp; Education</a:t>
          </a:r>
        </a:p>
      </dsp:txBody>
      <dsp:txXfrm rot="-20700000">
        <a:off x="2967809" y="1365068"/>
        <a:ext cx="750260" cy="646370"/>
      </dsp:txXfrm>
    </dsp:sp>
    <dsp:sp modelId="{125D3878-6437-43CB-B79C-AE854D95E854}">
      <dsp:nvSpPr>
        <dsp:cNvPr id="0" name=""/>
        <dsp:cNvSpPr/>
      </dsp:nvSpPr>
      <dsp:spPr>
        <a:xfrm>
          <a:off x="2327222" y="2467392"/>
          <a:ext cx="3896984" cy="3896984"/>
        </a:xfrm>
        <a:prstGeom prst="circularArrow">
          <a:avLst>
            <a:gd name="adj1" fmla="val 4687"/>
            <a:gd name="adj2" fmla="val 299029"/>
            <a:gd name="adj3" fmla="val 2508473"/>
            <a:gd name="adj4" fmla="val 15877949"/>
            <a:gd name="adj5" fmla="val 5469"/>
          </a:avLst>
        </a:prstGeom>
        <a:solidFill>
          <a:srgbClr val="ED7D31">
            <a:lumMod val="75000"/>
          </a:srgbClr>
        </a:solidFill>
        <a:ln>
          <a:noFill/>
        </a:ln>
        <a:effectLst/>
      </dsp:spPr>
      <dsp:style>
        <a:lnRef idx="0">
          <a:scrgbClr r="0" g="0" b="0"/>
        </a:lnRef>
        <a:fillRef idx="1">
          <a:scrgbClr r="0" g="0" b="0"/>
        </a:fillRef>
        <a:effectRef idx="0">
          <a:scrgbClr r="0" g="0" b="0"/>
        </a:effectRef>
        <a:fontRef idx="minor">
          <a:schemeClr val="lt1"/>
        </a:fontRef>
      </dsp:style>
    </dsp:sp>
    <dsp:sp modelId="{11D0F1C5-BA28-43C5-9CE6-9A01D9A76B1C}">
      <dsp:nvSpPr>
        <dsp:cNvPr id="0" name=""/>
        <dsp:cNvSpPr/>
      </dsp:nvSpPr>
      <dsp:spPr>
        <a:xfrm>
          <a:off x="382838" y="1720098"/>
          <a:ext cx="2831403" cy="2831403"/>
        </a:xfrm>
        <a:prstGeom prst="leftCircularArrow">
          <a:avLst>
            <a:gd name="adj1" fmla="val 6452"/>
            <a:gd name="adj2" fmla="val 429999"/>
            <a:gd name="adj3" fmla="val 10489124"/>
            <a:gd name="adj4" fmla="val 14837806"/>
            <a:gd name="adj5" fmla="val 7527"/>
          </a:avLst>
        </a:prstGeom>
        <a:solidFill>
          <a:srgbClr val="FFC000">
            <a:hueOff val="5197846"/>
            <a:satOff val="-23984"/>
            <a:lumOff val="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708B493-F8BE-459C-96A5-EDAC1DEC50B1}">
      <dsp:nvSpPr>
        <dsp:cNvPr id="0" name=""/>
        <dsp:cNvSpPr/>
      </dsp:nvSpPr>
      <dsp:spPr>
        <a:xfrm>
          <a:off x="1513325" y="207253"/>
          <a:ext cx="3052822" cy="3052822"/>
        </a:xfrm>
        <a:prstGeom prst="circularArrow">
          <a:avLst>
            <a:gd name="adj1" fmla="val 5984"/>
            <a:gd name="adj2" fmla="val 394124"/>
            <a:gd name="adj3" fmla="val 13313824"/>
            <a:gd name="adj4" fmla="val 10508221"/>
            <a:gd name="adj5" fmla="val 6981"/>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6D5498-1833-2E31-1C94-4992098529F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51A488-4A9F-F569-2731-C6D490E77BB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3A7FB35-F7BE-472E-9599-D17992220127}" type="datetimeFigureOut">
              <a:rPr lang="en-US" smtClean="0"/>
              <a:t>4/1/2024</a:t>
            </a:fld>
            <a:endParaRPr lang="en-US"/>
          </a:p>
        </p:txBody>
      </p:sp>
      <p:sp>
        <p:nvSpPr>
          <p:cNvPr id="4" name="Footer Placeholder 3">
            <a:extLst>
              <a:ext uri="{FF2B5EF4-FFF2-40B4-BE49-F238E27FC236}">
                <a16:creationId xmlns:a16="http://schemas.microsoft.com/office/drawing/2014/main" id="{39FEA7BA-C172-B20F-E250-270A94CC937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6C6832-96CB-B92D-83CD-84CDD94D837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C19F59-39D7-45FF-A4B1-92ABDEFD1EDD}" type="slidenum">
              <a:rPr lang="en-US" smtClean="0"/>
              <a:t>‹#›</a:t>
            </a:fld>
            <a:endParaRPr lang="en-US"/>
          </a:p>
        </p:txBody>
      </p:sp>
    </p:spTree>
    <p:extLst>
      <p:ext uri="{BB962C8B-B14F-4D97-AF65-F5344CB8AC3E}">
        <p14:creationId xmlns:p14="http://schemas.microsoft.com/office/powerpoint/2010/main" val="5395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D95332-76D6-5047-9D49-CF3E0D5829C8}" type="datetimeFigureOut">
              <a:rPr lang="en-US" smtClean="0"/>
              <a:t>4/1/2024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76F1B3-21D0-A64B-BE6D-90F7679579A5}" type="slidenum">
              <a:rPr lang="en-US" smtClean="0"/>
              <a:t>‹#›</a:t>
            </a:fld>
            <a:endParaRPr lang="en-US"/>
          </a:p>
        </p:txBody>
      </p:sp>
    </p:spTree>
    <p:extLst>
      <p:ext uri="{BB962C8B-B14F-4D97-AF65-F5344CB8AC3E}">
        <p14:creationId xmlns:p14="http://schemas.microsoft.com/office/powerpoint/2010/main" val="366457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flsenate.gov/Laws/Statutes/2016/445.026" TargetMode="External"/><Relationship Id="rId13" Type="http://schemas.openxmlformats.org/officeDocument/2006/relationships/hyperlink" Target="https://www.flrules.org/gateway/ruleno.asp?id=65A-4.212" TargetMode="External"/><Relationship Id="rId3" Type="http://schemas.openxmlformats.org/officeDocument/2006/relationships/hyperlink" Target="https://www.gpo.gov/fdsys/pkg/CFR-2017-title45-vol2/pdf/CFR-2017-title45-vol2-sec260-30.pdf" TargetMode="External"/><Relationship Id="rId7" Type="http://schemas.openxmlformats.org/officeDocument/2006/relationships/hyperlink" Target="https://www.flsenate.gov/Laws/Statutes/2011/445.021" TargetMode="External"/><Relationship Id="rId12" Type="http://schemas.openxmlformats.org/officeDocument/2006/relationships/hyperlink" Target="https://www.flsenate.gov/Laws/Statutes/2017/445.03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flsenate.gov/Laws/Statutes/2018/445.017" TargetMode="External"/><Relationship Id="rId11" Type="http://schemas.openxmlformats.org/officeDocument/2006/relationships/hyperlink" Target="https://www.flsenate.gov/Laws/Statutes/2016/445.031" TargetMode="External"/><Relationship Id="rId5" Type="http://schemas.openxmlformats.org/officeDocument/2006/relationships/hyperlink" Target="http://www.flsenate.gov/Laws/Statutes/2017/445.002" TargetMode="External"/><Relationship Id="rId10" Type="http://schemas.openxmlformats.org/officeDocument/2006/relationships/hyperlink" Target="https://www.flsenate.gov/laws/statutes/2014/445.030" TargetMode="External"/><Relationship Id="rId4" Type="http://schemas.openxmlformats.org/officeDocument/2006/relationships/hyperlink" Target="https://www.govregs.com/regulations/45/260.31" TargetMode="External"/><Relationship Id="rId9" Type="http://schemas.openxmlformats.org/officeDocument/2006/relationships/hyperlink" Target="https://www.flsenate.gov/laws/statutes/2014/445.028" TargetMode="External"/><Relationship Id="rId14" Type="http://schemas.openxmlformats.org/officeDocument/2006/relationships/hyperlink" Target="https://www.flrules.org/gateway/RuleNo.asp?title=TEMPORARY%20CASH%20ASSISTANCE&amp;ID=65A-4.21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Good morning/afternoon: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Welcome to the Florida Department of Commerce or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FloridaCommerce’s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Welfare Transition (WT) program presentation on Cash Assistance Severance Benefit. At the end of this presentation, you will be provided with an opportunity to ask questions.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1305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LWDB must develop local operating procedures (LOPs) to ensure compliance with the cash assistance severance benefit policy.  The LOPs must: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Outline the documents the WT participant must submit to verify income from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Include a process to inform the TCA recipient of the cash assistance severance benefit.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Ensure receipt of the completed forms to include the Opportunities and Obligations Acknowledgement form, DEO-WTP-008; the Cash Assistance Severance Benefit Agreement form, DEO-WTP-2286; and the Diversion Services Emergency Criteria Form, DEO-WTP-0001.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Outline what is considered an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acceptable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emergency and any additional provisions regarding how the LWDB will handle emergencies.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Include guidance to determine monitoring intervals to ensure the participant continues to be employed for at least six months after receiving the cash assistance severance benefit payment and continues to be eligible for any transitional services provided.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can include any additional criteria deemed appropriate to comply with this policy and based on its prioritization, budget and target market demographics.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10</a:t>
            </a:fld>
            <a:endParaRPr lang="en-US"/>
          </a:p>
        </p:txBody>
      </p:sp>
    </p:spTree>
    <p:extLst>
      <p:ext uri="{BB962C8B-B14F-4D97-AF65-F5344CB8AC3E}">
        <p14:creationId xmlns:p14="http://schemas.microsoft.com/office/powerpoint/2010/main" val="93489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NeueLT Std" panose="020B0604020202090204"/>
              </a:rPr>
              <a:t>Are there any questions?</a:t>
            </a:r>
          </a:p>
          <a:p>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81675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611"/>
              </a:spcBef>
              <a:spcAft>
                <a:spcPts val="611"/>
              </a:spcAft>
              <a:buClrTx/>
              <a:buSzTx/>
              <a:buFontTx/>
              <a:buNone/>
              <a:tabLst/>
              <a:defRPr/>
            </a:pPr>
            <a:r>
              <a:rPr lang="en-US" dirty="0">
                <a:latin typeface="HelveticaNeueLT Std" panose="020B0604020202020204"/>
              </a:rPr>
              <a:t>This</a:t>
            </a:r>
            <a:r>
              <a:rPr lang="en-US" baseline="0" dirty="0">
                <a:latin typeface="HelveticaNeueLT Std" panose="020B0604020202020204"/>
              </a:rPr>
              <a:t> concludes the presentation on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Cash Assistance Severance Benefit</a:t>
            </a:r>
            <a:r>
              <a:rPr lang="en-US" baseline="0" dirty="0">
                <a:latin typeface="HelveticaNeueLT Std" panose="020B0604020202020204"/>
              </a:rPr>
              <a:t>.  If you have questions about this presentation or questions about the WT program, in general, please contact us at WTProgram@commerce.fl.gov. </a:t>
            </a:r>
            <a:endParaRPr lang="en-US" dirty="0">
              <a:latin typeface="HelveticaNeueLT Std" panose="020B0604020202020204"/>
            </a:endParaRPr>
          </a:p>
          <a:p>
            <a:pPr algn="just">
              <a:spcBef>
                <a:spcPts val="611"/>
              </a:spcBef>
              <a:spcAft>
                <a:spcPts val="611"/>
              </a:spcAft>
            </a:pPr>
            <a:endParaRPr lang="en-US" sz="1200" dirty="0">
              <a:solidFill>
                <a:schemeClr val="tx1"/>
              </a:solidFill>
              <a:latin typeface="+mn-lt"/>
              <a:ea typeface="Calibri" panose="020F0502020204030204" pitchFamily="34" charset="0"/>
              <a:cs typeface="Arial" panose="020B0604020202020204" pitchFamily="34" charset="0"/>
            </a:endParaRPr>
          </a:p>
          <a:p>
            <a:pPr>
              <a:spcBef>
                <a:spcPts val="611"/>
              </a:spcBef>
              <a:spcAft>
                <a:spcPts val="611"/>
              </a:spcAft>
            </a:pPr>
            <a:endParaRPr lang="en-US" sz="1200" dirty="0">
              <a:solidFill>
                <a:schemeClr val="tx1"/>
              </a:solidFill>
              <a:latin typeface="+mn-lt"/>
              <a:cs typeface="Arial" panose="020B0604020202020204" pitchFamily="34" charset="0"/>
            </a:endParaRPr>
          </a:p>
          <a:p>
            <a:endParaRPr lang="en-US" dirty="0">
              <a:solidFill>
                <a:schemeClr val="tx1"/>
              </a:solidFill>
              <a:latin typeface="+mn-lt"/>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07000"/>
              </a:lnSpc>
              <a:spcAft>
                <a:spcPts val="815"/>
              </a:spcAft>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goal of this presentation is to provide you with information about cash assistance severance benefit and the role of the Local Workforce Development Boards (LWDBs).  You will learn:</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purpose of a cash assistance severance benefit.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Cash assistance severance benefit options and other transitional services.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Recipient requirements.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Responsibilities of the LWDBs.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After our discussion, you will be able to better serve our customers as it relates to the cash assistance severance benefit and be able to comply with this policy.</a:t>
            </a:r>
          </a:p>
          <a:p>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a:t>
            </a:fld>
            <a:endParaRPr lang="en-US"/>
          </a:p>
        </p:txBody>
      </p:sp>
    </p:spTree>
    <p:extLst>
      <p:ext uri="{BB962C8B-B14F-4D97-AF65-F5344CB8AC3E}">
        <p14:creationId xmlns:p14="http://schemas.microsoft.com/office/powerpoint/2010/main" val="224315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Sometimes a WT recipient does not need on-going Temporary Cash Assistance or TCA to move forward in their career.  A cash assistance severance benefit can help bridge the gap from TCA dependency to realizing self-sufficiency.  A cash assistance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severance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benefit is an alternative one-time, lump-sum payment of up to $1,000,that a WT recipient who is working opts to receive, in lieu of receiving TCA. It was implemented to reduce a WT recipient’s dependence on TCA which has a lifetime limit of 48 months.  Any month recipients receive any amount of TCA is counted towards their lifetime eligibility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cash assistance severance benefit payment is not counted towards the recipient’s TCA lifetime eligibility limit and allows them to take a break from receiving on-going TCA to preserve those month(s) of eligibility.  If eligible, the WT recipient may continue to receive food assistance, Medicaid, and transitional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Section 445.026, Florida Statutes, establishes and codifies the ability to provide WT recipients with a cash assistance severance benefit. The Temporary Assistance for Needy Families (TANF) State Plan provides further clarification for eligibility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a:t>
            </a:fld>
            <a:endParaRPr lang="en-US"/>
          </a:p>
        </p:txBody>
      </p:sp>
    </p:spTree>
    <p:extLst>
      <p:ext uri="{BB962C8B-B14F-4D97-AF65-F5344CB8AC3E}">
        <p14:creationId xmlns:p14="http://schemas.microsoft.com/office/powerpoint/2010/main" val="364236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part of the LWDB’s responsibilities is to help participants make informed choices about services and benefits that are available to help them move towards self-sufficiency. The LWDB must inform the TCA recipient that there are two options regarding a cash assistance severance benefit and the potential eligibility for Medicaid and food assistance.  Option number one requires that: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must be employed and earning income and chooses to receive the one-time lump sum payment of up to $1,000 instead of receiving on-going TCA.  This payment allows the participant to preserve those TCA eligibility months.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must request the cash assistance severance benefit payment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prior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receiving their last month of TCA. The cash assistance severance benefit will count towards the participant’s time limitation for the month in which the payment is made in lieu of TCA.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must be terminated from TCA and remains eligible for Medicaid, food assistance, and transitional services, subject to program eligibility.</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participant must be eligible for on-going TCA for the month the payment is issued.  The request for the cash assistance severance benefit payment must not be backdated to a month the participant was not eligible for on-going TCA.  If the individual is no longer receiving TCA or ineligible for TCA in the month of the payment request, even if they have met all the other cash severability eligibility criteria, the Department of Children and Families (DCF) will not authorize or approve a cash severance payment if the application is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backdated</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Participants receiving a cash assistance severance benefit must report earnings to the LWDB and DCF.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4</a:t>
            </a:fld>
            <a:endParaRPr lang="en-US"/>
          </a:p>
        </p:txBody>
      </p:sp>
    </p:spTree>
    <p:extLst>
      <p:ext uri="{BB962C8B-B14F-4D97-AF65-F5344CB8AC3E}">
        <p14:creationId xmlns:p14="http://schemas.microsoft.com/office/powerpoint/2010/main" val="83126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Option number two regarding a cash assistance severance benefit requires that: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is employed and is receiving earnings.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opts not to receive the one-time lump sum cash severance benefit payment in the amount of $1,000.</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is not penalized for opting not to receive the payment.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WT participant may continue to receive TCA, Medicaid, food assistance and </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transitional services,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eligible.</a:t>
            </a:r>
          </a:p>
          <a:p>
            <a:endParaRPr lang="en-US" dirty="0"/>
          </a:p>
        </p:txBody>
      </p:sp>
      <p:sp>
        <p:nvSpPr>
          <p:cNvPr id="4" name="Slide Number Placeholder 3"/>
          <p:cNvSpPr>
            <a:spLocks noGrp="1"/>
          </p:cNvSpPr>
          <p:nvPr>
            <p:ph type="sldNum" sz="quarter" idx="5"/>
          </p:nvPr>
        </p:nvSpPr>
        <p:spPr/>
        <p:txBody>
          <a:bodyPr/>
          <a:lstStyle/>
          <a:p>
            <a:fld id="{A06F9B81-B46F-41BA-BCD6-763672C85A93}" type="slidenum">
              <a:rPr lang="en-US" smtClean="0"/>
              <a:t>5</a:t>
            </a:fld>
            <a:endParaRPr lang="en-US" dirty="0"/>
          </a:p>
        </p:txBody>
      </p:sp>
    </p:spTree>
    <p:extLst>
      <p:ext uri="{BB962C8B-B14F-4D97-AF65-F5344CB8AC3E}">
        <p14:creationId xmlns:p14="http://schemas.microsoft.com/office/powerpoint/2010/main" val="190023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TCA recipients (i.e. those who request a cash assistance severance benefit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those who opt not to receive the payment) may be eligible to receive transitional services that include transitional training and education, transitional childcare, and transitional transportation. The services may be available for up to two years and are dependent on the LWDB’s priorities and resources.  Based on eligibility, the recipient also may be eligible for Medicaid and food assistance. You can review the DEO’s administrative policy number 020 on “Transitional Services” for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Additional authorities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45 Code of Federal Regulation 260.30</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45 Code of Federal Regulation 260.31(3)(b)</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Florida Statutes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Section (Sec.) 445.002(2)</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6"/>
              </a:rPr>
              <a:t>Sec. 445.017</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Sec. 445.021</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8"/>
              </a:rPr>
              <a:t>Sec. 445.026</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9"/>
              </a:rPr>
              <a:t>Sec. 445.028</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0"/>
              </a:rPr>
              <a:t>Sec. 445.030</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1"/>
              </a:rPr>
              <a:t>Sec. 445.031</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2"/>
              </a:rPr>
              <a:t>Sec. 445.032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Florida Administrative Code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3"/>
              </a:rPr>
              <a:t>65A-4.212</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4"/>
              </a:rPr>
              <a:t>65A-4.218</a:t>
            </a:r>
            <a:endParaRPr kumimoji="0" lang="en-US" sz="1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Plan for Temporary Assistance for Needy Families (TANF State Plan)</a:t>
            </a:r>
          </a:p>
        </p:txBody>
      </p:sp>
      <p:sp>
        <p:nvSpPr>
          <p:cNvPr id="4" name="Slide Number Placeholder 3"/>
          <p:cNvSpPr>
            <a:spLocks noGrp="1"/>
          </p:cNvSpPr>
          <p:nvPr>
            <p:ph type="sldNum" sz="quarter" idx="5"/>
          </p:nvPr>
        </p:nvSpPr>
        <p:spPr/>
        <p:txBody>
          <a:bodyPr/>
          <a:lstStyle/>
          <a:p>
            <a:fld id="{CF76F1B3-21D0-A64B-BE6D-90F7679579A5}" type="slidenum">
              <a:rPr lang="en-US" smtClean="0"/>
              <a:t>6</a:t>
            </a:fld>
            <a:endParaRPr lang="en-US"/>
          </a:p>
        </p:txBody>
      </p:sp>
    </p:spTree>
    <p:extLst>
      <p:ext uri="{BB962C8B-B14F-4D97-AF65-F5344CB8AC3E}">
        <p14:creationId xmlns:p14="http://schemas.microsoft.com/office/powerpoint/2010/main" val="133337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goal is to help the customer move towards self-sufficiency.  The TCA recipient must meet the eligibility requirements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before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being eligible to receive a cash assistance severance benefit that includes: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Working and receiving earnings and providing documentation of the earnings to the LWDB and DCF.</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Having an expectation to be employed at least six months after receipt of the cash assistance benefit payment.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Receiving TCA in Florida for at least six months since 1996 as determined by DCF.</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Choosing to receive the benefit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instead of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receiving on-going TCA.</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Agreeing to sign a “Cash Assistance Severance Benefit Agreement” form, DEO-WTP-2286, which states they will not apply for or accept TCA for six months after receipt of the cash assistance severance benefit payment unless an emergency is demonstrated to the LWDB.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7</a:t>
            </a:fld>
            <a:endParaRPr lang="en-US"/>
          </a:p>
        </p:txBody>
      </p:sp>
    </p:spTree>
    <p:extLst>
      <p:ext uri="{BB962C8B-B14F-4D97-AF65-F5344CB8AC3E}">
        <p14:creationId xmlns:p14="http://schemas.microsoft.com/office/powerpoint/2010/main" val="107041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After the WT participant has received a cash assistance severance benefit, an emergency may arise within the six-month period that they agreed not to reapply for TCA. When an emergency occurs, the individual must reapply to DCF for TCA.  DCF will review the request and refer the participant to the LWDB to determine whether the situation is an acceptable emergency.  The LWDB must use the Diversion Services Emergency Criteria form,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DEO-WTP- 0001, to evaluate whether the participant’s situation meets the emergency criteria.  Acceptable emergencies include:</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Hospitalizations or illnesses documented by a physician licensed under Chapters 458 or 459 which results in a significant loss of income or loss of employment.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Loss of income for reasons other than resignation without good cause or termination for cause.</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Natural disaster that is responsible for destruction of the family’s major property.</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Loss of housing.</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Automobile repairs;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Catching-up on shelter payments to prevent eviction.</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Catching-up on utility bills to prevent interruption of services.  Utility bills do not include cable television and long-distance telephone charges.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Emergency childcare while seeking permanent childcare.</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situations of similar nature affecting the individual’s employment.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Domestic violence.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 participant meets the emergency criteria, the LWDB must inform DCF that the participant is eligible and can reapply to TCA before the six-month timeframe expires.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8</a:t>
            </a:fld>
            <a:endParaRPr lang="en-US"/>
          </a:p>
        </p:txBody>
      </p:sp>
    </p:spTree>
    <p:extLst>
      <p:ext uri="{BB962C8B-B14F-4D97-AF65-F5344CB8AC3E}">
        <p14:creationId xmlns:p14="http://schemas.microsoft.com/office/powerpoint/2010/main" val="234880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the participant receives a cash assistance severance benefit and reapplies for TCA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before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six-month period expires due to an acceptable emergency, the participant must repay the $1,000 benefit payment.  The $1,000 payment will be prorated over an eight-month period and deducted from the monthly TCA payments issued to the individual or family.  If the participant does not have eight months of eligibility left on their TCA time limit, the deduction will be applied to the remaining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formula for determining the monthly repayment of the benefit is $1,000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payment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divided by eight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months of proration</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$125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(monthly amount deducted from TCA payments the participant will receive after the eligible emergency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9</a:t>
            </a:fld>
            <a:endParaRPr lang="en-US"/>
          </a:p>
        </p:txBody>
      </p:sp>
    </p:spTree>
    <p:extLst>
      <p:ext uri="{BB962C8B-B14F-4D97-AF65-F5344CB8AC3E}">
        <p14:creationId xmlns:p14="http://schemas.microsoft.com/office/powerpoint/2010/main" val="189505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3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B948-2D88-4DCB-B25D-CFAE4D8E3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986D2-96B7-4641-BC34-07EFA2CF5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CA977-8DAB-49F3-98CE-A6E20923C970}"/>
              </a:ext>
            </a:extLst>
          </p:cNvPr>
          <p:cNvSpPr>
            <a:spLocks noGrp="1"/>
          </p:cNvSpPr>
          <p:nvPr>
            <p:ph type="dt" sz="half" idx="10"/>
          </p:nvPr>
        </p:nvSpPr>
        <p:spPr/>
        <p:txBody>
          <a:bodyPr/>
          <a:lstStyle/>
          <a:p>
            <a:fld id="{94422D06-0845-441E-9A1D-C081E5857EF7}" type="datetime1">
              <a:rPr lang="en-US" smtClean="0"/>
              <a:t>4/1/2024</a:t>
            </a:fld>
            <a:endParaRPr lang="en-US"/>
          </a:p>
        </p:txBody>
      </p:sp>
      <p:sp>
        <p:nvSpPr>
          <p:cNvPr id="5" name="Footer Placeholder 4">
            <a:extLst>
              <a:ext uri="{FF2B5EF4-FFF2-40B4-BE49-F238E27FC236}">
                <a16:creationId xmlns:a16="http://schemas.microsoft.com/office/drawing/2014/main" id="{8217A157-A152-43A9-BFD4-4974BAEBA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3FB87-2999-4D72-90B8-5D4AA54B45C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92530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32A09-31FF-4DD4-9016-A13B6758704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395C2-5DAC-4579-9A88-00611EB3A585}"/>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B596F-43E1-4399-A47A-E17DC4F6F6FE}"/>
              </a:ext>
            </a:extLst>
          </p:cNvPr>
          <p:cNvSpPr>
            <a:spLocks noGrp="1"/>
          </p:cNvSpPr>
          <p:nvPr>
            <p:ph type="dt" sz="half" idx="10"/>
          </p:nvPr>
        </p:nvSpPr>
        <p:spPr/>
        <p:txBody>
          <a:bodyPr/>
          <a:lstStyle/>
          <a:p>
            <a:fld id="{FB90BE40-34DC-4E41-92FE-8054F32FB06D}" type="datetime1">
              <a:rPr lang="en-US" smtClean="0"/>
              <a:t>4/1/2024</a:t>
            </a:fld>
            <a:endParaRPr lang="en-US"/>
          </a:p>
        </p:txBody>
      </p:sp>
      <p:sp>
        <p:nvSpPr>
          <p:cNvPr id="5" name="Footer Placeholder 4">
            <a:extLst>
              <a:ext uri="{FF2B5EF4-FFF2-40B4-BE49-F238E27FC236}">
                <a16:creationId xmlns:a16="http://schemas.microsoft.com/office/drawing/2014/main" id="{442310F5-CD81-482E-98E0-99293C257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DC36-C940-41FC-98BD-6054F9B6BEA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42293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3635"/>
            <a:ext cx="12192000" cy="2546431"/>
          </a:xfrm>
          <a:prstGeom prst="rect">
            <a:avLst/>
          </a:prstGeom>
        </p:spPr>
      </p:pic>
      <p:sp>
        <p:nvSpPr>
          <p:cNvPr id="2" name="Title 1"/>
          <p:cNvSpPr>
            <a:spLocks noGrp="1"/>
          </p:cNvSpPr>
          <p:nvPr>
            <p:ph type="title"/>
          </p:nvPr>
        </p:nvSpPr>
        <p:spPr>
          <a:xfrm>
            <a:off x="816864" y="4382845"/>
            <a:ext cx="7136813" cy="652635"/>
          </a:xfrm>
        </p:spPr>
        <p:txBody>
          <a:bodyPr>
            <a:normAutofit/>
          </a:bodyPr>
          <a:lstStyle>
            <a:lvl1pPr>
              <a:defRPr sz="2200" b="1">
                <a:solidFill>
                  <a:srgbClr val="44546A"/>
                </a:solidFill>
                <a:latin typeface="HelveticaNeueLT Std" panose="020B0604020202090204" pitchFamily="34" charset="0"/>
              </a:defRPr>
            </a:lvl1pPr>
          </a:lstStyle>
          <a:p>
            <a:r>
              <a:rPr lang="en-US"/>
              <a:t>Click to edit Master title style</a:t>
            </a:r>
          </a:p>
        </p:txBody>
      </p:sp>
      <p:sp>
        <p:nvSpPr>
          <p:cNvPr id="13" name="Text Placeholder 12"/>
          <p:cNvSpPr>
            <a:spLocks noGrp="1"/>
          </p:cNvSpPr>
          <p:nvPr>
            <p:ph type="body" sz="quarter" idx="16"/>
          </p:nvPr>
        </p:nvSpPr>
        <p:spPr>
          <a:xfrm>
            <a:off x="816864" y="5150043"/>
            <a:ext cx="7136813" cy="434975"/>
          </a:xfrm>
        </p:spPr>
        <p:txBody>
          <a:bodyPr/>
          <a:lstStyle>
            <a:lvl1pPr marL="0" indent="0">
              <a:buNone/>
              <a:defRPr sz="2000">
                <a:solidFill>
                  <a:srgbClr val="44546A"/>
                </a:solidFill>
                <a:latin typeface="HelveticaNeueLT Std" panose="020B0604020202090204" pitchFamily="34" charset="0"/>
              </a:defRPr>
            </a:lvl1pPr>
            <a:lvl2pPr>
              <a:defRPr sz="1600">
                <a:solidFill>
                  <a:srgbClr val="44546A"/>
                </a:solidFill>
                <a:latin typeface="HelveticaNeueLT Std" panose="020B0604020202090204" pitchFamily="34" charset="0"/>
              </a:defRPr>
            </a:lvl2pPr>
            <a:lvl3pPr>
              <a:defRPr sz="1600">
                <a:solidFill>
                  <a:srgbClr val="44546A"/>
                </a:solidFill>
                <a:latin typeface="HelveticaNeueLT Std" panose="020B0604020202090204" pitchFamily="34" charset="0"/>
              </a:defRPr>
            </a:lvl3pPr>
            <a:lvl4pPr>
              <a:defRPr sz="1600">
                <a:solidFill>
                  <a:srgbClr val="44546A"/>
                </a:solidFill>
                <a:latin typeface="HelveticaNeueLT Std" panose="020B0604020202090204" pitchFamily="34" charset="0"/>
              </a:defRPr>
            </a:lvl4pPr>
            <a:lvl5pPr>
              <a:defRPr sz="1600">
                <a:solidFill>
                  <a:srgbClr val="44546A"/>
                </a:solidFill>
                <a:latin typeface="HelveticaNeueLT Std" panose="020B0604020202090204" pitchFamily="34" charset="0"/>
              </a:defRPr>
            </a:lvl5pPr>
          </a:lstStyle>
          <a:p>
            <a:pPr lvl="0"/>
            <a:r>
              <a:rPr lang="en-US"/>
              <a:t>Edit Master text styles</a:t>
            </a:r>
          </a:p>
        </p:txBody>
      </p:sp>
      <p:pic>
        <p:nvPicPr>
          <p:cNvPr id="15" name="Picture 14"/>
          <p:cNvPicPr>
            <a:picLocks/>
          </p:cNvPicPr>
          <p:nvPr/>
        </p:nvPicPr>
        <p:blipFill>
          <a:blip r:embed="rId3">
            <a:extLst>
              <a:ext uri="{28A0092B-C50C-407E-A947-70E740481C1C}">
                <a14:useLocalDpi xmlns:a14="http://schemas.microsoft.com/office/drawing/2010/main" val="0"/>
              </a:ext>
            </a:extLst>
          </a:blip>
          <a:stretch>
            <a:fillRect/>
          </a:stretch>
        </p:blipFill>
        <p:spPr>
          <a:xfrm>
            <a:off x="-12664" y="0"/>
            <a:ext cx="12301728" cy="3913632"/>
          </a:xfrm>
          <a:prstGeom prst="rect">
            <a:avLst/>
          </a:prstGeom>
        </p:spPr>
      </p:pic>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8581725" y="4709160"/>
            <a:ext cx="2938272" cy="1316736"/>
          </a:xfrm>
          <a:prstGeom prst="rect">
            <a:avLst/>
          </a:prstGeom>
        </p:spPr>
      </p:pic>
      <p:sp>
        <p:nvSpPr>
          <p:cNvPr id="19" name="Text Placeholder 18"/>
          <p:cNvSpPr>
            <a:spLocks noGrp="1"/>
          </p:cNvSpPr>
          <p:nvPr>
            <p:ph type="body" sz="quarter" idx="17"/>
          </p:nvPr>
        </p:nvSpPr>
        <p:spPr>
          <a:xfrm>
            <a:off x="816864" y="5952417"/>
            <a:ext cx="1877568" cy="338328"/>
          </a:xfrm>
        </p:spPr>
        <p:txBody>
          <a:bodyPr>
            <a:normAutofit/>
          </a:bodyPr>
          <a:lstStyle>
            <a:lvl1pPr marL="0" indent="0">
              <a:buNone/>
              <a:defRPr sz="1600">
                <a:solidFill>
                  <a:srgbClr val="44546A"/>
                </a:solidFill>
              </a:defRPr>
            </a:lvl1pPr>
          </a:lstStyle>
          <a:p>
            <a:pPr lvl="0"/>
            <a:r>
              <a:rPr lang="en-US"/>
              <a:t>Edit Master text styles</a:t>
            </a:r>
          </a:p>
        </p:txBody>
      </p:sp>
    </p:spTree>
    <p:extLst>
      <p:ext uri="{BB962C8B-B14F-4D97-AF65-F5344CB8AC3E}">
        <p14:creationId xmlns:p14="http://schemas.microsoft.com/office/powerpoint/2010/main" val="248138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36" y="136714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2"/>
          </p:nvPr>
        </p:nvSpPr>
        <p:spPr>
          <a:xfrm>
            <a:off x="10286999" y="6418510"/>
            <a:ext cx="1076591" cy="365125"/>
          </a:xfrm>
        </p:spPr>
        <p:txBody>
          <a:bodyPr/>
          <a:lstStyle/>
          <a:p>
            <a:fld id="{7BFC72D1-354A-4414-AC95-DE1CEBE571F3}" type="slidenum">
              <a:rPr lang="en-US" smtClean="0"/>
              <a:t>‹#›</a:t>
            </a:fld>
            <a:endParaRPr lang="en-US"/>
          </a:p>
        </p:txBody>
      </p:sp>
      <p:sp>
        <p:nvSpPr>
          <p:cNvPr id="2" name="Title 1"/>
          <p:cNvSpPr>
            <a:spLocks noGrp="1"/>
          </p:cNvSpPr>
          <p:nvPr>
            <p:ph type="title"/>
          </p:nvPr>
        </p:nvSpPr>
        <p:spPr>
          <a:xfrm>
            <a:off x="842433" y="133339"/>
            <a:ext cx="10515600" cy="443138"/>
          </a:xfrm>
        </p:spPr>
        <p:txBody>
          <a:bodyPr/>
          <a:lstStyle/>
          <a:p>
            <a:r>
              <a:rPr lang="en-US"/>
              <a:t>Click to edit Master title style</a:t>
            </a:r>
          </a:p>
        </p:txBody>
      </p:sp>
    </p:spTree>
    <p:extLst>
      <p:ext uri="{BB962C8B-B14F-4D97-AF65-F5344CB8AC3E}">
        <p14:creationId xmlns:p14="http://schemas.microsoft.com/office/powerpoint/2010/main" val="240164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98745" y="2988909"/>
            <a:ext cx="4459289" cy="2178315"/>
          </a:xfrm>
        </p:spPr>
        <p:txBody>
          <a:bodyPr>
            <a:normAutofit/>
          </a:bodyPr>
          <a:lstStyle>
            <a:lvl1pPr>
              <a:defRPr sz="2400"/>
            </a:lvl1pPr>
            <a:lvl2pPr marL="685800" indent="-228600">
              <a:buFont typeface="Wingdings" panose="05000000000000000000" pitchFamily="2" charset="2"/>
              <a:buChar char="Ø"/>
              <a:defRPr sz="2000"/>
            </a:lvl2pPr>
            <a:lvl3pPr>
              <a:defRPr sz="2000"/>
            </a:lvl3pPr>
            <a:lvl4pPr marL="1600200" indent="-228600">
              <a:buFont typeface="Wingdings" panose="05000000000000000000" pitchFamily="2" charset="2"/>
              <a:buChar char="Ø"/>
              <a:defRPr sz="2000"/>
            </a:lvl4pPr>
            <a:lvl5pPr>
              <a:defRPr sz="2000"/>
            </a:lvl5pPr>
          </a:lstStyle>
          <a:p>
            <a:pPr lvl="0"/>
            <a:r>
              <a:rPr lang="en-US"/>
              <a:t>Short explanation of concept here.</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862754" y="671649"/>
            <a:ext cx="10663767" cy="0"/>
          </a:xfrm>
          <a:prstGeom prst="line">
            <a:avLst/>
          </a:prstGeom>
          <a:noFill/>
          <a:ln w="34925" cap="flat" cmpd="dbl" algn="ctr">
            <a:solidFill>
              <a:sysClr val="window" lastClr="FFFFFF">
                <a:lumMod val="65000"/>
              </a:sysClr>
            </a:solidFill>
            <a:prstDash val="solid"/>
            <a:miter lim="800000"/>
          </a:ln>
          <a:effectLst/>
        </p:spPr>
      </p:cxnSp>
      <p:sp>
        <p:nvSpPr>
          <p:cNvPr id="9" name="Rectangle 8"/>
          <p:cNvSpPr/>
          <p:nvPr/>
        </p:nvSpPr>
        <p:spPr>
          <a:xfrm>
            <a:off x="-9669" y="-7983"/>
            <a:ext cx="619269" cy="671373"/>
          </a:xfrm>
          <a:prstGeom prst="rect">
            <a:avLst/>
          </a:prstGeom>
          <a:solidFill>
            <a:srgbClr val="BDD72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10286999" y="6418510"/>
            <a:ext cx="1076591" cy="365125"/>
          </a:xfrm>
        </p:spPr>
        <p:txBody>
          <a:bodyPr/>
          <a:lstStyle/>
          <a:p>
            <a:fld id="{7BFC72D1-354A-4414-AC95-DE1CEBE571F3}" type="slidenum">
              <a:rPr lang="en-US" smtClean="0"/>
              <a:t>‹#›</a:t>
            </a:fld>
            <a:endParaRPr lang="en-US"/>
          </a:p>
        </p:txBody>
      </p:sp>
      <p:sp>
        <p:nvSpPr>
          <p:cNvPr id="2" name="Title 1"/>
          <p:cNvSpPr>
            <a:spLocks noGrp="1"/>
          </p:cNvSpPr>
          <p:nvPr>
            <p:ph type="title" hasCustomPrompt="1"/>
          </p:nvPr>
        </p:nvSpPr>
        <p:spPr>
          <a:xfrm>
            <a:off x="842433" y="133339"/>
            <a:ext cx="10515600" cy="443138"/>
          </a:xfrm>
        </p:spPr>
        <p:txBody>
          <a:bodyPr/>
          <a:lstStyle>
            <a:lvl1pPr>
              <a:defRPr b="1"/>
            </a:lvl1pPr>
          </a:lstStyle>
          <a:p>
            <a:r>
              <a:rPr lang="en-US"/>
              <a:t>CLICK TO ENTER THE TITLE</a:t>
            </a:r>
          </a:p>
        </p:txBody>
      </p:sp>
      <p:sp>
        <p:nvSpPr>
          <p:cNvPr id="11" name="Rectangle 10">
            <a:extLst>
              <a:ext uri="{FF2B5EF4-FFF2-40B4-BE49-F238E27FC236}">
                <a16:creationId xmlns:a16="http://schemas.microsoft.com/office/drawing/2014/main" id="{5104CDE3-4C62-4B6A-8578-D633D8BDB161}"/>
              </a:ext>
            </a:extLst>
          </p:cNvPr>
          <p:cNvSpPr/>
          <p:nvPr userDrawn="1"/>
        </p:nvSpPr>
        <p:spPr>
          <a:xfrm flipV="1">
            <a:off x="6898744" y="2572431"/>
            <a:ext cx="4459289"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00415A"/>
              </a:solidFill>
            </a:endParaRPr>
          </a:p>
        </p:txBody>
      </p:sp>
      <p:sp>
        <p:nvSpPr>
          <p:cNvPr id="12" name="Content Placeholder 2">
            <a:extLst>
              <a:ext uri="{FF2B5EF4-FFF2-40B4-BE49-F238E27FC236}">
                <a16:creationId xmlns:a16="http://schemas.microsoft.com/office/drawing/2014/main" id="{CBF78F33-3DA2-4C7A-B9A3-1D4159AF43A1}"/>
              </a:ext>
            </a:extLst>
          </p:cNvPr>
          <p:cNvSpPr>
            <a:spLocks noGrp="1"/>
          </p:cNvSpPr>
          <p:nvPr>
            <p:ph idx="13" hasCustomPrompt="1"/>
          </p:nvPr>
        </p:nvSpPr>
        <p:spPr>
          <a:xfrm>
            <a:off x="6898744" y="1587260"/>
            <a:ext cx="4459289" cy="1244056"/>
          </a:xfrm>
        </p:spPr>
        <p:txBody>
          <a:bodyPr>
            <a:normAutofit/>
          </a:bodyPr>
          <a:lstStyle>
            <a:lvl1pPr marL="0" indent="0">
              <a:buNone/>
              <a:defRPr sz="2600" b="1"/>
            </a:lvl1pPr>
          </a:lstStyle>
          <a:p>
            <a:pPr lvl="0"/>
            <a:r>
              <a:rPr lang="en-US"/>
              <a:t>Main concept for the slide.</a:t>
            </a:r>
          </a:p>
        </p:txBody>
      </p:sp>
      <p:sp>
        <p:nvSpPr>
          <p:cNvPr id="14" name="Content Placeholder 2">
            <a:extLst>
              <a:ext uri="{FF2B5EF4-FFF2-40B4-BE49-F238E27FC236}">
                <a16:creationId xmlns:a16="http://schemas.microsoft.com/office/drawing/2014/main" id="{8E26F4A3-AF97-4643-9B4D-7F2D73AA0828}"/>
              </a:ext>
            </a:extLst>
          </p:cNvPr>
          <p:cNvSpPr>
            <a:spLocks noGrp="1"/>
          </p:cNvSpPr>
          <p:nvPr>
            <p:ph idx="14" hasCustomPrompt="1"/>
          </p:nvPr>
        </p:nvSpPr>
        <p:spPr>
          <a:xfrm>
            <a:off x="862754" y="1744852"/>
            <a:ext cx="4459289" cy="2509454"/>
          </a:xfrm>
        </p:spPr>
        <p:txBody>
          <a:bodyPr>
            <a:normAutofit/>
          </a:bodyPr>
          <a:lstStyle>
            <a:lvl1pPr marL="0" indent="0">
              <a:buNone/>
              <a:defRPr sz="2600" b="1"/>
            </a:lvl1pPr>
          </a:lstStyle>
          <a:p>
            <a:pPr lvl="0"/>
            <a:r>
              <a:rPr lang="en-US"/>
              <a:t>ENTER A PICTURE OR VECTOR</a:t>
            </a:r>
          </a:p>
        </p:txBody>
      </p:sp>
    </p:spTree>
    <p:extLst>
      <p:ext uri="{BB962C8B-B14F-4D97-AF65-F5344CB8AC3E}">
        <p14:creationId xmlns:p14="http://schemas.microsoft.com/office/powerpoint/2010/main" val="387722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753" y="32518"/>
            <a:ext cx="10515600" cy="548226"/>
          </a:xfrm>
        </p:spPr>
        <p:txBody>
          <a:bodyPr/>
          <a:lstStyle/>
          <a:p>
            <a:r>
              <a:rPr lang="en-US"/>
              <a:t>Click to edit Master title style</a:t>
            </a:r>
          </a:p>
        </p:txBody>
      </p:sp>
      <p:sp>
        <p:nvSpPr>
          <p:cNvPr id="3" name="Content Placeholder 2"/>
          <p:cNvSpPr>
            <a:spLocks noGrp="1"/>
          </p:cNvSpPr>
          <p:nvPr>
            <p:ph sz="half" idx="1"/>
          </p:nvPr>
        </p:nvSpPr>
        <p:spPr>
          <a:xfrm>
            <a:off x="838200" y="129287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105" y="129287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036627" y="6471594"/>
            <a:ext cx="1317172" cy="249882"/>
          </a:xfrm>
        </p:spPr>
        <p:txBody>
          <a:bodyPr/>
          <a:lstStyle/>
          <a:p>
            <a:fld id="{7BFC72D1-354A-4414-AC95-DE1CEBE571F3}" type="slidenum">
              <a:rPr lang="en-US" smtClean="0"/>
              <a:t>‹#›</a:t>
            </a:fld>
            <a:endParaRPr lang="en-US"/>
          </a:p>
        </p:txBody>
      </p:sp>
      <p:sp>
        <p:nvSpPr>
          <p:cNvPr id="11" name="Rectangle 10"/>
          <p:cNvSpPr/>
          <p:nvPr/>
        </p:nvSpPr>
        <p:spPr>
          <a:xfrm>
            <a:off x="-9669" y="-7983"/>
            <a:ext cx="619269"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6762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A3EC70-EF25-492A-B57C-A60281A79D1D}"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C72D1-354A-4414-AC95-DE1CEBE571F3}" type="slidenum">
              <a:rPr lang="en-US" smtClean="0"/>
              <a:t>‹#›</a:t>
            </a:fld>
            <a:endParaRPr lang="en-US"/>
          </a:p>
        </p:txBody>
      </p:sp>
    </p:spTree>
    <p:extLst>
      <p:ext uri="{BB962C8B-B14F-4D97-AF65-F5344CB8AC3E}">
        <p14:creationId xmlns:p14="http://schemas.microsoft.com/office/powerpoint/2010/main" val="183042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36" y="136714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862754" y="671649"/>
            <a:ext cx="10663767" cy="0"/>
          </a:xfrm>
          <a:prstGeom prst="line">
            <a:avLst/>
          </a:prstGeom>
          <a:noFill/>
          <a:ln w="34925" cap="flat" cmpd="dbl" algn="ctr">
            <a:solidFill>
              <a:sysClr val="window" lastClr="FFFFFF">
                <a:lumMod val="65000"/>
              </a:sysClr>
            </a:solidFill>
            <a:prstDash val="solid"/>
            <a:miter lim="800000"/>
          </a:ln>
          <a:effectLst/>
        </p:spPr>
      </p:cxnSp>
      <p:sp>
        <p:nvSpPr>
          <p:cNvPr id="9" name="Rectangle 8"/>
          <p:cNvSpPr/>
          <p:nvPr userDrawn="1"/>
        </p:nvSpPr>
        <p:spPr>
          <a:xfrm>
            <a:off x="-9669" y="-7983"/>
            <a:ext cx="619269" cy="671373"/>
          </a:xfrm>
          <a:prstGeom prst="rect">
            <a:avLst/>
          </a:prstGeom>
          <a:solidFill>
            <a:srgbClr val="BDD72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10286999" y="6418510"/>
            <a:ext cx="1076591" cy="365125"/>
          </a:xfrm>
        </p:spPr>
        <p:txBody>
          <a:bodyPr/>
          <a:lstStyle/>
          <a:p>
            <a:fld id="{576FA288-F7D2-4D92-BAD0-BC2E66815D6A}" type="slidenum">
              <a:rPr lang="en-US" smtClean="0"/>
              <a:t>‹#›</a:t>
            </a:fld>
            <a:endParaRPr lang="en-US"/>
          </a:p>
        </p:txBody>
      </p:sp>
    </p:spTree>
    <p:extLst>
      <p:ext uri="{BB962C8B-B14F-4D97-AF65-F5344CB8AC3E}">
        <p14:creationId xmlns:p14="http://schemas.microsoft.com/office/powerpoint/2010/main" val="149219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63971C-E049-4357-B523-9D37A4C30E49}"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84719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5F4DE-F6CC-4322-9195-A604D210E3CA}"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70915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7C31-734B-4A0F-90B3-6A420E1FC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5594C-C60D-4949-A6EE-FFDB62190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9C8FD-5AF3-4E26-A827-22BC3C025B6A}"/>
              </a:ext>
            </a:extLst>
          </p:cNvPr>
          <p:cNvSpPr>
            <a:spLocks noGrp="1"/>
          </p:cNvSpPr>
          <p:nvPr>
            <p:ph type="dt" sz="half" idx="10"/>
          </p:nvPr>
        </p:nvSpPr>
        <p:spPr/>
        <p:txBody>
          <a:bodyPr/>
          <a:lstStyle/>
          <a:p>
            <a:fld id="{93C9E4D3-2393-4517-9BB6-951CD596BAD0}" type="datetime1">
              <a:rPr lang="en-US" smtClean="0"/>
              <a:t>4/1/2024</a:t>
            </a:fld>
            <a:endParaRPr lang="en-US"/>
          </a:p>
        </p:txBody>
      </p:sp>
      <p:sp>
        <p:nvSpPr>
          <p:cNvPr id="5" name="Footer Placeholder 4">
            <a:extLst>
              <a:ext uri="{FF2B5EF4-FFF2-40B4-BE49-F238E27FC236}">
                <a16:creationId xmlns:a16="http://schemas.microsoft.com/office/drawing/2014/main" id="{165E1C8B-30DC-452B-A6DD-D59A9795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CA002-EDF1-4DA6-8586-3879BBEA745D}"/>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2542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4D531-FCA6-465B-B829-044DFC8F0F98}"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20041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0CCD2F-7273-4810-AE0C-6845B02B4166}"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55689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7EC52A-DC37-4537-AE3A-A1A93D2197EC}"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776631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12BB3-6911-4419-9D92-C4702BD48DF4}"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242711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E51C9-6FFA-45E7-A863-FB91772BE8C4}"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11933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35CBD-A10B-4F04-B8D5-617E33608315}"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853332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68E04C-7B43-409F-A7A2-AA7182F6C2D1}"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86325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C60B3-8294-47ED-8531-8124795D1F9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699132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4896E-151E-4537-8AB0-8BCDB2FF992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168262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FC08F-D4C3-4F15-80C1-DBD0D8B457A3}"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293839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2D5E-2E0D-4112-804B-9546938ABF4E}"/>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4C9DB-289B-47FD-9A58-4A71B375ED4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B013A-ED4C-4C67-87B2-91BC5A431499}"/>
              </a:ext>
            </a:extLst>
          </p:cNvPr>
          <p:cNvSpPr>
            <a:spLocks noGrp="1"/>
          </p:cNvSpPr>
          <p:nvPr>
            <p:ph type="dt" sz="half" idx="10"/>
          </p:nvPr>
        </p:nvSpPr>
        <p:spPr/>
        <p:txBody>
          <a:bodyPr/>
          <a:lstStyle/>
          <a:p>
            <a:fld id="{B8017A7E-B6A0-4BD8-BA36-ACF82ABB501C}" type="datetime1">
              <a:rPr lang="en-US" smtClean="0"/>
              <a:t>4/1/2024</a:t>
            </a:fld>
            <a:endParaRPr lang="en-US"/>
          </a:p>
        </p:txBody>
      </p:sp>
      <p:sp>
        <p:nvSpPr>
          <p:cNvPr id="5" name="Footer Placeholder 4">
            <a:extLst>
              <a:ext uri="{FF2B5EF4-FFF2-40B4-BE49-F238E27FC236}">
                <a16:creationId xmlns:a16="http://schemas.microsoft.com/office/drawing/2014/main" id="{4A52CA10-4F95-4779-B0D5-74A787A40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255EC-A84F-4361-AA6E-98BFC1C1BB3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97844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E5DD9-3694-407D-A2CA-69CA451461CF}" type="datetime1">
              <a:rPr lang="en-US" smtClean="0"/>
              <a:t>4/1/2024</a:t>
            </a:fld>
            <a:endParaRPr lang="en-US"/>
          </a:p>
        </p:txBody>
      </p:sp>
      <p:sp>
        <p:nvSpPr>
          <p:cNvPr id="6" name="Slide Number Placeholder 5"/>
          <p:cNvSpPr>
            <a:spLocks noGrp="1"/>
          </p:cNvSpPr>
          <p:nvPr>
            <p:ph type="sldNum" sz="quarter" idx="12"/>
          </p:nvPr>
        </p:nvSpPr>
        <p:spPr/>
        <p:txBody>
          <a:bodyPr/>
          <a:lstStyle>
            <a:lvl1pPr algn="ctr">
              <a:defRPr/>
            </a:lvl1p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3427574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1814B-9AA4-4F3D-97FA-5E222DFE8CE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12097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A55B-E7DA-445D-AD59-A12F21AE4B92}"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411030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9A5EC-CBBB-409C-85A2-4AA410C3693A}"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310196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67CA4-75F4-4570-B20B-A244C17F9FDD}"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017ED-6826-9044-9127-2F5D8B30396E}" type="slidenum">
              <a:rPr lang="en-US" smtClean="0"/>
              <a:t>‹#›</a:t>
            </a:fld>
            <a:endParaRPr lang="en-US" dirty="0"/>
          </a:p>
        </p:txBody>
      </p:sp>
    </p:spTree>
    <p:extLst>
      <p:ext uri="{BB962C8B-B14F-4D97-AF65-F5344CB8AC3E}">
        <p14:creationId xmlns:p14="http://schemas.microsoft.com/office/powerpoint/2010/main" val="199837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7C06-4DC9-42CA-AD1A-5A3AE4C53794}"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56223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FE5F2-312D-463A-9CAE-E6B6125E7932}"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37246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70B87E-5DF5-42D6-B888-91502251070B}"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271637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F79A9-510D-45E3-AC77-DDB67475D61E}"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866035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D2865-D884-438B-85F4-93165B2468CA}"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58636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97CB-934B-465B-94F8-BE03A4ADE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3F10B-B3B5-4CDB-A3E1-2C9F507B9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8E853-1801-45D7-97EA-C7798AB2E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ABAD3-6C94-472D-B2D4-B451BEC07B27}"/>
              </a:ext>
            </a:extLst>
          </p:cNvPr>
          <p:cNvSpPr>
            <a:spLocks noGrp="1"/>
          </p:cNvSpPr>
          <p:nvPr>
            <p:ph type="dt" sz="half" idx="10"/>
          </p:nvPr>
        </p:nvSpPr>
        <p:spPr/>
        <p:txBody>
          <a:bodyPr/>
          <a:lstStyle/>
          <a:p>
            <a:fld id="{143D7B75-8C46-45C7-912E-AAF266541886}" type="datetime1">
              <a:rPr lang="en-US" smtClean="0"/>
              <a:t>4/1/2024</a:t>
            </a:fld>
            <a:endParaRPr lang="en-US"/>
          </a:p>
        </p:txBody>
      </p:sp>
      <p:sp>
        <p:nvSpPr>
          <p:cNvPr id="6" name="Footer Placeholder 5">
            <a:extLst>
              <a:ext uri="{FF2B5EF4-FFF2-40B4-BE49-F238E27FC236}">
                <a16:creationId xmlns:a16="http://schemas.microsoft.com/office/drawing/2014/main" id="{612DA933-03A3-4BF5-BD7E-7E62264F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BB38-F8B2-44E6-BDD9-5610585A87B7}"/>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13430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4AB-BBBC-A24E-A246-9C1B9019A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3E839-6718-BF4A-A0EA-8026C935CCB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0DE03-8998-E74B-9A2B-8950FBAF6CF3}"/>
              </a:ext>
            </a:extLst>
          </p:cNvPr>
          <p:cNvSpPr>
            <a:spLocks noGrp="1"/>
          </p:cNvSpPr>
          <p:nvPr>
            <p:ph type="dt" sz="half" idx="10"/>
          </p:nvPr>
        </p:nvSpPr>
        <p:spPr/>
        <p:txBody>
          <a:bodyPr/>
          <a:lstStyle/>
          <a:p>
            <a:fld id="{19AAB41E-A0C8-48F2-BCF2-BD3DD10C90E1}" type="datetime1">
              <a:rPr lang="en-US" smtClean="0"/>
              <a:t>4/1/2024</a:t>
            </a:fld>
            <a:endParaRPr lang="en-US"/>
          </a:p>
        </p:txBody>
      </p:sp>
      <p:sp>
        <p:nvSpPr>
          <p:cNvPr id="5" name="Footer Placeholder 4">
            <a:extLst>
              <a:ext uri="{FF2B5EF4-FFF2-40B4-BE49-F238E27FC236}">
                <a16:creationId xmlns:a16="http://schemas.microsoft.com/office/drawing/2014/main" id="{CDDE2BF8-1FAE-AD49-8DC1-366D92652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4C9F-94F8-4F47-9A81-069930062DDC}"/>
              </a:ext>
            </a:extLst>
          </p:cNvPr>
          <p:cNvSpPr>
            <a:spLocks noGrp="1"/>
          </p:cNvSpPr>
          <p:nvPr>
            <p:ph type="sldNum" sz="quarter" idx="12"/>
          </p:nvPr>
        </p:nvSpPr>
        <p:spPr>
          <a:xfrm>
            <a:off x="8610600" y="6356356"/>
            <a:ext cx="2743200" cy="365125"/>
          </a:xfrm>
          <a:prstGeom prst="rect">
            <a:avLst/>
          </a:prstGeom>
        </p:spPr>
        <p:txBody>
          <a:bodyPr/>
          <a:lstStyle/>
          <a:p>
            <a:fld id="{9AB017ED-6826-9044-9127-2F5D8B30396E}" type="slidenum">
              <a:rPr lang="en-US" smtClean="0"/>
              <a:t>‹#›</a:t>
            </a:fld>
            <a:endParaRPr lang="en-US"/>
          </a:p>
        </p:txBody>
      </p:sp>
      <p:sp>
        <p:nvSpPr>
          <p:cNvPr id="8" name="Picture Placeholder 7">
            <a:extLst>
              <a:ext uri="{FF2B5EF4-FFF2-40B4-BE49-F238E27FC236}">
                <a16:creationId xmlns:a16="http://schemas.microsoft.com/office/drawing/2014/main" id="{E5A787CA-2D88-4E80-BA1C-447D943E532F}"/>
              </a:ext>
            </a:extLst>
          </p:cNvPr>
          <p:cNvSpPr>
            <a:spLocks noGrp="1"/>
          </p:cNvSpPr>
          <p:nvPr>
            <p:ph type="pic" sz="quarter" idx="13"/>
          </p:nvPr>
        </p:nvSpPr>
        <p:spPr>
          <a:xfrm>
            <a:off x="450854" y="630237"/>
            <a:ext cx="5514975" cy="2798763"/>
          </a:xfrm>
        </p:spPr>
        <p:txBody>
          <a:bodyPr/>
          <a:lstStyle/>
          <a:p>
            <a:endParaRPr lang="en-US"/>
          </a:p>
        </p:txBody>
      </p:sp>
      <p:sp>
        <p:nvSpPr>
          <p:cNvPr id="9" name="Rectangle 8">
            <a:extLst>
              <a:ext uri="{FF2B5EF4-FFF2-40B4-BE49-F238E27FC236}">
                <a16:creationId xmlns:a16="http://schemas.microsoft.com/office/drawing/2014/main" id="{8575182D-6252-4EE4-8B49-7D65FE739752}"/>
              </a:ext>
            </a:extLst>
          </p:cNvPr>
          <p:cNvSpPr/>
          <p:nvPr userDrawn="1"/>
        </p:nvSpPr>
        <p:spPr>
          <a:xfrm>
            <a:off x="4" y="6540734"/>
            <a:ext cx="12189969" cy="323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272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09600" y="1371599"/>
            <a:ext cx="5386917" cy="48006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7" y="1371600"/>
            <a:ext cx="5389033" cy="422452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1817511" y="6356358"/>
            <a:ext cx="1280160" cy="365125"/>
          </a:xfrm>
          <a:prstGeom prst="rect">
            <a:avLst/>
          </a:prstGeom>
        </p:spPr>
        <p:txBody>
          <a:bodyPr anchor="b"/>
          <a:lstStyle>
            <a:lvl1pPr algn="ctr">
              <a:defRPr sz="1600"/>
            </a:lvl1pPr>
          </a:lstStyle>
          <a:p>
            <a:fld id="{73ADFDAB-C98A-4309-9271-C2C395C92332}" type="datetime1">
              <a:rPr lang="en-US" smtClean="0"/>
              <a:t>4/1/2024</a:t>
            </a:fld>
            <a:endParaRPr lang="en-US" dirty="0"/>
          </a:p>
        </p:txBody>
      </p:sp>
      <p:sp>
        <p:nvSpPr>
          <p:cNvPr id="12" name="Footer Placeholder 4"/>
          <p:cNvSpPr>
            <a:spLocks noGrp="1"/>
          </p:cNvSpPr>
          <p:nvPr>
            <p:ph type="ftr" sz="quarter" idx="11"/>
          </p:nvPr>
        </p:nvSpPr>
        <p:spPr>
          <a:xfrm>
            <a:off x="3291840" y="6356358"/>
            <a:ext cx="7620000" cy="365125"/>
          </a:xfrm>
          <a:prstGeom prst="rect">
            <a:avLst/>
          </a:prstGeom>
        </p:spPr>
        <p:txBody>
          <a:bodyPr anchor="b"/>
          <a:lstStyle>
            <a:lvl1pPr algn="r">
              <a:defRPr sz="1600"/>
            </a:lvl1pPr>
          </a:lstStyle>
          <a:p>
            <a:endParaRPr lang="en-US" dirty="0"/>
          </a:p>
        </p:txBody>
      </p:sp>
      <p:sp>
        <p:nvSpPr>
          <p:cNvPr id="13" name="Slide Number Placeholder 5"/>
          <p:cNvSpPr>
            <a:spLocks noGrp="1"/>
          </p:cNvSpPr>
          <p:nvPr>
            <p:ph type="sldNum" sz="quarter" idx="12"/>
          </p:nvPr>
        </p:nvSpPr>
        <p:spPr>
          <a:xfrm>
            <a:off x="609601" y="6356358"/>
            <a:ext cx="1038579" cy="365125"/>
          </a:xfrm>
          <a:prstGeom prst="rect">
            <a:avLst/>
          </a:prstGeom>
        </p:spPr>
        <p:txBody>
          <a:bodyPr anchor="b"/>
          <a:lstStyle>
            <a:lvl1pPr algn="l">
              <a:defRPr sz="1600"/>
            </a:lvl1pPr>
          </a:lstStyle>
          <a:p>
            <a:fld id="{AB4AC0B7-20AE-264F-907A-4CAB12E95640}" type="slidenum">
              <a:rPr lang="en-US" smtClean="0"/>
              <a:pPr/>
              <a:t>‹#›</a:t>
            </a:fld>
            <a:endParaRPr lang="en-US"/>
          </a:p>
        </p:txBody>
      </p:sp>
    </p:spTree>
    <p:extLst>
      <p:ext uri="{BB962C8B-B14F-4D97-AF65-F5344CB8AC3E}">
        <p14:creationId xmlns:p14="http://schemas.microsoft.com/office/powerpoint/2010/main" val="305154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9A3F-A967-47F0-A114-2A7B26ABFA8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F9FA9-6837-425B-887F-EC7EC44F032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C9931-CCD0-492B-A3A8-05D44B1B737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4D18D-2D2A-4A1F-BACF-7145129309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26331-0075-49C9-89C3-5C15070717AC}"/>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71A66-406A-4E55-9340-0B032727C6BD}"/>
              </a:ext>
            </a:extLst>
          </p:cNvPr>
          <p:cNvSpPr>
            <a:spLocks noGrp="1"/>
          </p:cNvSpPr>
          <p:nvPr>
            <p:ph type="dt" sz="half" idx="10"/>
          </p:nvPr>
        </p:nvSpPr>
        <p:spPr/>
        <p:txBody>
          <a:bodyPr/>
          <a:lstStyle/>
          <a:p>
            <a:fld id="{F71522D7-3847-4F5A-B9ED-A8B3C6C8650C}" type="datetime1">
              <a:rPr lang="en-US" smtClean="0"/>
              <a:t>4/1/2024</a:t>
            </a:fld>
            <a:endParaRPr lang="en-US"/>
          </a:p>
        </p:txBody>
      </p:sp>
      <p:sp>
        <p:nvSpPr>
          <p:cNvPr id="8" name="Footer Placeholder 7">
            <a:extLst>
              <a:ext uri="{FF2B5EF4-FFF2-40B4-BE49-F238E27FC236}">
                <a16:creationId xmlns:a16="http://schemas.microsoft.com/office/drawing/2014/main" id="{919FCB29-32E3-4756-B445-8948EA71C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6236C-5DE8-49F3-BC86-E2DF59FEE5B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8783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9B0D-D518-4DF1-97EC-333688566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2D54BD-15C5-4244-9526-DEF5F24884F5}"/>
              </a:ext>
            </a:extLst>
          </p:cNvPr>
          <p:cNvSpPr>
            <a:spLocks noGrp="1"/>
          </p:cNvSpPr>
          <p:nvPr>
            <p:ph type="dt" sz="half" idx="10"/>
          </p:nvPr>
        </p:nvSpPr>
        <p:spPr/>
        <p:txBody>
          <a:bodyPr/>
          <a:lstStyle/>
          <a:p>
            <a:fld id="{F25CA47F-9F00-4C27-961C-E1BF74348CD5}" type="datetime1">
              <a:rPr lang="en-US" smtClean="0"/>
              <a:t>4/1/2024</a:t>
            </a:fld>
            <a:endParaRPr lang="en-US"/>
          </a:p>
        </p:txBody>
      </p:sp>
      <p:sp>
        <p:nvSpPr>
          <p:cNvPr id="4" name="Footer Placeholder 3">
            <a:extLst>
              <a:ext uri="{FF2B5EF4-FFF2-40B4-BE49-F238E27FC236}">
                <a16:creationId xmlns:a16="http://schemas.microsoft.com/office/drawing/2014/main" id="{3808D94E-FE40-4A94-A454-BB8002542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C962D-47A1-4D91-9650-675FD17403E1}"/>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5578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79C79-EF15-4EF1-B581-882AC79C031F}"/>
              </a:ext>
            </a:extLst>
          </p:cNvPr>
          <p:cNvSpPr>
            <a:spLocks noGrp="1"/>
          </p:cNvSpPr>
          <p:nvPr>
            <p:ph type="dt" sz="half" idx="10"/>
          </p:nvPr>
        </p:nvSpPr>
        <p:spPr/>
        <p:txBody>
          <a:bodyPr/>
          <a:lstStyle/>
          <a:p>
            <a:fld id="{94BA06AA-4658-4981-83EC-59A2ED35F29B}" type="datetime1">
              <a:rPr lang="en-US" smtClean="0"/>
              <a:t>4/1/2024</a:t>
            </a:fld>
            <a:endParaRPr lang="en-US"/>
          </a:p>
        </p:txBody>
      </p:sp>
      <p:sp>
        <p:nvSpPr>
          <p:cNvPr id="3" name="Footer Placeholder 2">
            <a:extLst>
              <a:ext uri="{FF2B5EF4-FFF2-40B4-BE49-F238E27FC236}">
                <a16:creationId xmlns:a16="http://schemas.microsoft.com/office/drawing/2014/main" id="{F03B3E2B-D88C-439D-81DF-A3DE3911D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33740-CBDE-4F44-9492-A33920584ED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3717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C96E-69BC-47DA-9531-D3F7C5BFD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06D49-60EA-4EF8-992A-4E23130EBB45}"/>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CFA05-421F-4F81-86BA-543CD66F4E4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1783A-6BD3-47B5-BBE0-8C07D77F015B}"/>
              </a:ext>
            </a:extLst>
          </p:cNvPr>
          <p:cNvSpPr>
            <a:spLocks noGrp="1"/>
          </p:cNvSpPr>
          <p:nvPr>
            <p:ph type="dt" sz="half" idx="10"/>
          </p:nvPr>
        </p:nvSpPr>
        <p:spPr/>
        <p:txBody>
          <a:bodyPr/>
          <a:lstStyle/>
          <a:p>
            <a:fld id="{5BE1C1C3-61BB-426C-A157-D6CE005673DA}" type="datetime1">
              <a:rPr lang="en-US" smtClean="0"/>
              <a:t>4/1/2024</a:t>
            </a:fld>
            <a:endParaRPr lang="en-US"/>
          </a:p>
        </p:txBody>
      </p:sp>
      <p:sp>
        <p:nvSpPr>
          <p:cNvPr id="6" name="Footer Placeholder 5">
            <a:extLst>
              <a:ext uri="{FF2B5EF4-FFF2-40B4-BE49-F238E27FC236}">
                <a16:creationId xmlns:a16="http://schemas.microsoft.com/office/drawing/2014/main" id="{5F294386-5EEF-4974-9953-29AB48216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4C736-7750-4F85-BFBE-7BC46CC6892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1578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1C05-1696-4290-9954-EF308B96A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B99C2-57F2-43FF-AFD5-71A9D4D86A0D}"/>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B8E14D8-0BD9-4FB8-BA6A-F9024BC9E7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F99A5-499A-4C9A-8A73-328DB5D7C18D}"/>
              </a:ext>
            </a:extLst>
          </p:cNvPr>
          <p:cNvSpPr>
            <a:spLocks noGrp="1"/>
          </p:cNvSpPr>
          <p:nvPr>
            <p:ph type="dt" sz="half" idx="10"/>
          </p:nvPr>
        </p:nvSpPr>
        <p:spPr/>
        <p:txBody>
          <a:bodyPr/>
          <a:lstStyle/>
          <a:p>
            <a:fld id="{62344500-A604-44FD-A887-3F190B8427BC}" type="datetime1">
              <a:rPr lang="en-US" smtClean="0"/>
              <a:t>4/1/2024</a:t>
            </a:fld>
            <a:endParaRPr lang="en-US"/>
          </a:p>
        </p:txBody>
      </p:sp>
      <p:sp>
        <p:nvSpPr>
          <p:cNvPr id="6" name="Footer Placeholder 5">
            <a:extLst>
              <a:ext uri="{FF2B5EF4-FFF2-40B4-BE49-F238E27FC236}">
                <a16:creationId xmlns:a16="http://schemas.microsoft.com/office/drawing/2014/main" id="{C4A9FD64-8926-41E3-B610-3C35991A1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ADDD3-D526-496F-A299-00CEB54EF2B9}"/>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8366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31C30-BDFD-4D55-A895-8B5D358EB58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70E0F-D2CC-4328-90A6-B8A73E7F2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6FEAE-D007-4A09-9672-4F359FE40EB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4/1/2024</a:t>
            </a:fld>
            <a:endParaRPr lang="en-US"/>
          </a:p>
        </p:txBody>
      </p:sp>
      <p:sp>
        <p:nvSpPr>
          <p:cNvPr id="5" name="Footer Placeholder 4">
            <a:extLst>
              <a:ext uri="{FF2B5EF4-FFF2-40B4-BE49-F238E27FC236}">
                <a16:creationId xmlns:a16="http://schemas.microsoft.com/office/drawing/2014/main" id="{17472E15-7FF6-44C0-A2BC-BF2BE5CED2C2}"/>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BC065-76D9-4A6D-A4D3-FE7B4DE91D26}"/>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rgbClr val="003F5C"/>
                </a:solidFill>
              </a:defRPr>
            </a:lvl1pPr>
          </a:lstStyle>
          <a:p>
            <a:fld id="{817EC3D0-BC1C-4246-9097-CC1F9C0028DF}" type="slidenum">
              <a:rPr lang="en-US" smtClean="0"/>
              <a:pPr/>
              <a:t>‹#›</a:t>
            </a:fld>
            <a:endParaRPr lang="en-US" dirty="0"/>
          </a:p>
        </p:txBody>
      </p:sp>
      <p:sp>
        <p:nvSpPr>
          <p:cNvPr id="9" name="Slide Number Placeholder 5">
            <a:extLst>
              <a:ext uri="{FF2B5EF4-FFF2-40B4-BE49-F238E27FC236}">
                <a16:creationId xmlns:a16="http://schemas.microsoft.com/office/drawing/2014/main" id="{A9A06E9E-643A-4D0A-93CB-9A5AC9936CDD}"/>
              </a:ext>
            </a:extLst>
          </p:cNvPr>
          <p:cNvSpPr txBox="1">
            <a:spLocks/>
          </p:cNvSpPr>
          <p:nvPr userDrawn="1"/>
        </p:nvSpPr>
        <p:spPr>
          <a:xfrm>
            <a:off x="11028712" y="6432306"/>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360257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3EC70-EF25-492A-B57C-A60281A79D1D}" type="datetimeFigureOut">
              <a:rPr lang="en-US" smtClean="0"/>
              <a:t>4/1/2024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C72D1-354A-4414-AC95-DE1CEBE571F3}" type="slidenum">
              <a:rPr lang="en-US" smtClean="0"/>
              <a:t>‹#›</a:t>
            </a:fld>
            <a:endParaRPr lang="en-US"/>
          </a:p>
        </p:txBody>
      </p:sp>
    </p:spTree>
    <p:extLst>
      <p:ext uri="{BB962C8B-B14F-4D97-AF65-F5344CB8AC3E}">
        <p14:creationId xmlns:p14="http://schemas.microsoft.com/office/powerpoint/2010/main" val="15570625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EC3D0-BC1C-4246-9097-CC1F9C0028DF}" type="slidenum">
              <a:rPr lang="en-US" smtClean="0"/>
              <a:pPr/>
              <a:t>‹#›</a:t>
            </a:fld>
            <a:endParaRPr lang="en-US" dirty="0"/>
          </a:p>
        </p:txBody>
      </p:sp>
      <p:sp>
        <p:nvSpPr>
          <p:cNvPr id="7" name="Slide Number Placeholder 5">
            <a:extLst>
              <a:ext uri="{FF2B5EF4-FFF2-40B4-BE49-F238E27FC236}">
                <a16:creationId xmlns:a16="http://schemas.microsoft.com/office/drawing/2014/main" id="{CAA31FF8-94D0-925A-5BE8-F8B1800B7673}"/>
              </a:ext>
            </a:extLst>
          </p:cNvPr>
          <p:cNvSpPr txBox="1">
            <a:spLocks/>
          </p:cNvSpPr>
          <p:nvPr userDrawn="1"/>
        </p:nvSpPr>
        <p:spPr>
          <a:xfrm>
            <a:off x="11028712" y="6432304"/>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259283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E1A0C-76CD-4748-BE42-81CC54DF0F69}"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EC3D0-BC1C-4246-9097-CC1F9C0028DF}" type="slidenum">
              <a:rPr lang="en-US" smtClean="0"/>
              <a:pPr/>
              <a:t>‹#›</a:t>
            </a:fld>
            <a:endParaRPr lang="en-US" dirty="0"/>
          </a:p>
        </p:txBody>
      </p:sp>
    </p:spTree>
    <p:extLst>
      <p:ext uri="{BB962C8B-B14F-4D97-AF65-F5344CB8AC3E}">
        <p14:creationId xmlns:p14="http://schemas.microsoft.com/office/powerpoint/2010/main" val="8789501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64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hyperlink" Target="mailto:WTProgram@commerce.fl.gov"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751126F-2C78-A672-4F72-E99954335AC6}"/>
              </a:ext>
            </a:extLst>
          </p:cNvPr>
          <p:cNvPicPr>
            <a:picLocks noChangeAspect="1"/>
          </p:cNvPicPr>
          <p:nvPr/>
        </p:nvPicPr>
        <p:blipFill>
          <a:blip r:embed="rId3"/>
          <a:stretch>
            <a:fillRect/>
          </a:stretch>
        </p:blipFill>
        <p:spPr>
          <a:xfrm>
            <a:off x="1326754"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675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598193" cy="1174535"/>
          </a:xfrm>
        </p:spPr>
        <p:txBody>
          <a:bodyPr>
            <a:normAutofit/>
          </a:bodyPr>
          <a:lstStyle/>
          <a:p>
            <a:pPr algn="l"/>
            <a:r>
              <a:rPr lang="en-US" sz="2800" b="1" dirty="0">
                <a:solidFill>
                  <a:srgbClr val="04A651"/>
                </a:solidFill>
                <a:latin typeface="Arial" panose="020B0604020202020204" pitchFamily="34" charset="0"/>
                <a:cs typeface="Arial" panose="020B0604020202020204" pitchFamily="34" charset="0"/>
              </a:rPr>
              <a:t>Cash </a:t>
            </a:r>
            <a:r>
              <a:rPr lang="en-US" sz="2800" b="1" dirty="0">
                <a:solidFill>
                  <a:srgbClr val="00A651"/>
                </a:solidFill>
                <a:latin typeface="Arial" panose="020B0604020202020204" pitchFamily="34" charset="0"/>
                <a:cs typeface="Arial" panose="020B0604020202020204" pitchFamily="34" charset="0"/>
              </a:rPr>
              <a:t>Assistance</a:t>
            </a:r>
            <a:r>
              <a:rPr lang="en-US" sz="2800" b="1" dirty="0">
                <a:solidFill>
                  <a:srgbClr val="04A651"/>
                </a:solidFill>
                <a:latin typeface="Arial" panose="020B0604020202020204" pitchFamily="34" charset="0"/>
                <a:cs typeface="Arial" panose="020B0604020202020204" pitchFamily="34" charset="0"/>
              </a:rPr>
              <a:t> Severance Benefit</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97085"/>
            <a:ext cx="5758249" cy="707961"/>
          </a:xfrm>
        </p:spPr>
        <p:txBody>
          <a:bodyPr>
            <a:normAutofit fontScale="92500" lnSpcReduction="20000"/>
          </a:bodyPr>
          <a:lstStyle/>
          <a:p>
            <a:pPr algn="l"/>
            <a:r>
              <a:rPr lang="en-US" dirty="0">
                <a:solidFill>
                  <a:schemeClr val="bg1"/>
                </a:solidFill>
                <a:latin typeface="Arial" panose="020B0604020202020204" pitchFamily="34" charset="0"/>
                <a:cs typeface="Arial" panose="020B0604020202020204" pitchFamily="34" charset="0"/>
              </a:rPr>
              <a:t>Welfare Transition (WT) Program,</a:t>
            </a:r>
          </a:p>
          <a:p>
            <a:pPr algn="l"/>
            <a:r>
              <a:rPr lang="en-US" i="1" dirty="0">
                <a:solidFill>
                  <a:schemeClr val="bg1"/>
                </a:solidFill>
                <a:latin typeface="Arial" panose="020B0604020202020204" pitchFamily="34" charset="0"/>
                <a:cs typeface="Arial" panose="020B0604020202020204" pitchFamily="34" charset="0"/>
              </a:rPr>
              <a:t>Division of Workforce Services </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265413"/>
            <a:ext cx="5758249" cy="1029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200" dirty="0">
                <a:solidFill>
                  <a:schemeClr val="bg1"/>
                </a:solidFill>
                <a:latin typeface="Arial" panose="020B0604020202020204" pitchFamily="34" charset="0"/>
                <a:cs typeface="Arial" panose="020B0604020202020204" pitchFamily="34" charset="0"/>
              </a:rPr>
              <a:t>Bureau of One-Stop and Program Support</a:t>
            </a:r>
          </a:p>
          <a:p>
            <a:pPr algn="l">
              <a:lnSpc>
                <a:spcPct val="100000"/>
              </a:lnSpc>
              <a:spcBef>
                <a:spcPts val="0"/>
              </a:spcBef>
            </a:pPr>
            <a:r>
              <a:rPr lang="en-US" sz="1200" dirty="0">
                <a:solidFill>
                  <a:schemeClr val="bg1"/>
                </a:solidFill>
                <a:latin typeface="Arial" panose="020B0604020202020204" pitchFamily="34" charset="0"/>
                <a:cs typeface="Arial" panose="020B0604020202020204" pitchFamily="34" charset="0"/>
              </a:rPr>
              <a:t>February 2024</a:t>
            </a:r>
          </a:p>
        </p:txBody>
      </p:sp>
    </p:spTree>
    <p:extLst>
      <p:ext uri="{BB962C8B-B14F-4D97-AF65-F5344CB8AC3E}">
        <p14:creationId xmlns:p14="http://schemas.microsoft.com/office/powerpoint/2010/main" val="147943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5" descr="A close up of a speedometer&#10;&#10;Description automatically generated with medium confidence">
            <a:extLst>
              <a:ext uri="{FF2B5EF4-FFF2-40B4-BE49-F238E27FC236}">
                <a16:creationId xmlns:a16="http://schemas.microsoft.com/office/drawing/2014/main" id="{0792D2AE-6088-6948-C0C2-1FDE3FA4F2FF}"/>
              </a:ext>
            </a:extLst>
          </p:cNvPr>
          <p:cNvPicPr>
            <a:picLocks noChangeAspect="1"/>
          </p:cNvPicPr>
          <p:nvPr/>
        </p:nvPicPr>
        <p:blipFill rotWithShape="1">
          <a:blip r:embed="rId3">
            <a:extLst>
              <a:ext uri="{28A0092B-C50C-407E-A947-70E740481C1C}">
                <a14:useLocalDpi xmlns:a14="http://schemas.microsoft.com/office/drawing/2010/main" val="0"/>
              </a:ext>
            </a:extLst>
          </a:blip>
          <a:srcRect l="13742" r="29459" b="2"/>
          <a:stretch/>
        </p:blipFill>
        <p:spPr>
          <a:xfrm>
            <a:off x="-1" y="-2"/>
            <a:ext cx="5410198" cy="6858002"/>
          </a:xfrm>
          <a:prstGeom prst="rect">
            <a:avLst/>
          </a:prstGeom>
          <a:solidFill>
            <a:srgbClr val="ED7D31">
              <a:lumMod val="50000"/>
            </a:srgbClr>
          </a:solidFill>
        </p:spPr>
      </p:pic>
      <p:sp useBgFill="1">
        <p:nvSpPr>
          <p:cNvPr id="17" name="Rectangle 1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A7FD7AD-4739-0A6A-C75A-E60907D71348}"/>
              </a:ext>
            </a:extLst>
          </p:cNvPr>
          <p:cNvSpPr txBox="1">
            <a:spLocks/>
          </p:cNvSpPr>
          <p:nvPr/>
        </p:nvSpPr>
        <p:spPr>
          <a:xfrm>
            <a:off x="6115317" y="405685"/>
            <a:ext cx="5464968" cy="1559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fontAlgn="auto">
              <a:spcAft>
                <a:spcPts val="600"/>
              </a:spcAft>
              <a:buClrTx/>
              <a:buSzTx/>
              <a:tabLst/>
              <a:defRPr/>
            </a:pPr>
            <a:r>
              <a:rPr kumimoji="0" lang="en-US" sz="4400" b="1" i="0" u="none" strike="noStrike" cap="none" spc="0" normalizeH="0" baseline="0" noProof="0" dirty="0">
                <a:ln>
                  <a:noFill/>
                </a:ln>
                <a:solidFill>
                  <a:srgbClr val="00A651"/>
                </a:solidFill>
                <a:effectLst/>
                <a:uLnTx/>
                <a:uFillTx/>
                <a:latin typeface="Franklin Gothic Book" panose="020B0503020102020204" pitchFamily="34" charset="0"/>
              </a:rPr>
              <a:t>LWDB LOPs</a:t>
            </a:r>
          </a:p>
        </p:txBody>
      </p:sp>
      <p:sp>
        <p:nvSpPr>
          <p:cNvPr id="10" name="Content Placeholder 3">
            <a:extLst>
              <a:ext uri="{FF2B5EF4-FFF2-40B4-BE49-F238E27FC236}">
                <a16:creationId xmlns:a16="http://schemas.microsoft.com/office/drawing/2014/main" id="{EFA5C79E-421C-9CA3-5D3A-6FC561315FC3}"/>
              </a:ext>
            </a:extLst>
          </p:cNvPr>
          <p:cNvSpPr txBox="1">
            <a:spLocks/>
          </p:cNvSpPr>
          <p:nvPr/>
        </p:nvSpPr>
        <p:spPr>
          <a:xfrm>
            <a:off x="6115317" y="2743200"/>
            <a:ext cx="5247340" cy="34968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solidFill>
                  <a:schemeClr val="tx1"/>
                </a:solidFill>
                <a:effectLst/>
                <a:uLnTx/>
                <a:uFillTx/>
                <a:latin typeface="+mn-lt"/>
              </a:rPr>
              <a:t>Verification documents</a:t>
            </a:r>
          </a:p>
          <a:p>
            <a:pPr marL="0" marR="0" lvl="0" fontAlgn="auto">
              <a:spcBef>
                <a:spcPts val="1000"/>
              </a:spcBef>
              <a:spcAft>
                <a:spcPts val="0"/>
              </a:spcAft>
              <a:buClrTx/>
              <a:buSzTx/>
              <a:tabLst/>
              <a:defRPr/>
            </a:pPr>
            <a:endParaRPr kumimoji="0" lang="en-US" sz="2000" b="0" i="0" u="none" strike="noStrike" cap="none" spc="0" normalizeH="0" baseline="0" noProof="0">
              <a:ln>
                <a:noFill/>
              </a:ln>
              <a:solidFill>
                <a:schemeClr val="tx1"/>
              </a:solidFill>
              <a:effectLst/>
              <a:uLnTx/>
              <a:uFillTx/>
              <a:latin typeface="+mn-lt"/>
            </a:endParaRPr>
          </a:p>
          <a:p>
            <a:pPr marL="228600" marR="0" lvl="0" fontAlgn="auto">
              <a:spcBef>
                <a:spcPts val="1000"/>
              </a:spcBef>
              <a:spcAft>
                <a:spcPts val="0"/>
              </a:spcAft>
              <a:buClrTx/>
              <a:buSzTx/>
              <a:tabLst/>
              <a:defRPr/>
            </a:pPr>
            <a:r>
              <a:rPr kumimoji="0" lang="en-US" sz="2000" b="0" i="0" u="none" strike="noStrike" cap="none" spc="0" normalizeH="0" baseline="0" noProof="0">
                <a:ln>
                  <a:noFill/>
                </a:ln>
                <a:solidFill>
                  <a:schemeClr val="tx1"/>
                </a:solidFill>
                <a:effectLst/>
                <a:uLnTx/>
                <a:uFillTx/>
                <a:latin typeface="+mn-lt"/>
              </a:rPr>
              <a:t>Notification process</a:t>
            </a:r>
          </a:p>
          <a:p>
            <a:pPr marL="0" marR="0" lvl="0" fontAlgn="auto">
              <a:spcBef>
                <a:spcPts val="1000"/>
              </a:spcBef>
              <a:spcAft>
                <a:spcPts val="0"/>
              </a:spcAft>
              <a:buClrTx/>
              <a:buSzTx/>
              <a:tabLst/>
              <a:defRPr/>
            </a:pPr>
            <a:endParaRPr kumimoji="0" lang="en-US" sz="2000" b="0" i="0" u="none" strike="noStrike" cap="none" spc="0" normalizeH="0" baseline="0" noProof="0">
              <a:ln>
                <a:noFill/>
              </a:ln>
              <a:solidFill>
                <a:schemeClr val="tx1"/>
              </a:solidFill>
              <a:effectLst/>
              <a:uLnTx/>
              <a:uFillTx/>
              <a:latin typeface="+mn-lt"/>
            </a:endParaRPr>
          </a:p>
          <a:p>
            <a:pPr marL="228600" marR="0" lvl="0" fontAlgn="auto">
              <a:spcBef>
                <a:spcPts val="1000"/>
              </a:spcBef>
              <a:spcAft>
                <a:spcPts val="0"/>
              </a:spcAft>
              <a:buClrTx/>
              <a:buSzTx/>
              <a:tabLst/>
              <a:defRPr/>
            </a:pPr>
            <a:r>
              <a:rPr kumimoji="0" lang="en-US" sz="2000" b="0" i="0" u="none" strike="noStrike" cap="none" spc="0" normalizeH="0" baseline="0" noProof="0">
                <a:ln>
                  <a:noFill/>
                </a:ln>
                <a:solidFill>
                  <a:schemeClr val="tx1"/>
                </a:solidFill>
                <a:effectLst/>
                <a:uLnTx/>
                <a:uFillTx/>
                <a:latin typeface="+mn-lt"/>
              </a:rPr>
              <a:t>Follow-up</a:t>
            </a:r>
          </a:p>
        </p:txBody>
      </p:sp>
      <p:sp>
        <p:nvSpPr>
          <p:cNvPr id="4" name="Title 1">
            <a:extLst>
              <a:ext uri="{FF2B5EF4-FFF2-40B4-BE49-F238E27FC236}">
                <a16:creationId xmlns:a16="http://schemas.microsoft.com/office/drawing/2014/main" id="{74E122A7-D6CB-9637-B8DB-9B20D12DBBBD}"/>
              </a:ext>
            </a:extLst>
          </p:cNvPr>
          <p:cNvSpPr txBox="1">
            <a:spLocks/>
          </p:cNvSpPr>
          <p:nvPr/>
        </p:nvSpPr>
        <p:spPr>
          <a:xfrm>
            <a:off x="666750" y="85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b="1" dirty="0">
              <a:solidFill>
                <a:srgbClr val="00A651"/>
              </a:solidFill>
              <a:latin typeface="Franklin Gothic Book" panose="020B0503020102020204" pitchFamily="34" charset="0"/>
            </a:endParaRPr>
          </a:p>
        </p:txBody>
      </p:sp>
      <p:pic>
        <p:nvPicPr>
          <p:cNvPr id="6" name="Content Placeholder 4" descr="Icon&#10;&#10;Description automatically generated">
            <a:extLst>
              <a:ext uri="{FF2B5EF4-FFF2-40B4-BE49-F238E27FC236}">
                <a16:creationId xmlns:a16="http://schemas.microsoft.com/office/drawing/2014/main" id="{3082AE05-DF08-2C21-7EB2-458ABDC5543E}"/>
              </a:ext>
            </a:extLst>
          </p:cNvPr>
          <p:cNvPicPr>
            <a:picLocks noChangeAspect="1"/>
          </p:cNvPicPr>
          <p:nvPr/>
        </p:nvPicPr>
        <p:blipFill>
          <a:blip r:embed="rId4"/>
          <a:srcRect/>
          <a:stretch/>
        </p:blipFill>
        <p:spPr>
          <a:xfrm>
            <a:off x="11182350" y="5859901"/>
            <a:ext cx="882130" cy="899379"/>
          </a:xfrm>
          <a:prstGeom prst="rect">
            <a:avLst/>
          </a:prstGeom>
        </p:spPr>
      </p:pic>
      <p:sp>
        <p:nvSpPr>
          <p:cNvPr id="2" name="Slide Number Placeholder 4">
            <a:extLst>
              <a:ext uri="{FF2B5EF4-FFF2-40B4-BE49-F238E27FC236}">
                <a16:creationId xmlns:a16="http://schemas.microsoft.com/office/drawing/2014/main" id="{49117210-6536-5C4A-51D3-5D2504D101E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10</a:t>
            </a:fld>
            <a:endParaRPr lang="en-US" sz="1400" dirty="0">
              <a:solidFill>
                <a:srgbClr val="003F5C"/>
              </a:solidFill>
            </a:endParaRPr>
          </a:p>
        </p:txBody>
      </p:sp>
    </p:spTree>
    <p:extLst>
      <p:ext uri="{BB962C8B-B14F-4D97-AF65-F5344CB8AC3E}">
        <p14:creationId xmlns:p14="http://schemas.microsoft.com/office/powerpoint/2010/main" val="325181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617469"/>
            <a:ext cx="10515600" cy="1325563"/>
          </a:xfrm>
        </p:spPr>
        <p:txBody>
          <a:bodyPr/>
          <a:lstStyle/>
          <a:p>
            <a:pPr algn="ctr"/>
            <a:r>
              <a:rPr lang="en-US" b="1" dirty="0">
                <a:solidFill>
                  <a:srgbClr val="00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Slide Number Placeholder 1">
            <a:extLst>
              <a:ext uri="{FF2B5EF4-FFF2-40B4-BE49-F238E27FC236}">
                <a16:creationId xmlns:a16="http://schemas.microsoft.com/office/drawing/2014/main" id="{F3F2559A-C806-5E55-D35F-D4A55070E53F}"/>
              </a:ext>
            </a:extLst>
          </p:cNvPr>
          <p:cNvSpPr>
            <a:spLocks noGrp="1"/>
          </p:cNvSpPr>
          <p:nvPr>
            <p:ph type="sldNum" sz="quarter" idx="12"/>
          </p:nvPr>
        </p:nvSpPr>
        <p:spPr>
          <a:xfrm>
            <a:off x="8610600" y="6356350"/>
            <a:ext cx="2743200" cy="365125"/>
          </a:xfrm>
        </p:spPr>
        <p:txBody>
          <a:bodyPr/>
          <a:lstStyle/>
          <a:p>
            <a:pPr algn="ctr"/>
            <a:fld id="{32EDD397-FC27-4DE1-AA90-C51D34D0F9B0}" type="slidenum">
              <a:rPr lang="en-US" smtClean="0"/>
              <a:pPr algn="ctr"/>
              <a:t>11</a:t>
            </a:fld>
            <a:endParaRPr lang="en-US" dirty="0"/>
          </a:p>
        </p:txBody>
      </p:sp>
    </p:spTree>
    <p:extLst>
      <p:ext uri="{BB962C8B-B14F-4D97-AF65-F5344CB8AC3E}">
        <p14:creationId xmlns:p14="http://schemas.microsoft.com/office/powerpoint/2010/main" val="48700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0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0A651"/>
                </a:solidFill>
                <a:latin typeface="Arial" panose="020B0604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10352308" cy="400110"/>
          </a:xfrm>
          <a:prstGeom prst="rect">
            <a:avLst/>
          </a:prstGeom>
        </p:spPr>
        <p:txBody>
          <a:bodyPr wrap="square">
            <a:spAutoFit/>
          </a:bodyPr>
          <a:lstStyle/>
          <a:p>
            <a:r>
              <a:rPr lang="en-US" sz="2000" dirty="0">
                <a:solidFill>
                  <a:srgbClr val="212552"/>
                </a:solidFill>
                <a:latin typeface="Arial" panose="020B0604020202020204" pitchFamily="34" charset="0"/>
                <a:ea typeface="Open Sans" panose="020B0606030504020204" pitchFamily="34" charset="0"/>
                <a:cs typeface="Arial" panose="020B0604020202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7" name="Slide Number Placeholder 1">
            <a:extLst>
              <a:ext uri="{FF2B5EF4-FFF2-40B4-BE49-F238E27FC236}">
                <a16:creationId xmlns:a16="http://schemas.microsoft.com/office/drawing/2014/main" id="{9BB58970-8B9A-1981-6AD7-FA159F9917FE}"/>
              </a:ext>
            </a:extLst>
          </p:cNvPr>
          <p:cNvSpPr>
            <a:spLocks noGrp="1"/>
          </p:cNvSpPr>
          <p:nvPr>
            <p:ph type="sldNum" sz="quarter" idx="12"/>
          </p:nvPr>
        </p:nvSpPr>
        <p:spPr>
          <a:xfrm>
            <a:off x="8610600" y="6356350"/>
            <a:ext cx="2743200" cy="365125"/>
          </a:xfrm>
        </p:spPr>
        <p:txBody>
          <a:bodyPr/>
          <a:lstStyle/>
          <a:p>
            <a:pPr algn="ctr"/>
            <a:fld id="{32EDD397-FC27-4DE1-AA90-C51D34D0F9B0}" type="slidenum">
              <a:rPr lang="en-US" smtClean="0"/>
              <a:pPr algn="ctr"/>
              <a:t>12</a:t>
            </a:fld>
            <a:endParaRPr lang="en-US" dirty="0"/>
          </a:p>
        </p:txBody>
      </p:sp>
      <p:sp>
        <p:nvSpPr>
          <p:cNvPr id="5" name="Rectangle 4">
            <a:extLst>
              <a:ext uri="{FF2B5EF4-FFF2-40B4-BE49-F238E27FC236}">
                <a16:creationId xmlns:a16="http://schemas.microsoft.com/office/drawing/2014/main" id="{02FFBE10-5D8D-C006-5760-B31FABADCC98}"/>
              </a:ext>
            </a:extLst>
          </p:cNvPr>
          <p:cNvSpPr/>
          <p:nvPr/>
        </p:nvSpPr>
        <p:spPr>
          <a:xfrm>
            <a:off x="2415745" y="3682993"/>
            <a:ext cx="621731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A651"/>
                </a:solidFill>
                <a:latin typeface="Arial" panose="020B0604020202020204" pitchFamily="34" charset="0"/>
                <a:ea typeface="Open Sans" panose="020B0606030504020204" pitchFamily="34" charset="0"/>
                <a:cs typeface="Arial" panose="020B0604020202020204" pitchFamily="34" charset="0"/>
              </a:rPr>
              <a:t>WT</a:t>
            </a:r>
            <a:r>
              <a:rPr kumimoji="0" lang="en-US" sz="2400" b="1" i="0" u="none" strike="noStrike" kern="1200" cap="none" spc="0" normalizeH="0" baseline="0" noProof="0" dirty="0">
                <a:ln>
                  <a:noFill/>
                </a:ln>
                <a:solidFill>
                  <a:srgbClr val="00A651"/>
                </a:solidFill>
                <a:effectLst/>
                <a:uLnTx/>
                <a:uFillTx/>
                <a:latin typeface="Arial" panose="020B0604020202020204" pitchFamily="34" charset="0"/>
                <a:ea typeface="Open Sans" panose="020B0606030504020204" pitchFamily="34" charset="0"/>
                <a:cs typeface="Arial" panose="020B0604020202020204" pitchFamily="34" charset="0"/>
              </a:rPr>
              <a:t>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Email:  </a:t>
            </a: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hlinkClick r:id="rId6"/>
              </a:rPr>
              <a:t>WTProgram@commerce.fl.gov</a:t>
            </a: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	</a:t>
            </a:r>
            <a:endParaRPr kumimoji="0" lang="en-US" sz="2000" b="0"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Office: </a:t>
            </a:r>
            <a:r>
              <a:rPr kumimoji="0" lang="en-US" sz="2000" b="0"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Bureau of One-Stop and Program Support</a:t>
            </a: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2</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27609EEE-71EE-BC09-2C54-117C7999D628}"/>
              </a:ext>
            </a:extLst>
          </p:cNvPr>
          <p:cNvSpPr txBox="1">
            <a:spLocks/>
          </p:cNvSpPr>
          <p:nvPr/>
        </p:nvSpPr>
        <p:spPr>
          <a:xfrm>
            <a:off x="177858" y="409011"/>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4400" b="1" dirty="0">
                <a:solidFill>
                  <a:srgbClr val="00A651"/>
                </a:solidFill>
                <a:latin typeface="Franklin Gothic Book" panose="020B0503020102020204" pitchFamily="34" charset="0"/>
                <a:cs typeface="Times New Roman" panose="02020603050405020304" pitchFamily="18" charset="0"/>
              </a:rPr>
              <a:t>OBJECTIVES</a:t>
            </a:r>
          </a:p>
        </p:txBody>
      </p:sp>
      <p:graphicFrame>
        <p:nvGraphicFramePr>
          <p:cNvPr id="3" name="Content Placeholder 3">
            <a:extLst>
              <a:ext uri="{FF2B5EF4-FFF2-40B4-BE49-F238E27FC236}">
                <a16:creationId xmlns:a16="http://schemas.microsoft.com/office/drawing/2014/main" id="{685DCC1F-EF6D-D170-302D-5FD943B2CDF7}"/>
              </a:ext>
            </a:extLst>
          </p:cNvPr>
          <p:cNvGraphicFramePr>
            <a:graphicFrameLocks/>
          </p:cNvGraphicFramePr>
          <p:nvPr>
            <p:extLst>
              <p:ext uri="{D42A27DB-BD31-4B8C-83A1-F6EECF244321}">
                <p14:modId xmlns:p14="http://schemas.microsoft.com/office/powerpoint/2010/main" val="681367579"/>
              </p:ext>
            </p:extLst>
          </p:nvPr>
        </p:nvGraphicFramePr>
        <p:xfrm>
          <a:off x="1878396" y="1250064"/>
          <a:ext cx="7774890" cy="4731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061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3</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7" name="Title 1">
            <a:extLst>
              <a:ext uri="{FF2B5EF4-FFF2-40B4-BE49-F238E27FC236}">
                <a16:creationId xmlns:a16="http://schemas.microsoft.com/office/drawing/2014/main" id="{107E7138-03A7-6643-4100-5D55A76CA33A}"/>
              </a:ext>
            </a:extLst>
          </p:cNvPr>
          <p:cNvSpPr txBox="1">
            <a:spLocks/>
          </p:cNvSpPr>
          <p:nvPr/>
        </p:nvSpPr>
        <p:spPr>
          <a:xfrm>
            <a:off x="285947" y="1125385"/>
            <a:ext cx="4045628" cy="106545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500" b="1" dirty="0">
                <a:solidFill>
                  <a:srgbClr val="00A651"/>
                </a:solidFill>
                <a:latin typeface="Times New Roman" panose="02020603050405020304" pitchFamily="18" charset="0"/>
                <a:cs typeface="Times New Roman" panose="02020603050405020304" pitchFamily="18" charset="0"/>
              </a:rPr>
              <a:t>WHAT IS A CASH ASSISTANCE SEVERANCE BENEFIT? </a:t>
            </a:r>
            <a:endParaRPr lang="en-US" sz="2500" dirty="0">
              <a:solidFill>
                <a:srgbClr val="00A651"/>
              </a:solidFill>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id="{9FE4303A-17E1-83E4-A97C-814341473564}"/>
              </a:ext>
            </a:extLst>
          </p:cNvPr>
          <p:cNvSpPr txBox="1">
            <a:spLocks/>
          </p:cNvSpPr>
          <p:nvPr/>
        </p:nvSpPr>
        <p:spPr>
          <a:xfrm>
            <a:off x="491490" y="2442117"/>
            <a:ext cx="3840085" cy="3595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One-time lump sum payment.</a:t>
            </a: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Reduces a WT recipient’s dependence on TCA.</a:t>
            </a: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Allows recipient to preserve TCA months of eligibility. </a:t>
            </a: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Can continue to receive food assistance, Medicaid and transitional services, if eligible.</a:t>
            </a:r>
          </a:p>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2" name="Content Placeholder 5">
            <a:extLst>
              <a:ext uri="{FF2B5EF4-FFF2-40B4-BE49-F238E27FC236}">
                <a16:creationId xmlns:a16="http://schemas.microsoft.com/office/drawing/2014/main" id="{CC5715A5-07C5-F4F6-055C-ABCE1FAA8EC0}"/>
              </a:ext>
            </a:extLst>
          </p:cNvPr>
          <p:cNvPicPr>
            <a:picLocks noChangeAspect="1"/>
          </p:cNvPicPr>
          <p:nvPr/>
        </p:nvPicPr>
        <p:blipFill rotWithShape="1">
          <a:blip r:embed="rId4">
            <a:extLst>
              <a:ext uri="{28A0092B-C50C-407E-A947-70E740481C1C}">
                <a14:useLocalDpi xmlns:a14="http://schemas.microsoft.com/office/drawing/2010/main" val="0"/>
              </a:ext>
            </a:extLst>
          </a:blip>
          <a:srcRect t="3319" r="2" b="2"/>
          <a:stretch/>
        </p:blipFill>
        <p:spPr>
          <a:xfrm>
            <a:off x="4409137" y="13"/>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859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4</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322079E2-8EBD-43E0-0EA4-10186AFD6017}"/>
              </a:ext>
            </a:extLst>
          </p:cNvPr>
          <p:cNvSpPr txBox="1">
            <a:spLocks/>
          </p:cNvSpPr>
          <p:nvPr/>
        </p:nvSpPr>
        <p:spPr>
          <a:xfrm>
            <a:off x="516078" y="624468"/>
            <a:ext cx="10666271" cy="535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4400" b="1" dirty="0">
                <a:solidFill>
                  <a:srgbClr val="00A651"/>
                </a:solidFill>
                <a:latin typeface="Franklin Gothic Book" panose="020B0503020102020204" pitchFamily="34" charset="0"/>
                <a:cs typeface="Times New Roman" panose="02020603050405020304" pitchFamily="18" charset="0"/>
              </a:rPr>
              <a:t>CASH ASSISTANCE SEVERANCE BENEFIT OPTION #1</a:t>
            </a:r>
          </a:p>
        </p:txBody>
      </p:sp>
      <p:sp>
        <p:nvSpPr>
          <p:cNvPr id="3" name="Content Placeholder 1">
            <a:extLst>
              <a:ext uri="{FF2B5EF4-FFF2-40B4-BE49-F238E27FC236}">
                <a16:creationId xmlns:a16="http://schemas.microsoft.com/office/drawing/2014/main" id="{C394E865-D740-2CC1-9D7C-888BD28B9B3D}"/>
              </a:ext>
            </a:extLst>
          </p:cNvPr>
          <p:cNvSpPr txBox="1">
            <a:spLocks/>
          </p:cNvSpPr>
          <p:nvPr/>
        </p:nvSpPr>
        <p:spPr>
          <a:xfrm>
            <a:off x="702627" y="1876428"/>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800"/>
              </a:spcAf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Employed TCA recipient who receives earnings</a:t>
            </a:r>
          </a:p>
          <a:p>
            <a:pPr>
              <a:spcBef>
                <a:spcPts val="1200"/>
              </a:spcBef>
              <a:spcAft>
                <a:spcPts val="1800"/>
              </a:spcAf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Request </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prio</a:t>
            </a: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 to receiving last month of  TCA</a:t>
            </a:r>
          </a:p>
          <a:p>
            <a:pPr>
              <a:spcBef>
                <a:spcPts val="1200"/>
              </a:spcBef>
              <a:spcAft>
                <a:spcPts val="1800"/>
              </a:spcAf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Termination from TCA</a:t>
            </a:r>
          </a:p>
          <a:p>
            <a:pPr>
              <a:spcBef>
                <a:spcPts val="1200"/>
              </a:spcBef>
              <a:spcAft>
                <a:spcPts val="1800"/>
              </a:spcAf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Can receive Medicaid, food assistance and transitional services, if eligible</a:t>
            </a:r>
          </a:p>
          <a:p>
            <a:pPr marL="228600" marR="0" lvl="0" indent="-228600" algn="l" defTabSz="914400" rtl="0" eaLnBrk="1" fontAlgn="auto" latinLnBrk="0" hangingPunct="1">
              <a:lnSpc>
                <a:spcPct val="90000"/>
              </a:lnSpc>
              <a:spcBef>
                <a:spcPts val="1200"/>
              </a:spcBef>
              <a:spcAft>
                <a:spcPts val="18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41977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5E8C59E-9AC8-AB8F-0599-EC2749463261}"/>
              </a:ext>
            </a:extLst>
          </p:cNvPr>
          <p:cNvSpPr txBox="1">
            <a:spLocks/>
          </p:cNvSpPr>
          <p:nvPr/>
        </p:nvSpPr>
        <p:spPr>
          <a:xfrm>
            <a:off x="550801" y="686858"/>
            <a:ext cx="10550525" cy="591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A651"/>
                </a:solidFill>
                <a:effectLst/>
                <a:uLnTx/>
                <a:uFillTx/>
                <a:latin typeface="Franklin Gothic Book" panose="020B0503020102020204" pitchFamily="34" charset="0"/>
                <a:cs typeface="Times New Roman" panose="02020603050405020304" pitchFamily="18" charset="0"/>
              </a:rPr>
              <a:t>CASH ASSISTANCE SEVERANCE BENEFIT OPTION #2</a:t>
            </a:r>
            <a:endParaRPr kumimoji="0" lang="en-US" sz="4400" b="0" i="0" u="none" strike="noStrike" kern="1200" cap="none" spc="0" normalizeH="0" baseline="0" noProof="0" dirty="0">
              <a:ln>
                <a:noFill/>
              </a:ln>
              <a:solidFill>
                <a:srgbClr val="00A651"/>
              </a:solidFill>
              <a:effectLst/>
              <a:uLnTx/>
              <a:uFillTx/>
              <a:latin typeface="Franklin Gothic Book" panose="020B0503020102020204" pitchFamily="34" charset="0"/>
            </a:endParaRPr>
          </a:p>
        </p:txBody>
      </p:sp>
      <p:sp>
        <p:nvSpPr>
          <p:cNvPr id="13" name="Content Placeholder 1">
            <a:extLst>
              <a:ext uri="{FF2B5EF4-FFF2-40B4-BE49-F238E27FC236}">
                <a16:creationId xmlns:a16="http://schemas.microsoft.com/office/drawing/2014/main" id="{F71EAAE4-5C0B-87A5-3768-2EFBCB4B6935}"/>
              </a:ext>
            </a:extLst>
          </p:cNvPr>
          <p:cNvSpPr txBox="1">
            <a:spLocks/>
          </p:cNvSpPr>
          <p:nvPr/>
        </p:nvSpPr>
        <p:spPr>
          <a:xfrm>
            <a:off x="702627" y="1982731"/>
            <a:ext cx="89275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spcAft>
                <a:spcPts val="1200"/>
              </a:spcAft>
            </a:pPr>
            <a:r>
              <a:rPr lang="en-US" dirty="0">
                <a:latin typeface="Times New Roman" panose="02020603050405020304" pitchFamily="18" charset="0"/>
                <a:cs typeface="Times New Roman" panose="02020603050405020304" pitchFamily="18" charset="0"/>
              </a:rPr>
              <a:t>Employed TCA recipient who receives earnings</a:t>
            </a:r>
          </a:p>
          <a:p>
            <a:pPr>
              <a:spcBef>
                <a:spcPts val="1800"/>
              </a:spcBef>
              <a:spcAft>
                <a:spcPts val="1200"/>
              </a:spcAft>
            </a:pPr>
            <a:r>
              <a:rPr lang="en-US" dirty="0" err="1">
                <a:latin typeface="Times New Roman" panose="02020603050405020304" pitchFamily="18" charset="0"/>
                <a:cs typeface="Times New Roman" panose="02020603050405020304" pitchFamily="18" charset="0"/>
              </a:rPr>
              <a:t>Opt</a:t>
            </a:r>
            <a:r>
              <a:rPr lang="en-US" dirty="0">
                <a:latin typeface="Times New Roman" panose="02020603050405020304" pitchFamily="18" charset="0"/>
                <a:cs typeface="Times New Roman" panose="02020603050405020304" pitchFamily="18" charset="0"/>
              </a:rPr>
              <a:t> not to receive the cash assistance severance benefit</a:t>
            </a:r>
          </a:p>
          <a:p>
            <a:pPr>
              <a:spcBef>
                <a:spcPts val="1800"/>
              </a:spcBef>
              <a:spcAft>
                <a:spcPts val="1200"/>
              </a:spcAft>
            </a:pPr>
            <a:r>
              <a:rPr lang="en-US" dirty="0">
                <a:latin typeface="Times New Roman" panose="02020603050405020304" pitchFamily="18" charset="0"/>
                <a:cs typeface="Times New Roman" panose="02020603050405020304" pitchFamily="18" charset="0"/>
              </a:rPr>
              <a:t>Not penalized</a:t>
            </a:r>
          </a:p>
          <a:p>
            <a:pPr>
              <a:spcBef>
                <a:spcPts val="1800"/>
              </a:spcBef>
              <a:spcAft>
                <a:spcPts val="1200"/>
              </a:spcAft>
            </a:pPr>
            <a:r>
              <a:rPr lang="en-US" dirty="0">
                <a:latin typeface="Times New Roman" panose="02020603050405020304" pitchFamily="18" charset="0"/>
                <a:cs typeface="Times New Roman" panose="02020603050405020304" pitchFamily="18" charset="0"/>
              </a:rPr>
              <a:t>May continue to receive TCA and transitional services based on eligibility</a:t>
            </a:r>
          </a:p>
        </p:txBody>
      </p:sp>
      <p:pic>
        <p:nvPicPr>
          <p:cNvPr id="2" name="Content Placeholder 4">
            <a:extLst>
              <a:ext uri="{FF2B5EF4-FFF2-40B4-BE49-F238E27FC236}">
                <a16:creationId xmlns:a16="http://schemas.microsoft.com/office/drawing/2014/main" id="{41396380-3546-CDA7-B5E9-5D0D569A651D}"/>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19628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6</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1">
            <a:extLst>
              <a:ext uri="{FF2B5EF4-FFF2-40B4-BE49-F238E27FC236}">
                <a16:creationId xmlns:a16="http://schemas.microsoft.com/office/drawing/2014/main" id="{D233E65D-FB6C-1C96-C91D-632FAA6C928B}"/>
              </a:ext>
            </a:extLst>
          </p:cNvPr>
          <p:cNvSpPr txBox="1">
            <a:spLocks/>
          </p:cNvSpPr>
          <p:nvPr/>
        </p:nvSpPr>
        <p:spPr>
          <a:xfrm>
            <a:off x="403258" y="501645"/>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4400" b="1" dirty="0">
                <a:solidFill>
                  <a:srgbClr val="00A651"/>
                </a:solidFill>
                <a:latin typeface="Franklin Gothic Book" panose="020B0503020102020204" pitchFamily="34" charset="0"/>
                <a:cs typeface="Times New Roman" panose="02020603050405020304" pitchFamily="18" charset="0"/>
              </a:rPr>
              <a:t>TRANSITIONAL SERVICES  </a:t>
            </a:r>
          </a:p>
        </p:txBody>
      </p:sp>
      <p:graphicFrame>
        <p:nvGraphicFramePr>
          <p:cNvPr id="7" name="Content Placeholder 4">
            <a:extLst>
              <a:ext uri="{FF2B5EF4-FFF2-40B4-BE49-F238E27FC236}">
                <a16:creationId xmlns:a16="http://schemas.microsoft.com/office/drawing/2014/main" id="{3208D73E-E848-9210-B087-ADFE1FFF8827}"/>
              </a:ext>
            </a:extLst>
          </p:cNvPr>
          <p:cNvGraphicFramePr>
            <a:graphicFrameLocks/>
          </p:cNvGraphicFramePr>
          <p:nvPr>
            <p:extLst>
              <p:ext uri="{D42A27DB-BD31-4B8C-83A1-F6EECF244321}">
                <p14:modId xmlns:p14="http://schemas.microsoft.com/office/powerpoint/2010/main" val="2161725852"/>
              </p:ext>
            </p:extLst>
          </p:nvPr>
        </p:nvGraphicFramePr>
        <p:xfrm>
          <a:off x="127520" y="944783"/>
          <a:ext cx="5535490" cy="6083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3">
            <a:extLst>
              <a:ext uri="{FF2B5EF4-FFF2-40B4-BE49-F238E27FC236}">
                <a16:creationId xmlns:a16="http://schemas.microsoft.com/office/drawing/2014/main" id="{0E6A0E9A-DD6D-3B15-E5C8-DC4E5B73AF44}"/>
              </a:ext>
            </a:extLst>
          </p:cNvPr>
          <p:cNvSpPr txBox="1">
            <a:spLocks/>
          </p:cNvSpPr>
          <p:nvPr/>
        </p:nvSpPr>
        <p:spPr>
          <a:xfrm>
            <a:off x="6632252" y="1703836"/>
            <a:ext cx="4282674" cy="3655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800"/>
              </a:spcAft>
            </a:pPr>
            <a:r>
              <a:rPr lang="en-US" sz="2400" dirty="0">
                <a:latin typeface="Times New Roman" panose="02020603050405020304" pitchFamily="18" charset="0"/>
                <a:cs typeface="Times New Roman" panose="02020603050405020304" pitchFamily="18" charset="0"/>
              </a:rPr>
              <a:t>WT recipients may be eligible for transitional services</a:t>
            </a:r>
          </a:p>
          <a:p>
            <a:pPr>
              <a:spcBef>
                <a:spcPts val="1200"/>
              </a:spcBef>
              <a:spcAft>
                <a:spcPts val="1800"/>
              </a:spcAft>
            </a:pPr>
            <a:r>
              <a:rPr lang="en-US" sz="2400" dirty="0">
                <a:latin typeface="Times New Roman" panose="02020603050405020304" pitchFamily="18" charset="0"/>
                <a:cs typeface="Times New Roman" panose="02020603050405020304" pitchFamily="18" charset="0"/>
              </a:rPr>
              <a:t>Transitional services may be available up to two years</a:t>
            </a:r>
          </a:p>
          <a:p>
            <a:pPr>
              <a:spcBef>
                <a:spcPts val="1200"/>
              </a:spcBef>
              <a:spcAft>
                <a:spcPts val="1800"/>
              </a:spcAft>
            </a:pPr>
            <a:r>
              <a:rPr lang="en-US" sz="2400" dirty="0">
                <a:latin typeface="Times New Roman" panose="02020603050405020304" pitchFamily="18" charset="0"/>
                <a:cs typeface="Times New Roman" panose="02020603050405020304" pitchFamily="18" charset="0"/>
              </a:rPr>
              <a:t>If eligible, may be eligible for Medicaid and food assistance</a:t>
            </a:r>
          </a:p>
        </p:txBody>
      </p:sp>
    </p:spTree>
    <p:extLst>
      <p:ext uri="{BB962C8B-B14F-4D97-AF65-F5344CB8AC3E}">
        <p14:creationId xmlns:p14="http://schemas.microsoft.com/office/powerpoint/2010/main" val="48859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7</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1">
            <a:extLst>
              <a:ext uri="{FF2B5EF4-FFF2-40B4-BE49-F238E27FC236}">
                <a16:creationId xmlns:a16="http://schemas.microsoft.com/office/drawing/2014/main" id="{5B6BE766-6EFC-E6CD-48F7-DDFA3EF5D7E9}"/>
              </a:ext>
            </a:extLst>
          </p:cNvPr>
          <p:cNvSpPr txBox="1">
            <a:spLocks/>
          </p:cNvSpPr>
          <p:nvPr/>
        </p:nvSpPr>
        <p:spPr>
          <a:xfrm>
            <a:off x="491490" y="769434"/>
            <a:ext cx="3840085" cy="1547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3100" b="1" dirty="0">
                <a:solidFill>
                  <a:srgbClr val="00A651"/>
                </a:solidFill>
                <a:latin typeface="Times New Roman" panose="02020603050405020304" pitchFamily="18" charset="0"/>
                <a:cs typeface="Times New Roman" panose="02020603050405020304" pitchFamily="18" charset="0"/>
              </a:rPr>
              <a:t>TCA RECIPIENT REQUIREMENTS</a:t>
            </a:r>
          </a:p>
        </p:txBody>
      </p:sp>
      <p:sp>
        <p:nvSpPr>
          <p:cNvPr id="8" name="Content Placeholder 3">
            <a:extLst>
              <a:ext uri="{FF2B5EF4-FFF2-40B4-BE49-F238E27FC236}">
                <a16:creationId xmlns:a16="http://schemas.microsoft.com/office/drawing/2014/main" id="{FC014001-24C1-F86D-768C-767315A59764}"/>
              </a:ext>
            </a:extLst>
          </p:cNvPr>
          <p:cNvSpPr txBox="1">
            <a:spLocks/>
          </p:cNvSpPr>
          <p:nvPr/>
        </p:nvSpPr>
        <p:spPr>
          <a:xfrm>
            <a:off x="491490" y="2575034"/>
            <a:ext cx="3840085" cy="346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Working and receiving earnings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Expect to remain employed at least six (6) months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Received TCA at least six (6) consecutive months since 1996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Choose to receive the benefit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Signs an agreement not to apply for TCA for six (6) months, unless an emergency is demonstrated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9" name="Content Placeholder 5">
            <a:extLst>
              <a:ext uri="{FF2B5EF4-FFF2-40B4-BE49-F238E27FC236}">
                <a16:creationId xmlns:a16="http://schemas.microsoft.com/office/drawing/2014/main" id="{DD9E33B5-A157-858A-1906-AD2212DE79AA}"/>
              </a:ext>
            </a:extLst>
          </p:cNvPr>
          <p:cNvPicPr>
            <a:picLocks noChangeAspect="1"/>
          </p:cNvPicPr>
          <p:nvPr/>
        </p:nvPicPr>
        <p:blipFill rotWithShape="1">
          <a:blip r:embed="rId4">
            <a:extLst>
              <a:ext uri="{28A0092B-C50C-407E-A947-70E740481C1C}">
                <a14:useLocalDpi xmlns:a14="http://schemas.microsoft.com/office/drawing/2010/main" val="0"/>
              </a:ext>
            </a:extLst>
          </a:blip>
          <a:srcRect t="392" r="2" b="2929"/>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0255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8</a:t>
            </a:fld>
            <a:endParaRPr lang="en-US" sz="1400" dirty="0">
              <a:solidFill>
                <a:srgbClr val="003F5C"/>
              </a:solidFill>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1">
            <a:extLst>
              <a:ext uri="{FF2B5EF4-FFF2-40B4-BE49-F238E27FC236}">
                <a16:creationId xmlns:a16="http://schemas.microsoft.com/office/drawing/2014/main" id="{1AD9814B-E66A-D4CD-8F24-3809D4126624}"/>
              </a:ext>
            </a:extLst>
          </p:cNvPr>
          <p:cNvSpPr txBox="1">
            <a:spLocks/>
          </p:cNvSpPr>
          <p:nvPr/>
        </p:nvSpPr>
        <p:spPr>
          <a:xfrm>
            <a:off x="507429" y="365699"/>
            <a:ext cx="10939933"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A651"/>
                </a:solidFill>
                <a:effectLst/>
                <a:uLnTx/>
                <a:uFillTx/>
                <a:latin typeface="Franklin Gothic Book" panose="020B0503020102020204" pitchFamily="34" charset="0"/>
                <a:cs typeface="Times New Roman" panose="02020603050405020304" pitchFamily="18" charset="0"/>
              </a:rPr>
              <a:t>REAPPLYING FOR TCA AFTER AN EMERGENCY</a:t>
            </a:r>
            <a:endParaRPr kumimoji="0" lang="en-US" sz="4400" b="0" i="0" u="none" strike="noStrike" kern="1200" cap="none" spc="0" normalizeH="0" baseline="0" noProof="0" dirty="0">
              <a:ln>
                <a:noFill/>
              </a:ln>
              <a:solidFill>
                <a:srgbClr val="00A651"/>
              </a:solidFill>
              <a:effectLst/>
              <a:uLnTx/>
              <a:uFillTx/>
              <a:latin typeface="Franklin Gothic Book" panose="020B0503020102020204" pitchFamily="34" charset="0"/>
            </a:endParaRPr>
          </a:p>
        </p:txBody>
      </p:sp>
      <p:sp>
        <p:nvSpPr>
          <p:cNvPr id="7" name="Content Placeholder 2">
            <a:extLst>
              <a:ext uri="{FF2B5EF4-FFF2-40B4-BE49-F238E27FC236}">
                <a16:creationId xmlns:a16="http://schemas.microsoft.com/office/drawing/2014/main" id="{EB757E4D-2A0F-1707-6950-9581B5E8FFD0}"/>
              </a:ext>
            </a:extLst>
          </p:cNvPr>
          <p:cNvSpPr txBox="1">
            <a:spLocks/>
          </p:cNvSpPr>
          <p:nvPr/>
        </p:nvSpPr>
        <p:spPr>
          <a:xfrm>
            <a:off x="702627" y="1367142"/>
            <a:ext cx="42404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dirty="0">
                <a:latin typeface="Times New Roman" panose="02020603050405020304" pitchFamily="18" charset="0"/>
                <a:cs typeface="Times New Roman" panose="02020603050405020304" pitchFamily="18" charset="0"/>
              </a:rPr>
              <a:t>Demonstrate an emergency</a:t>
            </a:r>
          </a:p>
          <a:p>
            <a:pPr>
              <a:spcBef>
                <a:spcPts val="1200"/>
              </a:spcBef>
              <a:spcAft>
                <a:spcPts val="1200"/>
              </a:spcAft>
            </a:pPr>
            <a:r>
              <a:rPr lang="en-US" dirty="0">
                <a:latin typeface="Times New Roman" panose="02020603050405020304" pitchFamily="18" charset="0"/>
                <a:cs typeface="Times New Roman" panose="02020603050405020304" pitchFamily="18" charset="0"/>
              </a:rPr>
              <a:t>TCA referral </a:t>
            </a:r>
          </a:p>
          <a:p>
            <a:pPr>
              <a:spcBef>
                <a:spcPts val="1200"/>
              </a:spcBef>
              <a:spcAft>
                <a:spcPts val="1200"/>
              </a:spcAft>
            </a:pPr>
            <a:r>
              <a:rPr lang="en-US" dirty="0">
                <a:latin typeface="Times New Roman" panose="02020603050405020304" pitchFamily="18" charset="0"/>
                <a:cs typeface="Times New Roman" panose="02020603050405020304" pitchFamily="18" charset="0"/>
              </a:rPr>
              <a:t>Acceptable emergencies </a:t>
            </a:r>
          </a:p>
          <a:p>
            <a:pPr>
              <a:spcBef>
                <a:spcPts val="1200"/>
              </a:spcBef>
              <a:spcAft>
                <a:spcPts val="1200"/>
              </a:spcAft>
            </a:pPr>
            <a:r>
              <a:rPr lang="en-US" dirty="0">
                <a:latin typeface="Times New Roman" panose="02020603050405020304" pitchFamily="18" charset="0"/>
                <a:cs typeface="Times New Roman" panose="02020603050405020304" pitchFamily="18" charset="0"/>
              </a:rPr>
              <a:t>Determination of TCA eligibility</a:t>
            </a:r>
          </a:p>
        </p:txBody>
      </p:sp>
      <p:pic>
        <p:nvPicPr>
          <p:cNvPr id="8" name="Picture 7">
            <a:extLst>
              <a:ext uri="{FF2B5EF4-FFF2-40B4-BE49-F238E27FC236}">
                <a16:creationId xmlns:a16="http://schemas.microsoft.com/office/drawing/2014/main" id="{870FA342-B96A-68B9-A6E3-E9B4A7332FCC}"/>
              </a:ext>
            </a:extLst>
          </p:cNvPr>
          <p:cNvPicPr>
            <a:picLocks noChangeAspect="1"/>
          </p:cNvPicPr>
          <p:nvPr/>
        </p:nvPicPr>
        <p:blipFill rotWithShape="1">
          <a:blip r:embed="rId4"/>
          <a:srcRect l="17301" t="20008" r="67140" b="8157"/>
          <a:stretch/>
        </p:blipFill>
        <p:spPr>
          <a:xfrm>
            <a:off x="5345155" y="958382"/>
            <a:ext cx="4701671" cy="5763097"/>
          </a:xfrm>
          <a:prstGeom prst="rect">
            <a:avLst/>
          </a:prstGeom>
        </p:spPr>
      </p:pic>
    </p:spTree>
    <p:extLst>
      <p:ext uri="{BB962C8B-B14F-4D97-AF65-F5344CB8AC3E}">
        <p14:creationId xmlns:p14="http://schemas.microsoft.com/office/powerpoint/2010/main" val="317677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7F2E4D-C0E5-474B-98C1-142EBE9B6F29}"/>
              </a:ext>
            </a:extLst>
          </p:cNvPr>
          <p:cNvSpPr>
            <a:spLocks noGrp="1"/>
          </p:cNvSpPr>
          <p:nvPr>
            <p:ph type="sldNum" sz="quarter" idx="12"/>
          </p:nvPr>
        </p:nvSpPr>
        <p:spPr>
          <a:xfrm>
            <a:off x="8289958" y="6356354"/>
            <a:ext cx="2057400" cy="365125"/>
          </a:xfrm>
          <a:prstGeom prst="rect">
            <a:avLst/>
          </a:prstGeom>
        </p:spPr>
        <p:txBody>
          <a:bodyPr/>
          <a:lstStyle/>
          <a:p>
            <a:fld id="{9AB017ED-6826-9044-9127-2F5D8B30396E}" type="slidenum">
              <a:rPr lang="en-US" sz="1400">
                <a:solidFill>
                  <a:srgbClr val="003F5C"/>
                </a:solidFill>
              </a:rPr>
              <a:pPr/>
              <a:t>9</a:t>
            </a:fld>
            <a:endParaRPr lang="en-US" sz="1400" dirty="0">
              <a:solidFill>
                <a:srgbClr val="003F5C"/>
              </a:solidFill>
            </a:endParaRPr>
          </a:p>
        </p:txBody>
      </p:sp>
      <p:sp>
        <p:nvSpPr>
          <p:cNvPr id="4" name="Title 1">
            <a:extLst>
              <a:ext uri="{FF2B5EF4-FFF2-40B4-BE49-F238E27FC236}">
                <a16:creationId xmlns:a16="http://schemas.microsoft.com/office/drawing/2014/main" id="{74E122A7-D6CB-9637-B8DB-9B20D12DBBBD}"/>
              </a:ext>
            </a:extLst>
          </p:cNvPr>
          <p:cNvSpPr txBox="1">
            <a:spLocks/>
          </p:cNvSpPr>
          <p:nvPr/>
        </p:nvSpPr>
        <p:spPr>
          <a:xfrm>
            <a:off x="666750" y="857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b="1" dirty="0">
              <a:solidFill>
                <a:srgbClr val="00A651"/>
              </a:solidFill>
              <a:latin typeface="Franklin Gothic Book" panose="020B0503020102020204" pitchFamily="34" charset="0"/>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1">
            <a:extLst>
              <a:ext uri="{FF2B5EF4-FFF2-40B4-BE49-F238E27FC236}">
                <a16:creationId xmlns:a16="http://schemas.microsoft.com/office/drawing/2014/main" id="{7404219F-1D1C-1E80-6921-586D20F816E6}"/>
              </a:ext>
            </a:extLst>
          </p:cNvPr>
          <p:cNvSpPr txBox="1">
            <a:spLocks/>
          </p:cNvSpPr>
          <p:nvPr/>
        </p:nvSpPr>
        <p:spPr>
          <a:xfrm>
            <a:off x="491490" y="365124"/>
            <a:ext cx="3840085" cy="22099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400" b="1" dirty="0">
                <a:solidFill>
                  <a:srgbClr val="00A651"/>
                </a:solidFill>
                <a:latin typeface="Times New Roman" panose="02020603050405020304" pitchFamily="18" charset="0"/>
                <a:cs typeface="Times New Roman" panose="02020603050405020304" pitchFamily="18" charset="0"/>
              </a:rPr>
              <a:t>REPAYMENT OF CASH ASSISTANCE SEVERANCE BENEFIT</a:t>
            </a:r>
          </a:p>
        </p:txBody>
      </p:sp>
      <p:sp>
        <p:nvSpPr>
          <p:cNvPr id="7" name="Content Placeholder 3">
            <a:extLst>
              <a:ext uri="{FF2B5EF4-FFF2-40B4-BE49-F238E27FC236}">
                <a16:creationId xmlns:a16="http://schemas.microsoft.com/office/drawing/2014/main" id="{E8C746A6-899E-052F-6523-10617EF25E78}"/>
              </a:ext>
            </a:extLst>
          </p:cNvPr>
          <p:cNvSpPr txBox="1">
            <a:spLocks/>
          </p:cNvSpPr>
          <p:nvPr/>
        </p:nvSpPr>
        <p:spPr>
          <a:xfrm>
            <a:off x="491490" y="2575034"/>
            <a:ext cx="3840085" cy="346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Repayment required</a:t>
            </a: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Deducted from TCA payments</a:t>
            </a: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Payments prorated</a:t>
            </a:r>
          </a:p>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($1,000/8=$125 monthly</a:t>
            </a: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C6FFFC6E-5FBF-53F0-9A22-D7463E4018ED}"/>
              </a:ext>
            </a:extLst>
          </p:cNvPr>
          <p:cNvPicPr>
            <a:picLocks noChangeAspect="1"/>
          </p:cNvPicPr>
          <p:nvPr/>
        </p:nvPicPr>
        <p:blipFill rotWithShape="1">
          <a:blip r:embed="rId4">
            <a:extLst>
              <a:ext uri="{28A0092B-C50C-407E-A947-70E740481C1C}">
                <a14:useLocalDpi xmlns:a14="http://schemas.microsoft.com/office/drawing/2010/main" val="0"/>
              </a:ext>
            </a:extLst>
          </a:blip>
          <a:srcRect l="30657" r="27244"/>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312903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 xmlns="49bdf242-fea4-4829-bc24-e622aec032ae">
      <UserInfo>
        <DisplayName/>
        <AccountId xsi:nil="true"/>
        <AccountType/>
      </UserInfo>
    </Person>
    <BLUEFOLDER xmlns="49bdf242-fea4-4829-bc24-e622aec032ae">true</BLUEFOLDER>
    <_ip_UnifiedCompliancePolicyProperties xmlns="http://schemas.microsoft.com/sharepoint/v3" xsi:nil="true"/>
    <Comment xmlns="49bdf242-fea4-4829-bc24-e622aec032ae" xsi:nil="true"/>
    <TaxCatchAll xmlns="50275235-bb4d-4756-91cd-34632ec170b2" xsi:nil="true"/>
    <lcf76f155ced4ddcb4097134ff3c332f xmlns="49bdf242-fea4-4829-bc24-e622aec032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34F47E119D2F4EBDE880DFF2162436" ma:contentTypeVersion="18" ma:contentTypeDescription="Create a new document." ma:contentTypeScope="" ma:versionID="409310671e3ec3841f0bfdab13e159ef">
  <xsd:schema xmlns:xsd="http://www.w3.org/2001/XMLSchema" xmlns:xs="http://www.w3.org/2001/XMLSchema" xmlns:p="http://schemas.microsoft.com/office/2006/metadata/properties" xmlns:ns1="http://schemas.microsoft.com/sharepoint/v3" xmlns:ns2="49bdf242-fea4-4829-bc24-e622aec032ae" xmlns:ns3="50275235-bb4d-4756-91cd-34632ec170b2" targetNamespace="http://schemas.microsoft.com/office/2006/metadata/properties" ma:root="true" ma:fieldsID="afa1c267040aa7fdfd79cfdc58663ab5" ns1:_="" ns2:_="" ns3:_="">
    <xsd:import namespace="http://schemas.microsoft.com/sharepoint/v3"/>
    <xsd:import namespace="49bdf242-fea4-4829-bc24-e622aec032ae"/>
    <xsd:import namespace="50275235-bb4d-4756-91cd-34632ec170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BLUEFOLDER" minOccurs="0"/>
                <xsd:element ref="ns2:Person" minOccurs="0"/>
                <xsd:element ref="ns1:_ip_UnifiedCompliancePolicyProperties" minOccurs="0"/>
                <xsd:element ref="ns1:_ip_UnifiedCompliancePolicyUIAction" minOccurs="0"/>
                <xsd:element ref="ns2:MediaServiceDateTaken" minOccurs="0"/>
                <xsd:element ref="ns2:MediaLengthInSecond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bdf242-fea4-4829-bc24-e622aec03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LUEFOLDER" ma:index="12" nillable="true" ma:displayName="BLUE FOLDER" ma:default="1" ma:description="Blue folder created submitted to Dee" ma:format="Dropdown" ma:internalName="BLUEFOLDER">
      <xsd:simpleType>
        <xsd:restriction base="dms:Boolean"/>
      </xsd:simpleType>
    </xsd:element>
    <xsd:element name="Person" ma:index="13"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Comment" ma:index="18" nillable="true" ma:displayName="Comment" ma:format="Dropdown" ma:internalName="Comment">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f80e6c-b8a1-493a-8e58-14966f94df32"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75235-bb4d-4756-91cd-34632ec170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862e16-3cec-4c63-aae6-44cc9797803e}" ma:internalName="TaxCatchAll" ma:showField="CatchAllData" ma:web="50275235-bb4d-4756-91cd-34632ec170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4AAE2-5579-47A5-9E4E-462D19B3EC16}">
  <ds:schemaRefs>
    <ds:schemaRef ds:uri="http://schemas.microsoft.com/office/2006/documentManagement/types"/>
    <ds:schemaRef ds:uri="50275235-bb4d-4756-91cd-34632ec170b2"/>
    <ds:schemaRef ds:uri="http://schemas.microsoft.com/office/2006/metadata/properties"/>
    <ds:schemaRef ds:uri="http://schemas.microsoft.com/sharepoint/v3"/>
    <ds:schemaRef ds:uri="http://purl.org/dc/elements/1.1/"/>
    <ds:schemaRef ds:uri="http://schemas.microsoft.com/office/infopath/2007/PartnerControls"/>
    <ds:schemaRef ds:uri="http://www.w3.org/XML/1998/namespace"/>
    <ds:schemaRef ds:uri="49bdf242-fea4-4829-bc24-e622aec032a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3EE8873-51A4-437D-91EE-CDEC7C5BB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bdf242-fea4-4829-bc24-e622aec032ae"/>
    <ds:schemaRef ds:uri="50275235-bb4d-4756-91cd-34632ec170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E8BEA7-A761-489B-8F5E-33E311AEB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61364</TotalTime>
  <Words>1957</Words>
  <Application>Microsoft Office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Calibri</vt:lpstr>
      <vt:lpstr>Calibri Light</vt:lpstr>
      <vt:lpstr>Franklin Gothic Book</vt:lpstr>
      <vt:lpstr>HelveticaNeueLT Std</vt:lpstr>
      <vt:lpstr>Times New Roman</vt:lpstr>
      <vt:lpstr>Wingdings</vt:lpstr>
      <vt:lpstr>Custom Design</vt:lpstr>
      <vt:lpstr>1_Office Theme</vt:lpstr>
      <vt:lpstr>2_Office Theme</vt:lpstr>
      <vt:lpstr>Office Theme</vt:lpstr>
      <vt:lpstr>Cash Assistance Severance Benefit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Dana</dc:creator>
  <cp:lastModifiedBy>Thomas, Jewelisia</cp:lastModifiedBy>
  <cp:revision>850</cp:revision>
  <cp:lastPrinted>2023-08-21T16:57:54Z</cp:lastPrinted>
  <dcterms:created xsi:type="dcterms:W3CDTF">2018-04-23T13:15:09Z</dcterms:created>
  <dcterms:modified xsi:type="dcterms:W3CDTF">2024-04-01T17:57:28Z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0x010100DE34F47E119D2F4EBDE880DFF2162436</vt:lpwstr>
  </property>
</Properties>
</file>